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3.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embeddings/oleObject5.bin" ContentType="application/vnd.openxmlformats-officedocument.oleObject"/>
  <Override PartName="/ppt/notesSlides/notesSlide12.xml" ContentType="application/vnd.openxmlformats-officedocument.presentationml.notesSlide+xml"/>
  <Override PartName="/ppt/embeddings/oleObject6.bin" ContentType="application/vnd.openxmlformats-officedocument.oleObject"/>
  <Override PartName="/ppt/notesSlides/notesSlide13.xml" ContentType="application/vnd.openxmlformats-officedocument.presentationml.notesSlide+xml"/>
  <Override PartName="/ppt/notesSlides/notesSlide14.xml" ContentType="application/vnd.openxmlformats-officedocument.presentationml.notesSlide+xml"/>
  <Override PartName="/ppt/embeddings/oleObject7.bin" ContentType="application/vnd.openxmlformats-officedocument.oleObject"/>
  <Override PartName="/ppt/embeddings/oleObject8.bin" ContentType="application/vnd.openxmlformats-officedocument.oleObject"/>
  <Override PartName="/ppt/notesSlides/notesSlide15.xml" ContentType="application/vnd.openxmlformats-officedocument.presentationml.notesSlide+xml"/>
  <Override PartName="/ppt/embeddings/oleObject9.bin" ContentType="application/vnd.openxmlformats-officedocument.oleObject"/>
  <Override PartName="/ppt/embeddings/oleObject10.bin" ContentType="application/vnd.openxmlformats-officedocument.oleObject"/>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embeddings/oleObject11.bin" ContentType="application/vnd.openxmlformats-officedocument.oleObject"/>
  <Override PartName="/ppt/embeddings/oleObject12.bin" ContentType="application/vnd.openxmlformats-officedocument.oleObject"/>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embeddings/oleObject13.bin" ContentType="application/vnd.openxmlformats-officedocument.oleObject"/>
  <Override PartName="/ppt/embeddings/oleObject14.bin" ContentType="application/vnd.openxmlformats-officedocument.oleObject"/>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0"/>
  </p:notesMasterIdLst>
  <p:handoutMasterIdLst>
    <p:handoutMasterId r:id="rId31"/>
  </p:handoutMasterIdLst>
  <p:sldIdLst>
    <p:sldId id="508" r:id="rId2"/>
    <p:sldId id="373" r:id="rId3"/>
    <p:sldId id="375" r:id="rId4"/>
    <p:sldId id="376" r:id="rId5"/>
    <p:sldId id="505" r:id="rId6"/>
    <p:sldId id="381" r:id="rId7"/>
    <p:sldId id="382" r:id="rId8"/>
    <p:sldId id="490" r:id="rId9"/>
    <p:sldId id="384" r:id="rId10"/>
    <p:sldId id="488" r:id="rId11"/>
    <p:sldId id="387" r:id="rId12"/>
    <p:sldId id="388" r:id="rId13"/>
    <p:sldId id="482" r:id="rId14"/>
    <p:sldId id="484" r:id="rId15"/>
    <p:sldId id="479" r:id="rId16"/>
    <p:sldId id="493" r:id="rId17"/>
    <p:sldId id="449" r:id="rId18"/>
    <p:sldId id="495" r:id="rId19"/>
    <p:sldId id="389" r:id="rId20"/>
    <p:sldId id="512" r:id="rId21"/>
    <p:sldId id="477" r:id="rId22"/>
    <p:sldId id="391" r:id="rId23"/>
    <p:sldId id="500" r:id="rId24"/>
    <p:sldId id="426" r:id="rId25"/>
    <p:sldId id="427" r:id="rId26"/>
    <p:sldId id="499" r:id="rId27"/>
    <p:sldId id="428" r:id="rId28"/>
    <p:sldId id="469" r:id="rId29"/>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2"/>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2"/>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2"/>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2"/>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2"/>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2"/>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2"/>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2"/>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9933"/>
    <a:srgbClr val="6600FF"/>
    <a:srgbClr val="0066FF"/>
    <a:srgbClr val="726574"/>
    <a:srgbClr val="081D58"/>
    <a:srgbClr val="063DE8"/>
    <a:srgbClr val="000099"/>
    <a:srgbClr val="FDFF9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50" d="100"/>
          <a:sy n="50" d="100"/>
        </p:scale>
        <p:origin x="-152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48"/>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 Id="rId2"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 Id="rId2"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 Id="rId2" Type="http://schemas.openxmlformats.org/officeDocument/2006/relationships/image" Target="../media/image1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 Id="rId2" Type="http://schemas.openxmlformats.org/officeDocument/2006/relationships/image" Target="../media/image1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 Id="rId2" Type="http://schemas.openxmlformats.org/officeDocument/2006/relationships/image" Target="../media/image2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emf"/><Relationship Id="rId2" Type="http://schemas.openxmlformats.org/officeDocument/2006/relationships/image" Target="../media/image2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391275" y="8750300"/>
            <a:ext cx="396875" cy="301625"/>
          </a:xfrm>
          <a:prstGeom prst="rect">
            <a:avLst/>
          </a:prstGeom>
          <a:noFill/>
          <a:ln w="12700">
            <a:noFill/>
            <a:miter lim="800000"/>
            <a:headEnd/>
            <a:tailEnd/>
          </a:ln>
          <a:effectLst/>
        </p:spPr>
        <p:txBody>
          <a:bodyPr wrap="none" lIns="90487" tIns="44450" rIns="90487" bIns="44450" anchor="ctr">
            <a:spAutoFit/>
          </a:bodyPr>
          <a:lstStyle/>
          <a:p>
            <a:pPr algn="r"/>
            <a:fld id="{74DD8948-533A-D745-A724-8F6D7A290447}" type="slidenum">
              <a:rPr lang="en-US" sz="1400">
                <a:solidFill>
                  <a:schemeClr val="tx1"/>
                </a:solidFill>
                <a:effectLst>
                  <a:outerShdw blurRad="38100" dist="38100" dir="2700000" algn="tl">
                    <a:srgbClr val="DDDDDD"/>
                  </a:outerShdw>
                </a:effectLst>
              </a:rPr>
              <a:pPr algn="r"/>
              <a:t>‹#›</a:t>
            </a:fld>
            <a:endParaRPr lang="en-US" sz="1400">
              <a:solidFill>
                <a:schemeClr val="tx1"/>
              </a:solidFill>
              <a:effectLst>
                <a:outerShdw blurRad="38100" dist="38100" dir="2700000" algn="tl">
                  <a:srgbClr val="DDDDDD"/>
                </a:outerShdw>
              </a:effectLst>
            </a:endParaRPr>
          </a:p>
        </p:txBody>
      </p:sp>
    </p:spTree>
    <p:extLst>
      <p:ext uri="{BB962C8B-B14F-4D97-AF65-F5344CB8AC3E}">
        <p14:creationId xmlns:p14="http://schemas.microsoft.com/office/powerpoint/2010/main" val="18326848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notes styles</a:t>
            </a:r>
          </a:p>
          <a:p>
            <a:pPr lvl="1"/>
            <a:r>
              <a:rPr lang="en-US"/>
              <a:t>Second Level</a:t>
            </a:r>
          </a:p>
          <a:p>
            <a:pPr lvl="2"/>
            <a:r>
              <a:rPr lang="en-US"/>
              <a:t>Third Level</a:t>
            </a:r>
          </a:p>
          <a:p>
            <a:pPr lvl="3"/>
            <a:r>
              <a:rPr lang="en-US"/>
              <a:t>Fourth Level</a:t>
            </a:r>
          </a:p>
          <a:p>
            <a:pPr lvl="4"/>
            <a:r>
              <a:rPr lang="en-US"/>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2" name="Rectangle 4"/>
          <p:cNvSpPr>
            <a:spLocks noChangeArrowheads="1"/>
          </p:cNvSpPr>
          <p:nvPr/>
        </p:nvSpPr>
        <p:spPr bwMode="auto">
          <a:xfrm>
            <a:off x="6391275" y="8750300"/>
            <a:ext cx="396875" cy="301625"/>
          </a:xfrm>
          <a:prstGeom prst="rect">
            <a:avLst/>
          </a:prstGeom>
          <a:noFill/>
          <a:ln w="12700">
            <a:noFill/>
            <a:miter lim="800000"/>
            <a:headEnd/>
            <a:tailEnd/>
          </a:ln>
          <a:effectLst/>
        </p:spPr>
        <p:txBody>
          <a:bodyPr wrap="none" lIns="90487" tIns="44450" rIns="90487" bIns="44450" anchor="ctr">
            <a:spAutoFit/>
          </a:bodyPr>
          <a:lstStyle/>
          <a:p>
            <a:pPr algn="r"/>
            <a:fld id="{227D87FB-2FD0-774B-895E-0AF39F023EA3}" type="slidenum">
              <a:rPr lang="en-US" sz="1400">
                <a:solidFill>
                  <a:schemeClr val="tx1"/>
                </a:solidFill>
                <a:effectLst>
                  <a:outerShdw blurRad="38100" dist="38100" dir="2700000" algn="tl">
                    <a:srgbClr val="DDDDDD"/>
                  </a:outerShdw>
                </a:effectLst>
              </a:rPr>
              <a:pPr algn="r"/>
              <a:t>‹#›</a:t>
            </a:fld>
            <a:endParaRPr lang="en-US" sz="1400">
              <a:solidFill>
                <a:schemeClr val="tx1"/>
              </a:solidFill>
              <a:effectLst>
                <a:outerShdw blurRad="38100" dist="38100" dir="2700000" algn="tl">
                  <a:srgbClr val="DDDDDD"/>
                </a:outerShdw>
              </a:effectLst>
            </a:endParaRPr>
          </a:p>
        </p:txBody>
      </p:sp>
    </p:spTree>
    <p:extLst>
      <p:ext uri="{BB962C8B-B14F-4D97-AF65-F5344CB8AC3E}">
        <p14:creationId xmlns:p14="http://schemas.microsoft.com/office/powerpoint/2010/main" val="40695105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Helvetica" pitchFamily="-84" charset="0"/>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Helvetica" pitchFamily="-84" charset="0"/>
        <a:ea typeface="ＭＳ Ｐゴシック" pitchFamily="-84" charset="-128"/>
        <a:cs typeface="+mn-cs"/>
      </a:defRPr>
    </a:lvl2pPr>
    <a:lvl3pPr marL="914400" algn="l" rtl="0" eaLnBrk="0" fontAlgn="base" hangingPunct="0">
      <a:spcBef>
        <a:spcPct val="30000"/>
      </a:spcBef>
      <a:spcAft>
        <a:spcPct val="0"/>
      </a:spcAft>
      <a:defRPr sz="1200" kern="1200">
        <a:solidFill>
          <a:schemeClr val="tx1"/>
        </a:solidFill>
        <a:latin typeface="Helvetica" pitchFamily="-84" charset="0"/>
        <a:ea typeface="ＭＳ Ｐゴシック" pitchFamily="-84" charset="-128"/>
        <a:cs typeface="+mn-cs"/>
      </a:defRPr>
    </a:lvl3pPr>
    <a:lvl4pPr marL="1371600" algn="l" rtl="0" eaLnBrk="0" fontAlgn="base" hangingPunct="0">
      <a:spcBef>
        <a:spcPct val="30000"/>
      </a:spcBef>
      <a:spcAft>
        <a:spcPct val="0"/>
      </a:spcAft>
      <a:defRPr sz="1200" kern="1200">
        <a:solidFill>
          <a:schemeClr val="tx1"/>
        </a:solidFill>
        <a:latin typeface="Helvetica" pitchFamily="-84" charset="0"/>
        <a:ea typeface="ＭＳ Ｐゴシック" pitchFamily="-84" charset="-128"/>
        <a:cs typeface="+mn-cs"/>
      </a:defRPr>
    </a:lvl4pPr>
    <a:lvl5pPr marL="1828800" algn="l" rtl="0" eaLnBrk="0" fontAlgn="base" hangingPunct="0">
      <a:spcBef>
        <a:spcPct val="30000"/>
      </a:spcBef>
      <a:spcAft>
        <a:spcPct val="0"/>
      </a:spcAft>
      <a:defRPr sz="1200" kern="1200">
        <a:solidFill>
          <a:schemeClr val="tx1"/>
        </a:solidFill>
        <a:latin typeface="Helvetica" pitchFamily="-84" charset="0"/>
        <a:ea typeface="ＭＳ Ｐゴシック" pitchFamily="-8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p:cNvSpPr>
          <p:nvPr>
            <p:ph type="sldImg"/>
          </p:nvPr>
        </p:nvSpPr>
        <p:spPr>
          <a:xfrm>
            <a:off x="1150938" y="692150"/>
            <a:ext cx="4556125" cy="3416300"/>
          </a:xfrm>
          <a:ln/>
        </p:spPr>
      </p:sp>
      <p:sp>
        <p:nvSpPr>
          <p:cNvPr id="184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Image is a machine that is an example of STEAM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Rooted in observations (reality? &amp; truthful?); empiricism </a:t>
            </a:r>
          </a:p>
        </p:txBody>
      </p:sp>
      <p:sp>
        <p:nvSpPr>
          <p:cNvPr id="1945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Rooted in observations (reality? &amp; truthful?); empiricism </a:t>
            </a:r>
          </a:p>
        </p:txBody>
      </p:sp>
      <p:sp>
        <p:nvSpPr>
          <p:cNvPr id="2765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a:xfrm>
            <a:off x="1150938" y="692150"/>
            <a:ext cx="4556125" cy="3416300"/>
          </a:xfrm>
          <a:ln/>
        </p:spPr>
      </p:sp>
      <p:sp>
        <p:nvSpPr>
          <p:cNvPr id="3174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1150938" y="692150"/>
            <a:ext cx="4556125" cy="3416300"/>
          </a:xfrm>
          <a:ln/>
        </p:spPr>
      </p:sp>
      <p:sp>
        <p:nvSpPr>
          <p:cNvPr id="4608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http://www.nwo.nl/en/research-and-results/programmes/spinoza+prize</a:t>
            </a:r>
          </a:p>
          <a:p>
            <a:endParaRPr lang="en-US">
              <a:latin typeface="Helvetica" charset="0"/>
              <a:ea typeface="ＭＳ Ｐゴシック" charset="0"/>
              <a:cs typeface="ＭＳ Ｐゴシック" charset="0"/>
            </a:endParaRPr>
          </a:p>
          <a:p>
            <a:endParaRPr lang="en-US">
              <a:solidFill>
                <a:srgbClr val="000000"/>
              </a:solidFill>
              <a:latin typeface="Geneva" charset="0"/>
              <a:ea typeface="ＭＳ Ｐゴシック" charset="0"/>
              <a:cs typeface="ＭＳ Ｐゴシック" charset="0"/>
            </a:endParaRPr>
          </a:p>
          <a:p>
            <a:endParaRPr lang="en-US">
              <a:latin typeface="Helvetica"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48131"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r>
              <a:rPr lang="en-US">
                <a:latin typeface="Helvetica" charset="0"/>
                <a:ea typeface="ＭＳ Ｐゴシック" charset="0"/>
                <a:cs typeface="ＭＳ Ｐゴシック" charset="0"/>
              </a:rPr>
              <a:t>HMClass Prep:  Figure 1.5</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52227"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r>
              <a:rPr lang="en-US">
                <a:latin typeface="Helvetica" charset="0"/>
                <a:ea typeface="ＭＳ Ｐゴシック" charset="0"/>
                <a:cs typeface="ＭＳ Ｐゴシック" charset="0"/>
              </a:rPr>
              <a:t>HMClass Prep:  Figure 1.5</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p:cNvSpPr>
          <p:nvPr>
            <p:ph type="sldImg"/>
          </p:nvPr>
        </p:nvSpPr>
        <p:spPr>
          <a:xfrm>
            <a:off x="1150938" y="692150"/>
            <a:ext cx="4556125" cy="3416300"/>
          </a:xfrm>
          <a:ln/>
        </p:spPr>
      </p:sp>
      <p:sp>
        <p:nvSpPr>
          <p:cNvPr id="583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Fibonacci &amp; Plants</a:t>
            </a:r>
          </a:p>
          <a:p>
            <a:r>
              <a:rPr lang="en-US">
                <a:latin typeface="Helvetica" charset="0"/>
                <a:ea typeface="ＭＳ Ｐゴシック" charset="0"/>
                <a:cs typeface="ＭＳ Ｐゴシック" charset="0"/>
              </a:rPr>
              <a:t>https://www.khanacademy.org/math/recreational-math/vi-hart/spirals-fibonacci/v/doodling-in-math--spirals--fibonacci--and-being-a-plant--1-of-3</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60419"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r>
              <a:rPr lang="en-US">
                <a:latin typeface="Helvetica" charset="0"/>
                <a:ea typeface="ＭＳ Ｐゴシック" charset="0"/>
                <a:cs typeface="ＭＳ Ｐゴシック" charset="0"/>
              </a:rPr>
              <a:t>HMClass Prep:  Figure 1.5</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p:cNvSpPr>
          <p:nvPr>
            <p:ph type="sldImg"/>
          </p:nvPr>
        </p:nvSpPr>
        <p:spPr>
          <a:xfrm>
            <a:off x="1150938" y="692150"/>
            <a:ext cx="4556125" cy="3416300"/>
          </a:xfrm>
          <a:ln/>
        </p:spPr>
      </p:sp>
      <p:sp>
        <p:nvSpPr>
          <p:cNvPr id="665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George Smoot (UCB/MIT)</a:t>
            </a:r>
          </a:p>
          <a:p>
            <a:r>
              <a:rPr lang="en-US">
                <a:latin typeface="Helvetica" charset="0"/>
                <a:ea typeface="ＭＳ Ｐゴシック" charset="0"/>
                <a:cs typeface="ＭＳ Ｐゴシック" charset="0"/>
              </a:rPr>
              <a:t>http://physics.berkeley.edu/people/faculty/george-smoot-iii</a:t>
            </a:r>
          </a:p>
          <a:p>
            <a:r>
              <a:rPr lang="en-US">
                <a:latin typeface="Helvetica" charset="0"/>
                <a:ea typeface="ＭＳ Ｐゴシック" charset="0"/>
                <a:cs typeface="ＭＳ Ｐゴシック" charset="0"/>
              </a:rPr>
              <a:t>Vs. Oliver Smoot (MIT): Harvard Bridge spans the Charles River linking Boston and Cambridge.  In 1958 Lambda Chi Alpha took 5' 7" MIT freshman pledge Oliver R. Smoot, Jr. and rolled him head over heels the entire length of the bridge.  Every ten smoots they calibrated the bridge, painting marks. The bridge was found to be exactly 364.4 smoots plus an ear.  Successive pledge classes repainted the markings.</a:t>
            </a:r>
          </a:p>
          <a:p>
            <a:endParaRPr lang="en-US">
              <a:latin typeface="Helvetica"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Text Box 1"/>
          <p:cNvSpPr txBox="1">
            <a:spLocks noChangeArrowheads="1"/>
          </p:cNvSpPr>
          <p:nvPr/>
        </p:nvSpPr>
        <p:spPr bwMode="auto">
          <a:xfrm>
            <a:off x="1400175" y="914400"/>
            <a:ext cx="4056063" cy="3135313"/>
          </a:xfrm>
          <a:prstGeom prst="rect">
            <a:avLst/>
          </a:prstGeom>
          <a:solidFill>
            <a:srgbClr val="FFFFFF"/>
          </a:solidFill>
          <a:ln w="9525">
            <a:solidFill>
              <a:srgbClr val="000000"/>
            </a:solidFill>
            <a:miter lim="800000"/>
            <a:headEnd/>
            <a:tailEnd/>
          </a:ln>
        </p:spPr>
        <p:txBody>
          <a:bodyPr wrap="none" lIns="82058" tIns="41029" rIns="82058" bIns="41029" anchor="ct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endParaRPr lang="en-US">
              <a:effectLst>
                <a:outerShdw blurRad="38100" dist="38100" dir="2700000" algn="tl">
                  <a:srgbClr val="DDDDDD"/>
                </a:outerShdw>
              </a:effectLst>
            </a:endParaRPr>
          </a:p>
        </p:txBody>
      </p:sp>
      <p:sp>
        <p:nvSpPr>
          <p:cNvPr id="82947" name="Text Box 2"/>
          <p:cNvSpPr>
            <a:spLocks noGrp="1" noChangeArrowheads="1"/>
          </p:cNvSpPr>
          <p:nvPr>
            <p:ph type="body"/>
          </p:nvPr>
        </p:nvSpPr>
        <p:spPr>
          <a:xfrm>
            <a:off x="1046163" y="4352925"/>
            <a:ext cx="4770437" cy="3478213"/>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76200" indent="-76200" eaLnBrk="1">
              <a:lnSpc>
                <a:spcPct val="93000"/>
              </a:lnSpc>
              <a:spcBef>
                <a:spcPct val="0"/>
              </a:spcBef>
              <a:buSzPct val="45000"/>
              <a:tabLst>
                <a:tab pos="649288" algn="l"/>
                <a:tab pos="1298575" algn="l"/>
                <a:tab pos="1947863" algn="l"/>
                <a:tab pos="2597150" algn="l"/>
                <a:tab pos="3248025" algn="l"/>
                <a:tab pos="3897313" algn="l"/>
                <a:tab pos="4546600" algn="l"/>
              </a:tabLst>
            </a:pPr>
            <a:r>
              <a:rPr lang="en-US">
                <a:latin typeface="Arial" charset="0"/>
                <a:ea typeface="ＭＳ Ｐゴシック" charset="0"/>
                <a:cs typeface="ＭＳ Ｐゴシック" charset="0"/>
              </a:rPr>
              <a:t>http://science.sciencemag.org/content/347/6226/1100.full#F1</a:t>
            </a:r>
            <a:endParaRPr lang="en-GB">
              <a:latin typeface="Arial" charset="0"/>
              <a:ea typeface="ＭＳ Ｐゴシック" charset="0"/>
              <a:cs typeface="ＭＳ Ｐゴシック" charset="0"/>
            </a:endParaRPr>
          </a:p>
          <a:p>
            <a:pPr marL="76200" indent="-76200" eaLnBrk="1">
              <a:lnSpc>
                <a:spcPct val="93000"/>
              </a:lnSpc>
              <a:spcBef>
                <a:spcPct val="0"/>
              </a:spcBef>
              <a:buSzPct val="45000"/>
              <a:tabLst>
                <a:tab pos="649288" algn="l"/>
                <a:tab pos="1298575" algn="l"/>
                <a:tab pos="1947863" algn="l"/>
                <a:tab pos="2597150" algn="l"/>
                <a:tab pos="3248025" algn="l"/>
                <a:tab pos="3897313" algn="l"/>
                <a:tab pos="4546600" algn="l"/>
              </a:tabLst>
            </a:pPr>
            <a:r>
              <a:rPr lang="en-GB">
                <a:latin typeface="Arial" charset="0"/>
                <a:ea typeface="ＭＳ Ｐゴシック" charset="0"/>
                <a:cs typeface="ＭＳ Ｐゴシック" charset="0"/>
              </a:rPr>
              <a:t>The multiple components that compose our universe.Dark energy comprises 69% of the mass energy density of the universe, dark matter comprises 25%, and “ordinary” atomic matter makes up 5%. There are other observable subdominant components: Three different types of neutrinos comprise at least 0.1%, the cosmic background radiation makes up 0.01%, and black holes comprise at least 0.005%.</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6861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70659"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r>
              <a:rPr lang="en-US">
                <a:latin typeface="Helvetica" charset="0"/>
                <a:ea typeface="ＭＳ Ｐゴシック" charset="0"/>
                <a:cs typeface="ＭＳ Ｐゴシック" charset="0"/>
              </a:rPr>
              <a:t>HMClass Prep:  Figure 1.5</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7475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7885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8806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8806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9216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9421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96259"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r>
              <a:rPr lang="en-US">
                <a:latin typeface="Helvetica" charset="0"/>
                <a:ea typeface="ＭＳ Ｐゴシック" charset="0"/>
                <a:cs typeface="ＭＳ Ｐゴシック" charset="0"/>
              </a:rPr>
              <a:t>HMClass Prep:  Figure 1.5</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p:cNvSpPr>
          <p:nvPr>
            <p:ph type="sldImg"/>
          </p:nvPr>
        </p:nvSpPr>
        <p:spPr>
          <a:xfrm>
            <a:off x="1143000" y="685800"/>
            <a:ext cx="4572000" cy="3429000"/>
          </a:xfrm>
          <a:solidFill>
            <a:srgbClr val="FFFFFF"/>
          </a:solidFill>
          <a:ln/>
        </p:spPr>
      </p:sp>
      <p:sp>
        <p:nvSpPr>
          <p:cNvPr id="10035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10240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104451"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r>
              <a:rPr lang="en-US">
                <a:latin typeface="Helvetica" charset="0"/>
                <a:ea typeface="ＭＳ Ｐゴシック" charset="0"/>
                <a:cs typeface="ＭＳ Ｐゴシック" charset="0"/>
              </a:rPr>
              <a:t>HMClass Prep:  Figure 1.5</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p:cNvSpPr>
          <p:nvPr>
            <p:ph type="sldImg"/>
          </p:nvPr>
        </p:nvSpPr>
        <p:spPr>
          <a:xfrm>
            <a:off x="1143000" y="685800"/>
            <a:ext cx="4572000" cy="3429000"/>
          </a:xfrm>
          <a:solidFill>
            <a:srgbClr val="FFFFFF"/>
          </a:solidFill>
          <a:ln/>
        </p:spPr>
      </p:sp>
      <p:sp>
        <p:nvSpPr>
          <p:cNvPr id="10854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p:cNvSpPr>
          <p:nvPr>
            <p:ph type="sldImg"/>
          </p:nvPr>
        </p:nvSpPr>
        <p:spPr>
          <a:xfrm>
            <a:off x="1143000" y="685800"/>
            <a:ext cx="4572000" cy="3429000"/>
          </a:xfrm>
          <a:solidFill>
            <a:srgbClr val="FFFFFF"/>
          </a:solidFill>
          <a:ln/>
        </p:spPr>
      </p:sp>
      <p:sp>
        <p:nvSpPr>
          <p:cNvPr id="11161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577407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49424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713701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31035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1907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88988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82004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884636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947988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03786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228600"/>
            <a:ext cx="19812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7912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538315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9"/>
          <p:cNvGrpSpPr>
            <a:grpSpLocks/>
          </p:cNvGrpSpPr>
          <p:nvPr/>
        </p:nvGrpSpPr>
        <p:grpSpPr bwMode="auto">
          <a:xfrm>
            <a:off x="236538" y="0"/>
            <a:ext cx="8896350" cy="6845300"/>
            <a:chOff x="149" y="0"/>
            <a:chExt cx="5604" cy="4312"/>
          </a:xfrm>
        </p:grpSpPr>
        <p:sp>
          <p:nvSpPr>
            <p:cNvPr id="2" name="Rectangle 2"/>
            <p:cNvSpPr>
              <a:spLocks noChangeArrowheads="1"/>
            </p:cNvSpPr>
            <p:nvPr/>
          </p:nvSpPr>
          <p:spPr bwMode="auto">
            <a:xfrm>
              <a:off x="149" y="0"/>
              <a:ext cx="150" cy="4312"/>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 name="Rectangle 3"/>
            <p:cNvSpPr>
              <a:spLocks noChangeArrowheads="1"/>
            </p:cNvSpPr>
            <p:nvPr/>
          </p:nvSpPr>
          <p:spPr bwMode="auto">
            <a:xfrm>
              <a:off x="277" y="0"/>
              <a:ext cx="235" cy="2940"/>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4" name="Rectangle 4"/>
            <p:cNvSpPr>
              <a:spLocks noChangeArrowheads="1"/>
            </p:cNvSpPr>
            <p:nvPr/>
          </p:nvSpPr>
          <p:spPr bwMode="auto">
            <a:xfrm>
              <a:off x="203" y="0"/>
              <a:ext cx="682" cy="2112"/>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1029" name="Rectangle 5"/>
            <p:cNvSpPr>
              <a:spLocks noChangeArrowheads="1"/>
            </p:cNvSpPr>
            <p:nvPr/>
          </p:nvSpPr>
          <p:spPr bwMode="auto">
            <a:xfrm>
              <a:off x="256" y="0"/>
              <a:ext cx="192" cy="2448"/>
            </a:xfrm>
            <a:prstGeom prst="rect">
              <a:avLst/>
            </a:prstGeom>
            <a:gradFill rotWithShape="0">
              <a:gsLst>
                <a:gs pos="0">
                  <a:srgbClr val="00AE00">
                    <a:gamma/>
                    <a:shade val="29804"/>
                    <a:invGamma/>
                  </a:srgbClr>
                </a:gs>
                <a:gs pos="100000">
                  <a:srgbClr val="00AE00"/>
                </a:gs>
              </a:gsLst>
              <a:lin ang="5400000" scaled="1"/>
            </a:gradFill>
            <a:ln w="12700">
              <a:no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1030" name="Rectangle 6"/>
            <p:cNvSpPr>
              <a:spLocks noChangeArrowheads="1"/>
            </p:cNvSpPr>
            <p:nvPr/>
          </p:nvSpPr>
          <p:spPr bwMode="auto">
            <a:xfrm>
              <a:off x="373" y="924"/>
              <a:ext cx="331" cy="768"/>
            </a:xfrm>
            <a:prstGeom prst="rect">
              <a:avLst/>
            </a:prstGeom>
            <a:gradFill rotWithShape="0">
              <a:gsLst>
                <a:gs pos="0">
                  <a:srgbClr val="618FFD">
                    <a:gamma/>
                    <a:shade val="29804"/>
                    <a:invGamma/>
                  </a:srgbClr>
                </a:gs>
                <a:gs pos="100000">
                  <a:srgbClr val="618FFD"/>
                </a:gs>
              </a:gsLst>
              <a:lin ang="5400000" scaled="1"/>
            </a:gradFill>
            <a:ln w="12700">
              <a:no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1031" name="Rectangle 7"/>
            <p:cNvSpPr>
              <a:spLocks noChangeArrowheads="1"/>
            </p:cNvSpPr>
            <p:nvPr/>
          </p:nvSpPr>
          <p:spPr bwMode="auto">
            <a:xfrm>
              <a:off x="320" y="888"/>
              <a:ext cx="5433" cy="84"/>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1032" name="Line 8"/>
            <p:cNvSpPr>
              <a:spLocks noChangeShapeType="1"/>
            </p:cNvSpPr>
            <p:nvPr/>
          </p:nvSpPr>
          <p:spPr bwMode="auto">
            <a:xfrm>
              <a:off x="153" y="888"/>
              <a:ext cx="5596" cy="0"/>
            </a:xfrm>
            <a:prstGeom prst="line">
              <a:avLst/>
            </a:prstGeom>
            <a:noFill/>
            <a:ln w="12700">
              <a:solidFill>
                <a:schemeClr val="accent1"/>
              </a:solidFill>
              <a:round/>
              <a:headEnd/>
              <a:tailEnd/>
            </a:ln>
            <a:effectLst/>
          </p:spPr>
          <p:txBody>
            <a:bodyPr wrap="none" anchor="ctr"/>
            <a:lstStyle/>
            <a:p>
              <a:pPr>
                <a:defRPr/>
              </a:pPr>
              <a:endParaRPr lang="en-US">
                <a:effectLst>
                  <a:outerShdw blurRad="38100" dist="38100" dir="2700000" algn="tl">
                    <a:srgbClr val="000000">
                      <a:alpha val="43137"/>
                    </a:srgbClr>
                  </a:outerShdw>
                </a:effectLst>
                <a:latin typeface="Helvetica" pitchFamily="-84" charset="0"/>
                <a:ea typeface="+mn-ea"/>
                <a:cs typeface="+mn-cs"/>
              </a:endParaRPr>
            </a:p>
          </p:txBody>
        </p:sp>
      </p:grpSp>
      <p:sp>
        <p:nvSpPr>
          <p:cNvPr id="1027" name="Rectangle 10"/>
          <p:cNvSpPr>
            <a:spLocks noGrp="1" noChangeArrowheads="1"/>
          </p:cNvSpPr>
          <p:nvPr>
            <p:ph type="title"/>
          </p:nvPr>
        </p:nvSpPr>
        <p:spPr bwMode="auto">
          <a:xfrm>
            <a:off x="762000" y="228600"/>
            <a:ext cx="7772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a:t>Click to edit Master title style</a:t>
            </a:r>
          </a:p>
        </p:txBody>
      </p:sp>
      <p:sp>
        <p:nvSpPr>
          <p:cNvPr id="1028" name="Rectangle 11"/>
          <p:cNvSpPr>
            <a:spLocks noGrp="1" noChangeArrowheads="1"/>
          </p:cNvSpPr>
          <p:nvPr>
            <p:ph type="body" idx="1"/>
          </p:nvPr>
        </p:nvSpPr>
        <p:spPr bwMode="auto">
          <a:xfrm>
            <a:off x="9144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rtl="0" eaLnBrk="0" fontAlgn="base" hangingPunct="0">
        <a:spcBef>
          <a:spcPct val="0"/>
        </a:spcBef>
        <a:spcAft>
          <a:spcPct val="0"/>
        </a:spcAft>
        <a:defRPr sz="4400" i="1">
          <a:solidFill>
            <a:schemeClr val="tx2"/>
          </a:solidFill>
          <a:latin typeface="+mj-lt"/>
          <a:ea typeface="ＭＳ Ｐゴシック" pitchFamily="-112" charset="-128"/>
          <a:cs typeface="ＭＳ Ｐゴシック" pitchFamily="-112" charset="-128"/>
        </a:defRPr>
      </a:lvl1pPr>
      <a:lvl2pPr algn="l" rtl="0" eaLnBrk="0" fontAlgn="base" hangingPunct="0">
        <a:spcBef>
          <a:spcPct val="0"/>
        </a:spcBef>
        <a:spcAft>
          <a:spcPct val="0"/>
        </a:spcAft>
        <a:defRPr sz="4400" i="1">
          <a:solidFill>
            <a:schemeClr val="tx2"/>
          </a:solidFill>
          <a:latin typeface="Times" pitchFamily="-84" charset="0"/>
          <a:ea typeface="ＭＳ Ｐゴシック" pitchFamily="-112" charset="-128"/>
          <a:cs typeface="ＭＳ Ｐゴシック" pitchFamily="-112" charset="-128"/>
        </a:defRPr>
      </a:lvl2pPr>
      <a:lvl3pPr algn="l" rtl="0" eaLnBrk="0" fontAlgn="base" hangingPunct="0">
        <a:spcBef>
          <a:spcPct val="0"/>
        </a:spcBef>
        <a:spcAft>
          <a:spcPct val="0"/>
        </a:spcAft>
        <a:defRPr sz="4400" i="1">
          <a:solidFill>
            <a:schemeClr val="tx2"/>
          </a:solidFill>
          <a:latin typeface="Times" pitchFamily="-84" charset="0"/>
          <a:ea typeface="ＭＳ Ｐゴシック" pitchFamily="-112" charset="-128"/>
          <a:cs typeface="ＭＳ Ｐゴシック" pitchFamily="-112" charset="-128"/>
        </a:defRPr>
      </a:lvl3pPr>
      <a:lvl4pPr algn="l" rtl="0" eaLnBrk="0" fontAlgn="base" hangingPunct="0">
        <a:spcBef>
          <a:spcPct val="0"/>
        </a:spcBef>
        <a:spcAft>
          <a:spcPct val="0"/>
        </a:spcAft>
        <a:defRPr sz="4400" i="1">
          <a:solidFill>
            <a:schemeClr val="tx2"/>
          </a:solidFill>
          <a:latin typeface="Times" pitchFamily="-84" charset="0"/>
          <a:ea typeface="ＭＳ Ｐゴシック" pitchFamily="-112" charset="-128"/>
          <a:cs typeface="ＭＳ Ｐゴシック" pitchFamily="-112" charset="-128"/>
        </a:defRPr>
      </a:lvl4pPr>
      <a:lvl5pPr algn="l" rtl="0" eaLnBrk="0" fontAlgn="base" hangingPunct="0">
        <a:spcBef>
          <a:spcPct val="0"/>
        </a:spcBef>
        <a:spcAft>
          <a:spcPct val="0"/>
        </a:spcAft>
        <a:defRPr sz="4400" i="1">
          <a:solidFill>
            <a:schemeClr val="tx2"/>
          </a:solidFill>
          <a:latin typeface="Times" pitchFamily="-84" charset="0"/>
          <a:ea typeface="ＭＳ Ｐゴシック" pitchFamily="-112" charset="-128"/>
          <a:cs typeface="ＭＳ Ｐゴシック" pitchFamily="-112" charset="-128"/>
        </a:defRPr>
      </a:lvl5pPr>
      <a:lvl6pPr marL="457200" algn="l" rtl="0" eaLnBrk="0" fontAlgn="base" hangingPunct="0">
        <a:spcBef>
          <a:spcPct val="0"/>
        </a:spcBef>
        <a:spcAft>
          <a:spcPct val="0"/>
        </a:spcAft>
        <a:defRPr sz="4400" i="1">
          <a:solidFill>
            <a:schemeClr val="tx2"/>
          </a:solidFill>
          <a:latin typeface="Times" pitchFamily="-84" charset="0"/>
        </a:defRPr>
      </a:lvl6pPr>
      <a:lvl7pPr marL="914400" algn="l" rtl="0" eaLnBrk="0" fontAlgn="base" hangingPunct="0">
        <a:spcBef>
          <a:spcPct val="0"/>
        </a:spcBef>
        <a:spcAft>
          <a:spcPct val="0"/>
        </a:spcAft>
        <a:defRPr sz="4400" i="1">
          <a:solidFill>
            <a:schemeClr val="tx2"/>
          </a:solidFill>
          <a:latin typeface="Times" pitchFamily="-84" charset="0"/>
        </a:defRPr>
      </a:lvl7pPr>
      <a:lvl8pPr marL="1371600" algn="l" rtl="0" eaLnBrk="0" fontAlgn="base" hangingPunct="0">
        <a:spcBef>
          <a:spcPct val="0"/>
        </a:spcBef>
        <a:spcAft>
          <a:spcPct val="0"/>
        </a:spcAft>
        <a:defRPr sz="4400" i="1">
          <a:solidFill>
            <a:schemeClr val="tx2"/>
          </a:solidFill>
          <a:latin typeface="Times" pitchFamily="-84" charset="0"/>
        </a:defRPr>
      </a:lvl8pPr>
      <a:lvl9pPr marL="1828800" algn="l" rtl="0" eaLnBrk="0" fontAlgn="base" hangingPunct="0">
        <a:spcBef>
          <a:spcPct val="0"/>
        </a:spcBef>
        <a:spcAft>
          <a:spcPct val="0"/>
        </a:spcAft>
        <a:defRPr sz="4400" i="1">
          <a:solidFill>
            <a:schemeClr val="tx2"/>
          </a:solidFill>
          <a:latin typeface="Times" pitchFamily="-84" charset="0"/>
        </a:defRPr>
      </a:lvl9pPr>
    </p:titleStyle>
    <p:bodyStyle>
      <a:lvl1pPr marL="342900" indent="-342900" algn="l" rtl="0" eaLnBrk="0" fontAlgn="base" hangingPunct="0">
        <a:spcBef>
          <a:spcPct val="20000"/>
        </a:spcBef>
        <a:spcAft>
          <a:spcPct val="0"/>
        </a:spcAft>
        <a:buClr>
          <a:schemeClr val="accent1"/>
        </a:buClr>
        <a:buSzPct val="75000"/>
        <a:buFont typeface="Symbol" charset="0"/>
        <a:buChar char="·"/>
        <a:defRPr sz="3200" i="1">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chemeClr val="tx2"/>
        </a:buClr>
        <a:buSzPct val="100000"/>
        <a:buChar char="•"/>
        <a:defRPr sz="2800" i="1">
          <a:solidFill>
            <a:schemeClr val="tx1"/>
          </a:solidFill>
          <a:latin typeface="+mn-lt"/>
          <a:ea typeface="ＭＳ Ｐゴシック" pitchFamily="-84" charset="-128"/>
        </a:defRPr>
      </a:lvl2pPr>
      <a:lvl3pPr marL="1143000" indent="-228600" algn="l" rtl="0" eaLnBrk="0" fontAlgn="base" hangingPunct="0">
        <a:spcBef>
          <a:spcPct val="20000"/>
        </a:spcBef>
        <a:spcAft>
          <a:spcPct val="0"/>
        </a:spcAft>
        <a:buClr>
          <a:schemeClr val="tx2"/>
        </a:buClr>
        <a:buSzPct val="100000"/>
        <a:buChar char="–"/>
        <a:defRPr sz="2400" i="1">
          <a:solidFill>
            <a:schemeClr val="tx1"/>
          </a:solidFill>
          <a:latin typeface="+mn-lt"/>
          <a:ea typeface="ＭＳ Ｐゴシック" pitchFamily="-84" charset="-128"/>
        </a:defRPr>
      </a:lvl3pPr>
      <a:lvl4pPr marL="16002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84" charset="-128"/>
        </a:defRPr>
      </a:lvl4pPr>
      <a:lvl5pPr marL="20574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84" charset="-128"/>
        </a:defRPr>
      </a:lvl5pPr>
      <a:lvl6pPr marL="25146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84" charset="-128"/>
        </a:defRPr>
      </a:lvl6pPr>
      <a:lvl7pPr marL="29718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84" charset="-128"/>
        </a:defRPr>
      </a:lvl7pPr>
      <a:lvl8pPr marL="34290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84" charset="-128"/>
        </a:defRPr>
      </a:lvl8pPr>
      <a:lvl9pPr marL="38862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84"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3.emf"/><Relationship Id="rId6" Type="http://schemas.openxmlformats.org/officeDocument/2006/relationships/oleObject" Target="../embeddings/oleObject2.bin"/><Relationship Id="rId7"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3.bin"/><Relationship Id="rId5" Type="http://schemas.openxmlformats.org/officeDocument/2006/relationships/image" Target="../media/image3.emf"/><Relationship Id="rId6" Type="http://schemas.openxmlformats.org/officeDocument/2006/relationships/oleObject" Target="../embeddings/oleObject4.bin"/><Relationship Id="rId7" Type="http://schemas.openxmlformats.org/officeDocument/2006/relationships/image" Target="../media/image5.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png"/><Relationship Id="rId5" Type="http://schemas.openxmlformats.org/officeDocument/2006/relationships/hyperlink" Target="http://www.nytimes.com/interactive/2015/11/24/science/what-is-einsteins-general-relativity.html?_r=0" TargetMode="External"/><Relationship Id="rId6" Type="http://schemas.openxmlformats.org/officeDocument/2006/relationships/hyperlink" Target="http://chemconnections.org/general/movies/Apollo_15_feather_and_hammer_drop.ogg" TargetMode="External"/><Relationship Id="rId7" Type="http://schemas.openxmlformats.org/officeDocument/2006/relationships/hyperlink" Target="https://www.youtube.com/watch?v=wtsNOMTlS7E" TargetMode="External"/><Relationship Id="rId8"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hyperlink" Target="http://www.youtube.com/watch?v=vyomGtZCsmI" TargetMode="External"/><Relationship Id="rId5" Type="http://schemas.openxmlformats.org/officeDocument/2006/relationships/hyperlink" Target="http://www.science20.com/hammock_physicist/it_bit_case_gravity" TargetMode="External"/><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hyperlink" Target="http://energy.gov/articles/livestream-our-latest-nobel-prize-winner" TargetMode="External"/><Relationship Id="rId4" Type="http://schemas.openxmlformats.org/officeDocument/2006/relationships/image" Target="../media/image10.jpeg"/><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jpe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space.com/24309-shape-of-the-universe.html" TargetMode="External"/><Relationship Id="rId3"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14.png"/><Relationship Id="rId5" Type="http://schemas.openxmlformats.org/officeDocument/2006/relationships/image" Target="../media/image12.jpe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6.bin"/><Relationship Id="rId5" Type="http://schemas.openxmlformats.org/officeDocument/2006/relationships/image" Target="../media/image15.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7.bin"/><Relationship Id="rId5" Type="http://schemas.openxmlformats.org/officeDocument/2006/relationships/image" Target="../media/image3.emf"/><Relationship Id="rId6" Type="http://schemas.openxmlformats.org/officeDocument/2006/relationships/oleObject" Target="../embeddings/oleObject8.bin"/><Relationship Id="rId7" Type="http://schemas.openxmlformats.org/officeDocument/2006/relationships/image" Target="../media/image16.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9.bin"/><Relationship Id="rId5" Type="http://schemas.openxmlformats.org/officeDocument/2006/relationships/image" Target="../media/image3.emf"/><Relationship Id="rId6" Type="http://schemas.openxmlformats.org/officeDocument/2006/relationships/oleObject" Target="../embeddings/oleObject10.bin"/><Relationship Id="rId7" Type="http://schemas.openxmlformats.org/officeDocument/2006/relationships/image" Target="../media/image17.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image" Target="../media/image19.png"/><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8.e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11.bin"/><Relationship Id="rId5" Type="http://schemas.openxmlformats.org/officeDocument/2006/relationships/image" Target="../media/image3.emf"/><Relationship Id="rId6" Type="http://schemas.openxmlformats.org/officeDocument/2006/relationships/oleObject" Target="../embeddings/oleObject12.bin"/><Relationship Id="rId7" Type="http://schemas.openxmlformats.org/officeDocument/2006/relationships/image" Target="../media/image21.emf"/><Relationship Id="rId8" Type="http://schemas.openxmlformats.org/officeDocument/2006/relationships/image" Target="../media/image22.jpe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oleObject" Target="../embeddings/oleObject13.bin"/><Relationship Id="rId5" Type="http://schemas.openxmlformats.org/officeDocument/2006/relationships/image" Target="../media/image3.emf"/><Relationship Id="rId6" Type="http://schemas.openxmlformats.org/officeDocument/2006/relationships/oleObject" Target="../embeddings/oleObject14.bin"/><Relationship Id="rId7" Type="http://schemas.openxmlformats.org/officeDocument/2006/relationships/image" Target="../media/image25.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hyperlink" Target="http://science.kqed.org/quest/video/the-worlds-most-powerful-microscope/" TargetMode="External"/><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371600" y="228600"/>
            <a:ext cx="7620000" cy="1162050"/>
          </a:xfrm>
        </p:spPr>
        <p:txBody>
          <a:bodyPr/>
          <a:lstStyle/>
          <a:p>
            <a:pPr algn="ctr"/>
            <a:r>
              <a:rPr lang="en-US" sz="4000" dirty="0" err="1">
                <a:latin typeface="Times" charset="0"/>
                <a:ea typeface="ＭＳ Ｐゴシック" charset="0"/>
                <a:cs typeface="ＭＳ Ｐゴシック" charset="0"/>
              </a:rPr>
              <a:t>Chem</a:t>
            </a:r>
            <a:r>
              <a:rPr lang="en-US" sz="4000" dirty="0">
                <a:latin typeface="Times" charset="0"/>
                <a:ea typeface="ＭＳ Ｐゴシック" charset="0"/>
                <a:cs typeface="ＭＳ Ｐゴシック" charset="0"/>
              </a:rPr>
              <a:t> </a:t>
            </a:r>
            <a:r>
              <a:rPr lang="en-US" sz="4000" dirty="0" smtClean="0">
                <a:latin typeface="Times" charset="0"/>
                <a:ea typeface="ＭＳ Ｐゴシック" charset="0"/>
                <a:cs typeface="ＭＳ Ｐゴシック" charset="0"/>
              </a:rPr>
              <a:t>108</a:t>
            </a:r>
            <a:r>
              <a:rPr lang="en-US" sz="3200" dirty="0">
                <a:latin typeface="Times" charset="0"/>
                <a:ea typeface="ＭＳ Ｐゴシック" charset="0"/>
                <a:cs typeface="ＭＳ Ｐゴシック" charset="0"/>
              </a:rPr>
              <a:t/>
            </a:r>
            <a:br>
              <a:rPr lang="en-US" sz="3200" dirty="0">
                <a:latin typeface="Times" charset="0"/>
                <a:ea typeface="ＭＳ Ｐゴシック" charset="0"/>
                <a:cs typeface="ＭＳ Ｐゴシック" charset="0"/>
              </a:rPr>
            </a:br>
            <a:r>
              <a:rPr lang="en-US" sz="3200" dirty="0">
                <a:latin typeface="Times" charset="0"/>
                <a:ea typeface="ＭＳ Ｐゴシック" charset="0"/>
                <a:cs typeface="ＭＳ Ｐゴシック" charset="0"/>
              </a:rPr>
              <a:t> Introductory Chemistry</a:t>
            </a:r>
            <a:endParaRPr lang="en-US" dirty="0">
              <a:latin typeface="Times" charset="0"/>
              <a:ea typeface="ＭＳ Ｐゴシック" charset="0"/>
              <a:cs typeface="ＭＳ Ｐゴシック" charset="0"/>
            </a:endParaRPr>
          </a:p>
        </p:txBody>
      </p:sp>
      <p:sp>
        <p:nvSpPr>
          <p:cNvPr id="4" name="Rectangle 3"/>
          <p:cNvSpPr>
            <a:spLocks noChangeArrowheads="1"/>
          </p:cNvSpPr>
          <p:nvPr/>
        </p:nvSpPr>
        <p:spPr bwMode="auto">
          <a:xfrm>
            <a:off x="1752600" y="1905000"/>
            <a:ext cx="6400800" cy="1752600"/>
          </a:xfrm>
          <a:prstGeom prst="rect">
            <a:avLst/>
          </a:prstGeom>
          <a:noFill/>
          <a:ln w="12700">
            <a:noFill/>
            <a:miter lim="800000"/>
            <a:headEnd/>
            <a:tailEnd/>
          </a:ln>
        </p:spPr>
        <p:txBody>
          <a:bodyPr lIns="90487" tIns="44450" rIns="90487" bIns="44450"/>
          <a:lstStyle/>
          <a:p>
            <a:pPr algn="ctr">
              <a:spcBef>
                <a:spcPct val="20000"/>
              </a:spcBef>
              <a:buClr>
                <a:schemeClr val="accent1"/>
              </a:buClr>
              <a:buSzPct val="75000"/>
              <a:buFont typeface="Monotype Sorts" charset="0"/>
              <a:buNone/>
            </a:pPr>
            <a:r>
              <a:rPr lang="en-US" sz="3200">
                <a:solidFill>
                  <a:schemeClr val="tx1"/>
                </a:solidFill>
                <a:latin typeface="Times" charset="0"/>
              </a:rPr>
              <a:t>Dr. Ron Rusay</a:t>
            </a:r>
            <a:r>
              <a:rPr lang="en-US" sz="3200">
                <a:solidFill>
                  <a:schemeClr val="tx1"/>
                </a:solidFill>
                <a:effectLst>
                  <a:outerShdw blurRad="38100" dist="38100" dir="2700000" algn="tl">
                    <a:srgbClr val="DDDDDD"/>
                  </a:outerShdw>
                </a:effectLst>
                <a:latin typeface="Times" charset="0"/>
              </a:rPr>
              <a:t/>
            </a:r>
            <a:br>
              <a:rPr lang="en-US" sz="3200">
                <a:solidFill>
                  <a:schemeClr val="tx1"/>
                </a:solidFill>
                <a:effectLst>
                  <a:outerShdw blurRad="38100" dist="38100" dir="2700000" algn="tl">
                    <a:srgbClr val="DDDDDD"/>
                  </a:outerShdw>
                </a:effectLst>
                <a:latin typeface="Times" charset="0"/>
              </a:rPr>
            </a:br>
            <a:endParaRPr lang="en-US" sz="2800">
              <a:solidFill>
                <a:schemeClr val="tx1"/>
              </a:solidFill>
              <a:effectLst>
                <a:outerShdw blurRad="38100" dist="38100" dir="2700000" algn="tl">
                  <a:srgbClr val="DDDDDD"/>
                </a:outerShdw>
              </a:effectLst>
              <a:latin typeface="Times" charset="0"/>
            </a:endParaRPr>
          </a:p>
        </p:txBody>
      </p:sp>
      <p:pic>
        <p:nvPicPr>
          <p:cNvPr id="17412" name="Picture 4" descr="Screen Shot 2014-07-04 at 8.37.00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638800"/>
            <a:ext cx="7239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3657600" y="3962400"/>
            <a:ext cx="3276600" cy="1570038"/>
          </a:xfrm>
          <a:prstGeom prst="rect">
            <a:avLst/>
          </a:prstGeom>
          <a:noFill/>
          <a:ln w="9525">
            <a:noFill/>
            <a:miter lim="800000"/>
            <a:headEnd/>
            <a:tailEnd/>
          </a:ln>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a:effectLst>
                  <a:outerShdw blurRad="38100" dist="38100" dir="2700000" algn="tl">
                    <a:srgbClr val="DDDDDD"/>
                  </a:outerShdw>
                </a:effectLst>
              </a:rPr>
              <a:t>S </a:t>
            </a:r>
            <a:r>
              <a:rPr lang="en-US">
                <a:solidFill>
                  <a:srgbClr val="871234"/>
                </a:solidFill>
                <a:effectLst>
                  <a:outerShdw blurRad="38100" dist="38100" dir="2700000" algn="tl">
                    <a:srgbClr val="DDDDDD"/>
                  </a:outerShdw>
                </a:effectLst>
              </a:rPr>
              <a:t>Science</a:t>
            </a:r>
            <a:endParaRPr lang="en-US" altLang="ja-JP" i="0">
              <a:solidFill>
                <a:srgbClr val="FF0000"/>
              </a:solidFill>
              <a:effectLst>
                <a:outerShdw blurRad="38100" dist="38100" dir="2700000" algn="tl">
                  <a:srgbClr val="DDDDDD"/>
                </a:outerShdw>
              </a:effectLst>
            </a:endParaRPr>
          </a:p>
          <a:p>
            <a:r>
              <a:rPr lang="en-US">
                <a:effectLst>
                  <a:outerShdw blurRad="38100" dist="38100" dir="2700000" algn="tl">
                    <a:srgbClr val="DDDDDD"/>
                  </a:outerShdw>
                </a:effectLst>
              </a:rPr>
              <a:t>T </a:t>
            </a:r>
            <a:r>
              <a:rPr lang="en-US">
                <a:solidFill>
                  <a:srgbClr val="871234"/>
                </a:solidFill>
                <a:effectLst>
                  <a:outerShdw blurRad="38100" dist="38100" dir="2700000" algn="tl">
                    <a:srgbClr val="DDDDDD"/>
                  </a:outerShdw>
                </a:effectLst>
              </a:rPr>
              <a:t>Technology</a:t>
            </a:r>
            <a:endParaRPr lang="en-US" altLang="ja-JP">
              <a:solidFill>
                <a:srgbClr val="871234"/>
              </a:solidFill>
              <a:effectLst>
                <a:outerShdw blurRad="38100" dist="38100" dir="2700000" algn="tl">
                  <a:srgbClr val="DDDDDD"/>
                </a:outerShdw>
              </a:effectLst>
            </a:endParaRPr>
          </a:p>
          <a:p>
            <a:r>
              <a:rPr lang="en-US">
                <a:effectLst>
                  <a:outerShdw blurRad="38100" dist="38100" dir="2700000" algn="tl">
                    <a:srgbClr val="DDDDDD"/>
                  </a:outerShdw>
                </a:effectLst>
              </a:rPr>
              <a:t>E </a:t>
            </a:r>
            <a:r>
              <a:rPr lang="en-US">
                <a:solidFill>
                  <a:srgbClr val="871234"/>
                </a:solidFill>
                <a:effectLst>
                  <a:outerShdw blurRad="38100" dist="38100" dir="2700000" algn="tl">
                    <a:srgbClr val="DDDDDD"/>
                  </a:outerShdw>
                </a:effectLst>
              </a:rPr>
              <a:t>Engineering</a:t>
            </a:r>
            <a:endParaRPr lang="en-US" altLang="ja-JP" i="0">
              <a:solidFill>
                <a:srgbClr val="FF0000"/>
              </a:solidFill>
              <a:effectLst>
                <a:outerShdw blurRad="38100" dist="38100" dir="2700000" algn="tl">
                  <a:srgbClr val="DDDDDD"/>
                </a:outerShdw>
              </a:effectLst>
            </a:endParaRPr>
          </a:p>
          <a:p>
            <a:r>
              <a:rPr lang="en-US">
                <a:effectLst>
                  <a:outerShdw blurRad="38100" dist="38100" dir="2700000" algn="tl">
                    <a:srgbClr val="DDDDDD"/>
                  </a:outerShdw>
                </a:effectLst>
              </a:rPr>
              <a:t>M </a:t>
            </a:r>
            <a:r>
              <a:rPr lang="en-US">
                <a:solidFill>
                  <a:srgbClr val="871234"/>
                </a:solidFill>
                <a:effectLst>
                  <a:outerShdw blurRad="38100" dist="38100" dir="2700000" algn="tl">
                    <a:srgbClr val="DDDDDD"/>
                  </a:outerShdw>
                </a:effectLst>
              </a:rPr>
              <a:t>Mathematics</a:t>
            </a:r>
            <a:endParaRPr lang="en-US" i="0">
              <a:solidFill>
                <a:srgbClr val="871234"/>
              </a:solidFill>
              <a:effectLst>
                <a:outerShdw blurRad="38100" dist="38100" dir="2700000" algn="tl">
                  <a:srgbClr val="DDDDDD"/>
                </a:outerShdw>
              </a:effectLst>
            </a:endParaRPr>
          </a:p>
        </p:txBody>
      </p:sp>
      <p:sp>
        <p:nvSpPr>
          <p:cNvPr id="7" name="Rectangle 2"/>
          <p:cNvSpPr>
            <a:spLocks noChangeArrowheads="1"/>
          </p:cNvSpPr>
          <p:nvPr/>
        </p:nvSpPr>
        <p:spPr bwMode="auto">
          <a:xfrm>
            <a:off x="304800" y="2743200"/>
            <a:ext cx="8839200" cy="1143000"/>
          </a:xfrm>
          <a:prstGeom prst="rect">
            <a:avLst/>
          </a:prstGeom>
          <a:noFill/>
          <a:ln>
            <a:noFill/>
            <a:headEnd/>
            <a:tailEnd/>
          </a:ln>
        </p:spPr>
        <p:style>
          <a:lnRef idx="1">
            <a:schemeClr val="accent3"/>
          </a:lnRef>
          <a:fillRef idx="3">
            <a:schemeClr val="accent3"/>
          </a:fillRef>
          <a:effectRef idx="2">
            <a:schemeClr val="accent3"/>
          </a:effectRef>
          <a:fontRef idx="minor">
            <a:schemeClr val="lt1"/>
          </a:fontRef>
        </p:style>
        <p:txBody>
          <a:bodyPr lIns="90487" tIns="44450" rIns="90487" bIns="44450" anchor="b"/>
          <a:lstStyle/>
          <a:p>
            <a:pPr algn="ctr"/>
            <a:r>
              <a:rPr lang="en-US" altLang="ja-JP" sz="2800" dirty="0">
                <a:solidFill>
                  <a:schemeClr val="tx1"/>
                </a:solidFill>
                <a:latin typeface="Helvetica" charset="0"/>
                <a:ea typeface="ＭＳ Ｐゴシック" charset="0"/>
                <a:cs typeface="ＭＳ Ｐゴシック" charset="0"/>
              </a:rPr>
              <a:t> </a:t>
            </a:r>
            <a:r>
              <a:rPr lang="en-US" altLang="ja-JP" sz="2800" dirty="0">
                <a:solidFill>
                  <a:srgbClr val="800000"/>
                </a:solidFill>
                <a:latin typeface="Times" charset="0"/>
                <a:ea typeface="ＭＳ Ｐゴシック" charset="0"/>
                <a:cs typeface="ＭＳ Ｐゴシック" charset="0"/>
              </a:rPr>
              <a:t>CONNECTIONS:</a:t>
            </a:r>
            <a:r>
              <a:rPr lang="en-US" altLang="ja-JP" sz="2800" dirty="0">
                <a:solidFill>
                  <a:srgbClr val="800000"/>
                </a:solidFill>
                <a:latin typeface="Helvetica" charset="0"/>
                <a:ea typeface="ＭＳ Ｐゴシック" charset="0"/>
                <a:cs typeface="ＭＳ Ｐゴシック" charset="0"/>
              </a:rPr>
              <a:t> </a:t>
            </a:r>
            <a:r>
              <a:rPr lang="en-US" altLang="ja-JP" sz="2800" dirty="0">
                <a:solidFill>
                  <a:schemeClr val="tx1"/>
                </a:solidFill>
                <a:latin typeface="Times" charset="0"/>
                <a:ea typeface="ＭＳ Ｐゴシック" charset="0"/>
                <a:cs typeface="ＭＳ Ｐゴシック" charset="0"/>
              </a:rPr>
              <a:t>Chemistry </a:t>
            </a:r>
            <a:r>
              <a:rPr lang="en-US" sz="2800" i="0" dirty="0">
                <a:solidFill>
                  <a:schemeClr val="tx1"/>
                </a:solidFill>
                <a:latin typeface="Helvetica" charset="0"/>
                <a:ea typeface="ＭＳ Ｐゴシック" charset="0"/>
                <a:cs typeface="ＭＳ Ｐゴシック" charset="0"/>
                <a:sym typeface="Wingdings 3" charset="0"/>
              </a:rPr>
              <a:t></a:t>
            </a:r>
            <a:r>
              <a:rPr lang="en-US" altLang="ja-JP" sz="2800" dirty="0">
                <a:solidFill>
                  <a:schemeClr val="tx1"/>
                </a:solidFill>
                <a:latin typeface="Times" charset="0"/>
                <a:ea typeface="ＭＳ Ｐゴシック" charset="0"/>
                <a:cs typeface="ＭＳ Ｐゴシック" charset="0"/>
              </a:rPr>
              <a:t> </a:t>
            </a:r>
            <a:r>
              <a:rPr lang="en-US" altLang="ja-JP" sz="2800" dirty="0" smtClean="0">
                <a:solidFill>
                  <a:schemeClr val="tx1"/>
                </a:solidFill>
                <a:latin typeface="Times" charset="0"/>
                <a:ea typeface="ＭＳ Ｐゴシック" charset="0"/>
                <a:cs typeface="ＭＳ Ｐゴシック" charset="0"/>
              </a:rPr>
              <a:t>STE(</a:t>
            </a:r>
            <a:r>
              <a:rPr lang="en-US" altLang="ja-JP" sz="2800" dirty="0" smtClean="0">
                <a:solidFill>
                  <a:srgbClr val="FF0000"/>
                </a:solidFill>
                <a:latin typeface="Times" charset="0"/>
                <a:ea typeface="ＭＳ Ｐゴシック" charset="0"/>
                <a:cs typeface="ＭＳ Ｐゴシック" charset="0"/>
              </a:rPr>
              <a:t>A</a:t>
            </a:r>
            <a:r>
              <a:rPr lang="en-US" altLang="ja-JP" sz="2800" dirty="0" smtClean="0">
                <a:solidFill>
                  <a:schemeClr val="tx1"/>
                </a:solidFill>
                <a:latin typeface="Times" charset="0"/>
                <a:ea typeface="ＭＳ Ｐゴシック" charset="0"/>
                <a:cs typeface="ＭＳ Ｐゴシック" charset="0"/>
              </a:rPr>
              <a:t>)M  </a:t>
            </a:r>
            <a:r>
              <a:rPr lang="en-US" altLang="ja-JP" sz="4000" dirty="0">
                <a:solidFill>
                  <a:schemeClr val="tx1"/>
                </a:solidFill>
                <a:effectLst>
                  <a:outerShdw blurRad="38100" dist="38100" dir="2700000" algn="tl">
                    <a:srgbClr val="DDDDDD"/>
                  </a:outerShdw>
                </a:effectLst>
                <a:latin typeface="Times" charset="0"/>
                <a:ea typeface="ＭＳ Ｐゴシック" charset="0"/>
                <a:cs typeface="ＭＳ Ｐゴシック" charset="0"/>
              </a:rPr>
              <a:t/>
            </a:r>
            <a:br>
              <a:rPr lang="en-US" altLang="ja-JP" sz="4000" dirty="0">
                <a:solidFill>
                  <a:schemeClr val="tx1"/>
                </a:solidFill>
                <a:effectLst>
                  <a:outerShdw blurRad="38100" dist="38100" dir="2700000" algn="tl">
                    <a:srgbClr val="DDDDDD"/>
                  </a:outerShdw>
                </a:effectLst>
                <a:latin typeface="Times" charset="0"/>
                <a:ea typeface="ＭＳ Ｐゴシック" charset="0"/>
                <a:cs typeface="ＭＳ Ｐゴシック" charset="0"/>
              </a:rPr>
            </a:br>
            <a:endParaRPr lang="en-US" sz="3600" dirty="0">
              <a:solidFill>
                <a:schemeClr val="tx1"/>
              </a:solidFill>
              <a:effectLst>
                <a:outerShdw blurRad="38100" dist="38100" dir="2700000" algn="tl">
                  <a:srgbClr val="DDDDDD"/>
                </a:outerShdw>
              </a:effectLst>
              <a:latin typeface="Helvetica" charset="0"/>
              <a:ea typeface="ＭＳ Ｐゴシック" charset="0"/>
              <a:cs typeface="ＭＳ Ｐゴシック" charset="0"/>
            </a:endParaRPr>
          </a:p>
        </p:txBody>
      </p:sp>
      <p:grpSp>
        <p:nvGrpSpPr>
          <p:cNvPr id="2" name="Group 13"/>
          <p:cNvGrpSpPr>
            <a:grpSpLocks/>
          </p:cNvGrpSpPr>
          <p:nvPr/>
        </p:nvGrpSpPr>
        <p:grpSpPr bwMode="auto">
          <a:xfrm>
            <a:off x="3962400" y="3276600"/>
            <a:ext cx="5181600" cy="1680865"/>
            <a:chOff x="3962400" y="3276600"/>
            <a:chExt cx="5181600" cy="1681467"/>
          </a:xfrm>
        </p:grpSpPr>
        <p:grpSp>
          <p:nvGrpSpPr>
            <p:cNvPr id="17416" name="Group 9"/>
            <p:cNvGrpSpPr>
              <a:grpSpLocks/>
            </p:cNvGrpSpPr>
            <p:nvPr/>
          </p:nvGrpSpPr>
          <p:grpSpPr bwMode="auto">
            <a:xfrm>
              <a:off x="3962400" y="3429055"/>
              <a:ext cx="5181600" cy="1529012"/>
              <a:chOff x="3962400" y="3429055"/>
              <a:chExt cx="5181600" cy="1528416"/>
            </a:xfrm>
          </p:grpSpPr>
          <p:sp>
            <p:nvSpPr>
              <p:cNvPr id="8" name="Rectangle 7"/>
              <p:cNvSpPr/>
              <p:nvPr/>
            </p:nvSpPr>
            <p:spPr>
              <a:xfrm>
                <a:off x="5638800" y="4495821"/>
                <a:ext cx="3505200" cy="461650"/>
              </a:xfrm>
              <a:prstGeom prst="rect">
                <a:avLst/>
              </a:prstGeom>
            </p:spPr>
            <p:txBody>
              <a:bodyPr>
                <a:spAutoFit/>
              </a:bodyPr>
              <a:lstStyle/>
              <a:p>
                <a:r>
                  <a:rPr lang="en-US" dirty="0">
                    <a:effectLst>
                      <a:outerShdw blurRad="38100" dist="38100" dir="2700000" algn="tl">
                        <a:srgbClr val="DDDDDD"/>
                      </a:outerShdw>
                    </a:effectLst>
                  </a:rPr>
                  <a:t>&lt; </a:t>
                </a:r>
                <a:r>
                  <a:rPr lang="en-US" dirty="0">
                    <a:solidFill>
                      <a:srgbClr val="FF0000"/>
                    </a:solidFill>
                    <a:effectLst>
                      <a:outerShdw blurRad="38100" dist="38100" dir="2700000" algn="tl">
                        <a:srgbClr val="DDDDDD"/>
                      </a:outerShdw>
                    </a:effectLst>
                  </a:rPr>
                  <a:t>A</a:t>
                </a:r>
                <a:r>
                  <a:rPr lang="en-US" dirty="0">
                    <a:effectLst>
                      <a:outerShdw blurRad="38100" dist="38100" dir="2700000" algn="tl">
                        <a:srgbClr val="DDDDDD"/>
                      </a:outerShdw>
                    </a:effectLst>
                  </a:rPr>
                  <a:t>: </a:t>
                </a:r>
                <a:r>
                  <a:rPr lang="en-US" dirty="0" smtClean="0">
                    <a:solidFill>
                      <a:srgbClr val="871234"/>
                    </a:solidFill>
                    <a:effectLst>
                      <a:outerShdw blurRad="38100" dist="38100" dir="2700000" algn="tl">
                        <a:srgbClr val="DDDDDD"/>
                      </a:outerShdw>
                    </a:effectLst>
                  </a:rPr>
                  <a:t>Arts &amp; Applications </a:t>
                </a:r>
                <a:endParaRPr lang="en-US" altLang="ja-JP" dirty="0">
                  <a:solidFill>
                    <a:srgbClr val="871234"/>
                  </a:solidFill>
                  <a:effectLst>
                    <a:outerShdw blurRad="38100" dist="38100" dir="2700000" algn="tl">
                      <a:srgbClr val="DDDDDD"/>
                    </a:outerShdw>
                  </a:effectLst>
                </a:endParaRPr>
              </a:p>
            </p:txBody>
          </p:sp>
          <p:sp>
            <p:nvSpPr>
              <p:cNvPr id="9" name="Rectangle 8"/>
              <p:cNvSpPr/>
              <p:nvPr/>
            </p:nvSpPr>
            <p:spPr>
              <a:xfrm>
                <a:off x="3962400" y="3429055"/>
                <a:ext cx="1958789" cy="584757"/>
              </a:xfrm>
              <a:prstGeom prst="rect">
                <a:avLst/>
              </a:prstGeom>
            </p:spPr>
            <p:txBody>
              <a:bodyPr wrap="none">
                <a:spAutoFit/>
              </a:bodyPr>
              <a:lstStyle/>
              <a:p>
                <a:r>
                  <a:rPr lang="en-US" sz="3200" dirty="0" smtClean="0">
                    <a:solidFill>
                      <a:srgbClr val="FF0000"/>
                    </a:solidFill>
                    <a:effectLst>
                      <a:outerShdw blurRad="38100" dist="38100" dir="2700000" algn="tl">
                        <a:srgbClr val="DDDDDD"/>
                      </a:outerShdw>
                    </a:effectLst>
                  </a:rPr>
                  <a:t>STE(A)M</a:t>
                </a:r>
                <a:endParaRPr lang="en-US" sz="3200" dirty="0">
                  <a:solidFill>
                    <a:srgbClr val="FF0000"/>
                  </a:solidFill>
                  <a:effectLst>
                    <a:outerShdw blurRad="38100" dist="38100" dir="2700000" algn="tl">
                      <a:srgbClr val="DDDDDD"/>
                    </a:outerShdw>
                  </a:effectLst>
                </a:endParaRPr>
              </a:p>
            </p:txBody>
          </p:sp>
        </p:grpSp>
        <p:pic>
          <p:nvPicPr>
            <p:cNvPr id="17417" name="Picture 12" descr="Screen Shot 2015-10-24 at 10.21.23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3276600"/>
              <a:ext cx="2050096"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4864330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762000" y="0"/>
            <a:ext cx="7772400" cy="1162050"/>
          </a:xfrm>
        </p:spPr>
        <p:txBody>
          <a:bodyPr/>
          <a:lstStyle/>
          <a:p>
            <a:pPr algn="ctr"/>
            <a:r>
              <a:rPr lang="en-US" sz="3600">
                <a:solidFill>
                  <a:schemeClr val="tx1"/>
                </a:solidFill>
                <a:latin typeface="Times" charset="0"/>
                <a:ea typeface="ＭＳ Ｐゴシック" charset="0"/>
                <a:cs typeface="ＭＳ Ｐゴシック" charset="0"/>
              </a:rPr>
              <a:t/>
            </a:r>
            <a:br>
              <a:rPr lang="en-US" sz="3600">
                <a:solidFill>
                  <a:schemeClr val="tx1"/>
                </a:solidFill>
                <a:latin typeface="Times" charset="0"/>
                <a:ea typeface="ＭＳ Ｐゴシック" charset="0"/>
                <a:cs typeface="ＭＳ Ｐゴシック" charset="0"/>
              </a:rPr>
            </a:br>
            <a:r>
              <a:rPr lang="en-US" sz="3600">
                <a:solidFill>
                  <a:schemeClr val="tx1"/>
                </a:solidFill>
                <a:latin typeface="Times" charset="0"/>
                <a:ea typeface="ＭＳ Ｐゴシック" charset="0"/>
                <a:cs typeface="ＭＳ Ｐゴシック" charset="0"/>
              </a:rPr>
              <a:t>Chemistry Connections</a:t>
            </a:r>
            <a:br>
              <a:rPr lang="en-US" sz="3600">
                <a:solidFill>
                  <a:schemeClr val="tx1"/>
                </a:solidFill>
                <a:latin typeface="Times" charset="0"/>
                <a:ea typeface="ＭＳ Ｐゴシック" charset="0"/>
                <a:cs typeface="ＭＳ Ｐゴシック" charset="0"/>
              </a:rPr>
            </a:br>
            <a:r>
              <a:rPr lang="en-US" sz="3600">
                <a:latin typeface="Times" charset="0"/>
                <a:ea typeface="ＭＳ Ｐゴシック" charset="0"/>
                <a:cs typeface="ＭＳ Ｐゴシック" charset="0"/>
              </a:rPr>
              <a:t>(</a:t>
            </a:r>
            <a:r>
              <a:rPr lang="en-US" sz="3600">
                <a:solidFill>
                  <a:srgbClr val="C0504D"/>
                </a:solidFill>
                <a:latin typeface="Times" charset="0"/>
                <a:ea typeface="ＭＳ Ｐゴシック" charset="0"/>
                <a:cs typeface="ＭＳ Ｐゴシック" charset="0"/>
              </a:rPr>
              <a:t>CHEM 108</a:t>
            </a:r>
            <a:r>
              <a:rPr lang="en-US" sz="3600">
                <a:latin typeface="Times" charset="0"/>
                <a:ea typeface="ＭＳ Ｐゴシック" charset="0"/>
                <a:cs typeface="ＭＳ Ｐゴシック" charset="0"/>
              </a:rPr>
              <a:t>) </a:t>
            </a:r>
            <a:endParaRPr lang="en-US" sz="3600">
              <a:solidFill>
                <a:schemeClr val="tx1"/>
              </a:solidFill>
              <a:latin typeface="Helvetica" charset="0"/>
              <a:ea typeface="ＭＳ Ｐゴシック" charset="0"/>
              <a:cs typeface="ＭＳ Ｐゴシック" charset="0"/>
            </a:endParaRPr>
          </a:p>
        </p:txBody>
      </p:sp>
      <p:sp>
        <p:nvSpPr>
          <p:cNvPr id="4099" name="Rectangle 3"/>
          <p:cNvSpPr>
            <a:spLocks noGrp="1" noChangeArrowheads="1"/>
          </p:cNvSpPr>
          <p:nvPr>
            <p:ph type="body" idx="1"/>
          </p:nvPr>
        </p:nvSpPr>
        <p:spPr>
          <a:xfrm>
            <a:off x="152400" y="1676400"/>
            <a:ext cx="8915400" cy="4114800"/>
          </a:xfrm>
        </p:spPr>
        <p:txBody>
          <a:bodyPr/>
          <a:lstStyle/>
          <a:p>
            <a:r>
              <a:rPr lang="en-US" sz="3600" dirty="0" smtClean="0">
                <a:latin typeface="Helvetica" charset="0"/>
                <a:ea typeface="ＭＳ Ｐゴシック" charset="0"/>
                <a:cs typeface="ＭＳ Ｐゴシック" charset="0"/>
              </a:rPr>
              <a:t>STE(</a:t>
            </a:r>
            <a:r>
              <a:rPr lang="en-US" sz="3600" dirty="0" smtClean="0">
                <a:solidFill>
                  <a:srgbClr val="FF0000"/>
                </a:solidFill>
                <a:latin typeface="Helvetica" charset="0"/>
                <a:ea typeface="ＭＳ Ｐゴシック" charset="0"/>
                <a:cs typeface="ＭＳ Ｐゴシック" charset="0"/>
              </a:rPr>
              <a:t>A</a:t>
            </a:r>
            <a:r>
              <a:rPr lang="en-US" sz="3600" dirty="0" smtClean="0">
                <a:latin typeface="Helvetica" charset="0"/>
                <a:ea typeface="ＭＳ Ｐゴシック" charset="0"/>
                <a:cs typeface="ＭＳ Ｐゴシック" charset="0"/>
              </a:rPr>
              <a:t>)M </a:t>
            </a:r>
            <a:r>
              <a:rPr lang="en-US" sz="3600" i="0" dirty="0">
                <a:latin typeface="Helvetica" charset="0"/>
                <a:ea typeface="ＭＳ Ｐゴシック" charset="0"/>
                <a:cs typeface="ＭＳ Ｐゴシック" charset="0"/>
                <a:sym typeface="Wingdings 3" charset="0"/>
              </a:rPr>
              <a:t></a:t>
            </a:r>
            <a:r>
              <a:rPr lang="en-US" sz="3600" dirty="0">
                <a:latin typeface="Helvetica" charset="0"/>
                <a:ea typeface="ＭＳ Ｐゴシック" charset="0"/>
                <a:cs typeface="ＭＳ Ｐゴシック" charset="0"/>
              </a:rPr>
              <a:t> Chemistry </a:t>
            </a:r>
            <a:r>
              <a:rPr lang="en-US" sz="3600" i="0" dirty="0">
                <a:latin typeface="Helvetica" charset="0"/>
                <a:ea typeface="ＭＳ Ｐゴシック" charset="0"/>
                <a:cs typeface="ＭＳ Ｐゴシック" charset="0"/>
                <a:sym typeface="Wingdings 3" charset="0"/>
              </a:rPr>
              <a:t> </a:t>
            </a:r>
            <a:r>
              <a:rPr lang="en-US" sz="3600" dirty="0">
                <a:latin typeface="Helvetica" charset="0"/>
                <a:ea typeface="ＭＳ Ｐゴシック" charset="0"/>
                <a:cs typeface="ＭＳ Ｐゴシック" charset="0"/>
                <a:sym typeface="Wingdings 3" charset="0"/>
              </a:rPr>
              <a:t>Allied Careers</a:t>
            </a:r>
            <a:r>
              <a:rPr lang="en-US" sz="3600" dirty="0">
                <a:latin typeface="Helvetica" charset="0"/>
                <a:ea typeface="ＭＳ Ｐゴシック" charset="0"/>
                <a:cs typeface="ＭＳ Ｐゴシック" charset="0"/>
              </a:rPr>
              <a:t> </a:t>
            </a:r>
          </a:p>
          <a:p>
            <a:pPr algn="ctr"/>
            <a:r>
              <a:rPr lang="en-US" sz="2800" dirty="0">
                <a:solidFill>
                  <a:srgbClr val="C0504D"/>
                </a:solidFill>
                <a:latin typeface="Helvetica" charset="0"/>
                <a:ea typeface="ＭＳ Ｐゴシック" charset="0"/>
                <a:cs typeface="ＭＳ Ｐゴシック" charset="0"/>
              </a:rPr>
              <a:t>Linked by the Scientific Method </a:t>
            </a:r>
          </a:p>
          <a:p>
            <a:pPr>
              <a:buFont typeface="Symbol" charset="0"/>
              <a:buNone/>
            </a:pPr>
            <a:r>
              <a:rPr lang="en-US" sz="2800" dirty="0">
                <a:latin typeface="Helvetica" charset="0"/>
                <a:ea typeface="ＭＳ Ｐゴシック" charset="0"/>
                <a:cs typeface="ＭＳ Ｐゴシック" charset="0"/>
              </a:rPr>
              <a:t>Chemistry focuses on the study of</a:t>
            </a:r>
          </a:p>
          <a:p>
            <a:pPr lvl="1"/>
            <a:r>
              <a:rPr lang="en-US" sz="2400" dirty="0">
                <a:latin typeface="Helvetica" charset="0"/>
                <a:ea typeface="ＭＳ Ｐゴシック" charset="0"/>
              </a:rPr>
              <a:t>Energy &amp; Matter: </a:t>
            </a:r>
            <a:br>
              <a:rPr lang="en-US" sz="2400" dirty="0">
                <a:latin typeface="Helvetica" charset="0"/>
                <a:ea typeface="ＭＳ Ｐゴシック" charset="0"/>
              </a:rPr>
            </a:br>
            <a:r>
              <a:rPr lang="en-US" sz="2400" dirty="0">
                <a:latin typeface="Helvetica" charset="0"/>
                <a:ea typeface="ＭＳ Ｐゴシック" charset="0"/>
              </a:rPr>
              <a:t>Classification, Behavior &amp; Properties</a:t>
            </a:r>
          </a:p>
          <a:p>
            <a:pPr>
              <a:buFont typeface="Symbol" charset="0"/>
              <a:buNone/>
            </a:pPr>
            <a:r>
              <a:rPr lang="en-US" sz="2800" dirty="0">
                <a:latin typeface="Helvetica" charset="0"/>
                <a:ea typeface="ＭＳ Ｐゴシック" charset="0"/>
                <a:cs typeface="ＭＳ Ｐゴシック" charset="0"/>
              </a:rPr>
              <a:t>All Science, </a:t>
            </a:r>
            <a:r>
              <a:rPr lang="en-US" sz="2800" dirty="0" smtClean="0">
                <a:latin typeface="Helvetica" charset="0"/>
                <a:ea typeface="ＭＳ Ｐゴシック" charset="0"/>
                <a:cs typeface="ＭＳ Ｐゴシック" charset="0"/>
              </a:rPr>
              <a:t>Technology, Arts &amp; </a:t>
            </a:r>
            <a:r>
              <a:rPr lang="en-US" sz="2800" dirty="0">
                <a:latin typeface="Helvetica" charset="0"/>
                <a:ea typeface="ＭＳ Ｐゴシック" charset="0"/>
                <a:cs typeface="ＭＳ Ｐゴシック" charset="0"/>
              </a:rPr>
              <a:t>Engineering involves:</a:t>
            </a:r>
          </a:p>
          <a:p>
            <a:pPr lvl="1"/>
            <a:r>
              <a:rPr lang="en-US" sz="2400" dirty="0">
                <a:latin typeface="Helvetica" charset="0"/>
                <a:ea typeface="ＭＳ Ｐゴシック" charset="0"/>
              </a:rPr>
              <a:t>Observations &amp; Measurements: </a:t>
            </a:r>
            <a:br>
              <a:rPr lang="en-US" sz="2400" dirty="0">
                <a:latin typeface="Helvetica" charset="0"/>
                <a:ea typeface="ＭＳ Ｐゴシック" charset="0"/>
              </a:rPr>
            </a:br>
            <a:r>
              <a:rPr lang="en-US" sz="2400" dirty="0">
                <a:latin typeface="Helvetica" charset="0"/>
                <a:ea typeface="ＭＳ Ｐゴシック" charset="0"/>
              </a:rPr>
              <a:t>(Qualitative &amp; </a:t>
            </a:r>
            <a:r>
              <a:rPr lang="en-US" sz="2400" dirty="0" smtClean="0">
                <a:latin typeface="Helvetica" charset="0"/>
                <a:ea typeface="ＭＳ Ｐゴシック" charset="0"/>
              </a:rPr>
              <a:t>Quantitative) </a:t>
            </a:r>
          </a:p>
          <a:p>
            <a:pPr lvl="1"/>
            <a:r>
              <a:rPr lang="en-US" sz="2400" dirty="0" smtClean="0">
                <a:latin typeface="Helvetica" charset="0"/>
                <a:ea typeface="ＭＳ Ｐゴシック" charset="0"/>
              </a:rPr>
              <a:t>Applying metric &amp; related units</a:t>
            </a:r>
            <a:endParaRPr lang="en-US" sz="2400" dirty="0">
              <a:latin typeface="Helvetica" charset="0"/>
              <a:ea typeface="ＭＳ Ｐゴシック" charset="0"/>
            </a:endParaRPr>
          </a:p>
        </p:txBody>
      </p:sp>
      <p:graphicFrame>
        <p:nvGraphicFramePr>
          <p:cNvPr id="18434" name="Object 2"/>
          <p:cNvGraphicFramePr>
            <a:graphicFrameLocks/>
          </p:cNvGraphicFramePr>
          <p:nvPr/>
        </p:nvGraphicFramePr>
        <p:xfrm>
          <a:off x="8305800" y="5943600"/>
          <a:ext cx="685800" cy="762000"/>
        </p:xfrm>
        <a:graphic>
          <a:graphicData uri="http://schemas.openxmlformats.org/presentationml/2006/ole">
            <mc:AlternateContent xmlns:mc="http://schemas.openxmlformats.org/markup-compatibility/2006">
              <mc:Choice xmlns:v="urn:schemas-microsoft-com:vml" Requires="v">
                <p:oleObj spid="_x0000_s18494" name="Microsoft ClipArt Gallery" r:id="rId4" imgW="3644900" imgH="3530600" progId="">
                  <p:embed/>
                </p:oleObj>
              </mc:Choice>
              <mc:Fallback>
                <p:oleObj name="Microsoft ClipArt Gallery" r:id="rId4" imgW="3644900" imgH="3530600"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5800" y="5943600"/>
                        <a:ext cx="685800" cy="762000"/>
                      </a:xfrm>
                      <a:prstGeom prst="rect">
                        <a:avLst/>
                      </a:prstGeom>
                      <a:noFill/>
                      <a:ln>
                        <a:noFill/>
                      </a:ln>
                      <a:effectLst>
                        <a:outerShdw blurRad="63500" dist="107763" dir="2700000" algn="ctr" rotWithShape="0">
                          <a:schemeClr val="bg2">
                            <a:alpha val="74997"/>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18435"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18495"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9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099">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99">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a:xfrm>
            <a:off x="1143000" y="228600"/>
            <a:ext cx="8001000" cy="1162050"/>
          </a:xfrm>
        </p:spPr>
        <p:txBody>
          <a:bodyPr/>
          <a:lstStyle/>
          <a:p>
            <a:pPr algn="ctr"/>
            <a:r>
              <a:rPr lang="en-US" sz="3600">
                <a:solidFill>
                  <a:schemeClr val="tx1"/>
                </a:solidFill>
                <a:latin typeface="Times" charset="0"/>
                <a:ea typeface="ＭＳ Ｐゴシック" charset="0"/>
                <a:cs typeface="ＭＳ Ｐゴシック" charset="0"/>
              </a:rPr>
              <a:t>Chemistry </a:t>
            </a:r>
            <a:r>
              <a:rPr lang="en-US" sz="3600" i="0">
                <a:latin typeface="Times" charset="0"/>
                <a:ea typeface="ＭＳ Ｐゴシック" charset="0"/>
                <a:cs typeface="ＭＳ Ｐゴシック" charset="0"/>
                <a:sym typeface="Wingdings 3" charset="0"/>
              </a:rPr>
              <a:t></a:t>
            </a:r>
            <a:r>
              <a:rPr lang="en-US" sz="3600">
                <a:solidFill>
                  <a:schemeClr val="tx1"/>
                </a:solidFill>
                <a:latin typeface="Times" charset="0"/>
                <a:ea typeface="ＭＳ Ｐゴシック" charset="0"/>
                <a:cs typeface="ＭＳ Ｐゴシック" charset="0"/>
              </a:rPr>
              <a:t> Physics </a:t>
            </a:r>
            <a:r>
              <a:rPr lang="en-US" sz="3600" i="0">
                <a:latin typeface="Times" charset="0"/>
                <a:ea typeface="ＭＳ Ｐゴシック" charset="0"/>
                <a:cs typeface="ＭＳ Ｐゴシック" charset="0"/>
                <a:sym typeface="Wingdings 3" charset="0"/>
              </a:rPr>
              <a:t> </a:t>
            </a:r>
            <a:r>
              <a:rPr lang="en-US" sz="3600">
                <a:latin typeface="Times" charset="0"/>
                <a:ea typeface="ＭＳ Ｐゴシック" charset="0"/>
                <a:cs typeface="ＭＳ Ｐゴシック" charset="0"/>
                <a:sym typeface="Wingdings 3" charset="0"/>
              </a:rPr>
              <a:t>Engineering</a:t>
            </a:r>
            <a:r>
              <a:rPr lang="en-US" sz="3600">
                <a:solidFill>
                  <a:schemeClr val="tx1"/>
                </a:solidFill>
                <a:latin typeface="Times" charset="0"/>
                <a:ea typeface="ＭＳ Ｐゴシック" charset="0"/>
                <a:cs typeface="ＭＳ Ｐゴシック" charset="0"/>
              </a:rPr>
              <a:t/>
            </a:r>
            <a:br>
              <a:rPr lang="en-US" sz="3600">
                <a:solidFill>
                  <a:schemeClr val="tx1"/>
                </a:solidFill>
                <a:latin typeface="Times" charset="0"/>
                <a:ea typeface="ＭＳ Ｐゴシック" charset="0"/>
                <a:cs typeface="ＭＳ Ｐゴシック" charset="0"/>
              </a:rPr>
            </a:br>
            <a:r>
              <a:rPr lang="en-US" sz="2800">
                <a:latin typeface="Times" charset="0"/>
                <a:ea typeface="ＭＳ Ｐゴシック" charset="0"/>
                <a:cs typeface="ＭＳ Ｐゴシック" charset="0"/>
              </a:rPr>
              <a:t>The Scientific Method (A Unifying Practice) </a:t>
            </a:r>
            <a:r>
              <a:rPr lang="en-US" sz="2800">
                <a:solidFill>
                  <a:schemeClr val="tx1"/>
                </a:solidFill>
                <a:latin typeface="Times" charset="0"/>
                <a:ea typeface="ＭＳ Ｐゴシック" charset="0"/>
                <a:cs typeface="ＭＳ Ｐゴシック" charset="0"/>
              </a:rPr>
              <a:t> </a:t>
            </a:r>
            <a:endParaRPr lang="en-US" sz="2800">
              <a:solidFill>
                <a:schemeClr val="tx1"/>
              </a:solidFill>
              <a:latin typeface="Helvetica" charset="0"/>
              <a:ea typeface="ＭＳ Ｐゴシック" charset="0"/>
              <a:cs typeface="ＭＳ Ｐゴシック" charset="0"/>
            </a:endParaRPr>
          </a:p>
        </p:txBody>
      </p:sp>
      <p:graphicFrame>
        <p:nvGraphicFramePr>
          <p:cNvPr id="26626" name="Object 2"/>
          <p:cNvGraphicFramePr>
            <a:graphicFrameLocks/>
          </p:cNvGraphicFramePr>
          <p:nvPr/>
        </p:nvGraphicFramePr>
        <p:xfrm>
          <a:off x="8305800" y="5943600"/>
          <a:ext cx="685800" cy="762000"/>
        </p:xfrm>
        <a:graphic>
          <a:graphicData uri="http://schemas.openxmlformats.org/presentationml/2006/ole">
            <mc:AlternateContent xmlns:mc="http://schemas.openxmlformats.org/markup-compatibility/2006">
              <mc:Choice xmlns:v="urn:schemas-microsoft-com:vml" Requires="v">
                <p:oleObj spid="_x0000_s26684" name="Microsoft ClipArt Gallery" r:id="rId4" imgW="3644900" imgH="3530600" progId="">
                  <p:embed/>
                </p:oleObj>
              </mc:Choice>
              <mc:Fallback>
                <p:oleObj name="Microsoft ClipArt Gallery" r:id="rId4" imgW="3644900" imgH="3530600"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5800" y="5943600"/>
                        <a:ext cx="685800" cy="762000"/>
                      </a:xfrm>
                      <a:prstGeom prst="rect">
                        <a:avLst/>
                      </a:prstGeom>
                      <a:noFill/>
                      <a:ln>
                        <a:noFill/>
                      </a:ln>
                      <a:effectLst>
                        <a:outerShdw blurRad="63500" dist="107763" dir="2700000" algn="ctr" rotWithShape="0">
                          <a:schemeClr val="bg2">
                            <a:alpha val="74997"/>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26627"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26685"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8" name="Rectangle 3"/>
          <p:cNvSpPr txBox="1">
            <a:spLocks noChangeArrowheads="1"/>
          </p:cNvSpPr>
          <p:nvPr/>
        </p:nvSpPr>
        <p:spPr bwMode="auto">
          <a:xfrm>
            <a:off x="762000" y="1600200"/>
            <a:ext cx="8229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lvl1pPr marL="342900" indent="-342900">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spcBef>
                <a:spcPct val="20000"/>
              </a:spcBef>
              <a:buClr>
                <a:schemeClr val="accent1"/>
              </a:buClr>
              <a:buSzPct val="75000"/>
              <a:buFont typeface="Symbol" charset="0"/>
              <a:buChar char="·"/>
            </a:pPr>
            <a:r>
              <a:rPr lang="en-US" sz="2800">
                <a:solidFill>
                  <a:schemeClr val="tx1"/>
                </a:solidFill>
              </a:rPr>
              <a:t>Energy &amp; Matter: central in all three areas</a:t>
            </a:r>
            <a:br>
              <a:rPr lang="en-US" sz="2800">
                <a:solidFill>
                  <a:schemeClr val="tx1"/>
                </a:solidFill>
              </a:rPr>
            </a:br>
            <a:r>
              <a:rPr lang="en-US">
                <a:solidFill>
                  <a:schemeClr val="tx1"/>
                </a:solidFill>
              </a:rPr>
              <a:t>eg. </a:t>
            </a:r>
            <a:r>
              <a:rPr lang="en-US">
                <a:solidFill>
                  <a:srgbClr val="800000"/>
                </a:solidFill>
              </a:rPr>
              <a:t>Forces &amp; Gravity</a:t>
            </a:r>
          </a:p>
          <a:p>
            <a:pPr>
              <a:spcBef>
                <a:spcPct val="20000"/>
              </a:spcBef>
              <a:buClr>
                <a:schemeClr val="accent1"/>
              </a:buClr>
              <a:buSzPct val="75000"/>
              <a:buFont typeface="Symbol" charset="0"/>
              <a:buChar char="·"/>
            </a:pPr>
            <a:r>
              <a:rPr lang="en-US" sz="2800">
                <a:solidFill>
                  <a:schemeClr val="tx1"/>
                </a:solidFill>
              </a:rPr>
              <a:t>Observations: </a:t>
            </a:r>
            <a:r>
              <a:rPr lang="en-US">
                <a:solidFill>
                  <a:srgbClr val="800000"/>
                </a:solidFill>
              </a:rPr>
              <a:t>Visible &amp; Measureable</a:t>
            </a:r>
            <a:endParaRPr lang="en-US">
              <a:solidFill>
                <a:schemeClr val="tx1"/>
              </a:solidFill>
            </a:endParaRPr>
          </a:p>
          <a:p>
            <a:pPr>
              <a:spcBef>
                <a:spcPct val="20000"/>
              </a:spcBef>
              <a:buClr>
                <a:schemeClr val="accent1"/>
              </a:buClr>
              <a:buSzPct val="75000"/>
              <a:buFont typeface="Symbol" charset="0"/>
              <a:buChar char="·"/>
            </a:pPr>
            <a:r>
              <a:rPr lang="en-US" sz="2800">
                <a:solidFill>
                  <a:schemeClr val="tx1"/>
                </a:solidFill>
              </a:rPr>
              <a:t>Mathematics: </a:t>
            </a:r>
            <a:r>
              <a:rPr lang="en-US">
                <a:solidFill>
                  <a:srgbClr val="800000"/>
                </a:solidFill>
              </a:rPr>
              <a:t>Calculations &amp; Models</a:t>
            </a:r>
          </a:p>
          <a:p>
            <a:pPr>
              <a:spcBef>
                <a:spcPct val="20000"/>
              </a:spcBef>
              <a:buClr>
                <a:schemeClr val="accent1"/>
              </a:buClr>
              <a:buSzPct val="75000"/>
              <a:buFont typeface="Monotype Sorts" charset="0"/>
              <a:buNone/>
            </a:pPr>
            <a:r>
              <a:rPr lang="en-US">
                <a:solidFill>
                  <a:schemeClr val="tx1"/>
                </a:solidFill>
              </a:rPr>
              <a:t>Progressions &amp; Connections</a:t>
            </a:r>
            <a:r>
              <a:rPr lang="en-US" sz="1800">
                <a:solidFill>
                  <a:srgbClr val="800000"/>
                </a:solidFill>
              </a:rPr>
              <a:t>: Arithmetic</a:t>
            </a:r>
            <a:r>
              <a:rPr lang="en-US" sz="1800">
                <a:solidFill>
                  <a:srgbClr val="800000"/>
                </a:solidFill>
                <a:sym typeface="Wingdings 3" charset="0"/>
              </a:rPr>
              <a:t></a:t>
            </a:r>
            <a:r>
              <a:rPr lang="en-US" sz="1800">
                <a:solidFill>
                  <a:srgbClr val="800000"/>
                </a:solidFill>
              </a:rPr>
              <a:t>Algebra</a:t>
            </a:r>
            <a:r>
              <a:rPr lang="en-US" sz="1800">
                <a:solidFill>
                  <a:srgbClr val="800000"/>
                </a:solidFill>
                <a:sym typeface="Wingdings 3" charset="0"/>
              </a:rPr>
              <a:t></a:t>
            </a:r>
            <a:r>
              <a:rPr lang="en-US" sz="1800">
                <a:solidFill>
                  <a:srgbClr val="800000"/>
                </a:solidFill>
              </a:rPr>
              <a:t>Calculus</a:t>
            </a:r>
            <a:r>
              <a:rPr lang="en-US" sz="1800">
                <a:solidFill>
                  <a:srgbClr val="800000"/>
                </a:solidFill>
                <a:sym typeface="Wingdings 3" charset="0"/>
              </a:rPr>
              <a:t></a:t>
            </a:r>
            <a:r>
              <a:rPr lang="en-US" sz="1800">
                <a:solidFill>
                  <a:srgbClr val="800000"/>
                </a:solidFill>
              </a:rPr>
              <a:t>Differential Equations</a:t>
            </a:r>
            <a:r>
              <a:rPr lang="en-US" sz="1800">
                <a:solidFill>
                  <a:srgbClr val="800000"/>
                </a:solidFill>
                <a:sym typeface="Wingdings 3" charset="0"/>
              </a:rPr>
              <a:t></a:t>
            </a:r>
            <a:r>
              <a:rPr lang="en-US" sz="1800">
                <a:solidFill>
                  <a:srgbClr val="800000"/>
                </a:solidFill>
              </a:rPr>
              <a:t>Partial Differential Equations</a:t>
            </a:r>
            <a:r>
              <a:rPr lang="en-US" sz="1800">
                <a:solidFill>
                  <a:srgbClr val="800000"/>
                </a:solidFill>
                <a:sym typeface="Wingdings 3" charset="0"/>
              </a:rPr>
              <a:t></a:t>
            </a:r>
            <a:r>
              <a:rPr lang="en-US" sz="1800">
                <a:solidFill>
                  <a:srgbClr val="800000"/>
                </a:solidFill>
              </a:rPr>
              <a:t>Linear Algebra</a:t>
            </a:r>
            <a:r>
              <a:rPr lang="en-US" sz="1800">
                <a:solidFill>
                  <a:srgbClr val="800000"/>
                </a:solidFill>
                <a:sym typeface="Wingdings 3" charset="0"/>
              </a:rPr>
              <a:t></a:t>
            </a:r>
            <a:r>
              <a:rPr lang="en-US" sz="1800">
                <a:solidFill>
                  <a:srgbClr val="800000"/>
                </a:solidFill>
              </a:rPr>
              <a:t>Non-linear Equations</a:t>
            </a:r>
            <a:r>
              <a:rPr lang="en-US" sz="1800">
                <a:solidFill>
                  <a:srgbClr val="800000"/>
                </a:solidFill>
                <a:sym typeface="Wingdings 3" charset="0"/>
              </a:rPr>
              <a:t></a:t>
            </a:r>
            <a:r>
              <a:rPr lang="en-US" sz="1800">
                <a:solidFill>
                  <a:srgbClr val="800000"/>
                </a:solidFill>
              </a:rPr>
              <a:t>Non-deterministic Systems</a:t>
            </a:r>
          </a:p>
          <a:p>
            <a:pPr>
              <a:spcBef>
                <a:spcPct val="20000"/>
              </a:spcBef>
              <a:buClr>
                <a:schemeClr val="accent1"/>
              </a:buClr>
              <a:buSzPct val="75000"/>
              <a:buFont typeface="Monotype Sorts" charset="0"/>
              <a:buNone/>
            </a:pPr>
            <a:r>
              <a:rPr lang="en-US">
                <a:solidFill>
                  <a:schemeClr val="tx1"/>
                </a:solidFill>
              </a:rPr>
              <a:t>RESULTS: Protocols, Explanations, Predictions &amp; Products</a:t>
            </a:r>
          </a:p>
          <a:p>
            <a:pPr algn="ctr">
              <a:spcBef>
                <a:spcPct val="20000"/>
              </a:spcBef>
              <a:buClr>
                <a:schemeClr val="accent1"/>
              </a:buClr>
              <a:buSzPct val="75000"/>
              <a:buFont typeface="Monotype Sorts" charset="0"/>
              <a:buNone/>
            </a:pPr>
            <a:r>
              <a:rPr lang="en-US">
                <a:solidFill>
                  <a:srgbClr val="800000"/>
                </a:solidFill>
              </a:rPr>
              <a:t>Examples</a:t>
            </a:r>
            <a:r>
              <a:rPr lang="en-US">
                <a:solidFill>
                  <a:schemeClr val="tx1"/>
                </a:solidFill>
              </a:rPr>
              <a:t>: GPS, Cosmology, Space Travel, Space Probes, New Materials: </a:t>
            </a:r>
            <a:r>
              <a:rPr lang="en-US" sz="2000">
                <a:solidFill>
                  <a:srgbClr val="C0504D"/>
                </a:solidFill>
              </a:rPr>
              <a:t>Structural, Mechanical, Industrial &amp; Molecular </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3"/>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22" name="Picture 4" descr="C:\Documents and Settings\smithja\Desktop\zumdahl\ppts\lineart\jpg\fig_01_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457200"/>
            <a:ext cx="42672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grpSp>
        <p:nvGrpSpPr>
          <p:cNvPr id="2" name="Group 6"/>
          <p:cNvGrpSpPr>
            <a:grpSpLocks/>
          </p:cNvGrpSpPr>
          <p:nvPr/>
        </p:nvGrpSpPr>
        <p:grpSpPr bwMode="auto">
          <a:xfrm>
            <a:off x="457200" y="1981200"/>
            <a:ext cx="4572000" cy="3381375"/>
            <a:chOff x="457200" y="3048000"/>
            <a:chExt cx="4572000" cy="3380826"/>
          </a:xfrm>
        </p:grpSpPr>
        <p:sp>
          <p:nvSpPr>
            <p:cNvPr id="63492" name="Rectangle 5"/>
            <p:cNvSpPr>
              <a:spLocks noChangeArrowheads="1"/>
            </p:cNvSpPr>
            <p:nvPr/>
          </p:nvSpPr>
          <p:spPr bwMode="auto">
            <a:xfrm>
              <a:off x="457200" y="5105066"/>
              <a:ext cx="4572000" cy="1323760"/>
            </a:xfrm>
            <a:prstGeom prst="rect">
              <a:avLst/>
            </a:prstGeom>
            <a:noFill/>
            <a:ln w="9525">
              <a:noFill/>
              <a:miter lim="800000"/>
              <a:headEnd/>
              <a:tailEnd/>
            </a:ln>
          </p:spPr>
          <p:txBody>
            <a:bodyPr>
              <a:spAutoFit/>
            </a:bodyPr>
            <a:lstStyle/>
            <a:p>
              <a:r>
                <a:rPr lang="en-US" sz="2000">
                  <a:effectLst>
                    <a:outerShdw blurRad="38100" dist="38100" dir="2700000" algn="tl">
                      <a:srgbClr val="DDDDDD"/>
                    </a:outerShdw>
                  </a:effectLst>
                </a:rPr>
                <a:t>The key idea of Einstein's theory of general relativity is that gravity is not an ordinary force, but rather a property of space-time geometry. </a:t>
              </a:r>
            </a:p>
          </p:txBody>
        </p:sp>
        <p:pic>
          <p:nvPicPr>
            <p:cNvPr id="30732" name="Picture 5" descr="Screen Shot 2015-09-14 at 12.16.04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048000"/>
              <a:ext cx="1600200" cy="2043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ext Box 3">
            <a:hlinkClick r:id="rId5"/>
          </p:cNvPr>
          <p:cNvSpPr txBox="1">
            <a:spLocks noChangeArrowheads="1"/>
          </p:cNvSpPr>
          <p:nvPr/>
        </p:nvSpPr>
        <p:spPr bwMode="auto">
          <a:xfrm>
            <a:off x="0" y="0"/>
            <a:ext cx="4876800" cy="4616450"/>
          </a:xfrm>
          <a:prstGeom prst="rect">
            <a:avLst/>
          </a:prstGeom>
          <a:noFill/>
          <a:ln w="12700">
            <a:noFill/>
            <a:miter lim="800000"/>
            <a:headEnd/>
            <a:tailEnd/>
          </a:ln>
          <a:effectLst/>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endParaRPr lang="en-US" sz="2800">
              <a:effectLst>
                <a:outerShdw blurRad="38100" dist="38100" dir="2700000" algn="tl">
                  <a:srgbClr val="DDDDDD"/>
                </a:outerShdw>
              </a:effectLst>
            </a:endParaRPr>
          </a:p>
          <a:p>
            <a:pPr algn="ctr"/>
            <a:r>
              <a:rPr lang="en-US" sz="2800">
                <a:effectLst>
                  <a:outerShdw blurRad="38100" dist="38100" dir="2700000" algn="tl">
                    <a:srgbClr val="DDDDDD"/>
                  </a:outerShdw>
                </a:effectLst>
                <a:hlinkClick r:id="rId6"/>
              </a:rPr>
              <a:t>Law or Theory of Gravity?</a:t>
            </a:r>
            <a:endParaRPr lang="en-US" sz="2800">
              <a:effectLst>
                <a:outerShdw blurRad="38100" dist="38100" dir="2700000" algn="tl">
                  <a:srgbClr val="DDDDDD"/>
                </a:outerShdw>
              </a:effectLst>
            </a:endParaRPr>
          </a:p>
          <a:p>
            <a:pPr algn="ctr"/>
            <a:r>
              <a:rPr lang="en-US" sz="2000">
                <a:effectLst>
                  <a:outerShdw blurRad="38100" dist="38100" dir="2700000" algn="tl">
                    <a:srgbClr val="DDDDDD"/>
                  </a:outerShdw>
                </a:effectLst>
              </a:rPr>
              <a:t>Hipparchus and Erastothenes (~ 270 B.C.E.)</a:t>
            </a:r>
          </a:p>
          <a:p>
            <a:pPr algn="ctr"/>
            <a:r>
              <a:rPr lang="en-US" sz="2000">
                <a:effectLst>
                  <a:outerShdw blurRad="38100" dist="38100" dir="2700000" algn="tl">
                    <a:srgbClr val="DDDDDD"/>
                  </a:outerShdw>
                </a:effectLst>
              </a:rPr>
              <a:t>Galileo (~1600) &amp; Isaac Newton (1687)</a:t>
            </a: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r>
              <a:rPr lang="en-US">
                <a:effectLst>
                  <a:outerShdw blurRad="38100" dist="38100" dir="2700000" algn="tl">
                    <a:srgbClr val="DDDDDD"/>
                  </a:outerShdw>
                </a:effectLst>
              </a:rPr>
              <a:t>Theory of General Relativity: </a:t>
            </a:r>
          </a:p>
          <a:p>
            <a:pPr algn="ctr"/>
            <a:r>
              <a:rPr lang="en-US">
                <a:effectLst>
                  <a:outerShdw blurRad="38100" dist="38100" dir="2700000" algn="tl">
                    <a:srgbClr val="DDDDDD"/>
                  </a:outerShdw>
                </a:effectLst>
              </a:rPr>
              <a:t>Space &amp; Time (1915-2015) </a:t>
            </a:r>
          </a:p>
          <a:p>
            <a:pPr algn="ctr"/>
            <a:endParaRPr lang="en-US" sz="1800">
              <a:effectLst>
                <a:outerShdw blurRad="38100" dist="38100" dir="2700000" algn="tl">
                  <a:srgbClr val="DDDDDD"/>
                </a:outerShdw>
              </a:effectLst>
            </a:endParaRPr>
          </a:p>
          <a:p>
            <a:pPr algn="ctr"/>
            <a:endParaRPr lang="en-US" sz="2000">
              <a:effectLst>
                <a:outerShdw blurRad="38100" dist="38100" dir="2700000" algn="tl">
                  <a:srgbClr val="DDDDDD"/>
                </a:outerShdw>
              </a:effectLst>
            </a:endParaRPr>
          </a:p>
          <a:p>
            <a:pPr algn="ctr"/>
            <a:endParaRPr lang="en-US" sz="2000">
              <a:effectLst>
                <a:outerShdw blurRad="38100" dist="38100" dir="2700000" algn="tl">
                  <a:srgbClr val="DDDDDD"/>
                </a:outerShdw>
              </a:effectLst>
            </a:endParaRPr>
          </a:p>
          <a:p>
            <a:pPr algn="ctr"/>
            <a:endParaRPr lang="en-US">
              <a:effectLst>
                <a:outerShdw blurRad="38100" dist="38100" dir="2700000" algn="tl">
                  <a:srgbClr val="DDDDDD"/>
                </a:outerShdw>
              </a:effectLst>
            </a:endParaRPr>
          </a:p>
        </p:txBody>
      </p:sp>
      <p:grpSp>
        <p:nvGrpSpPr>
          <p:cNvPr id="3" name="Group 13"/>
          <p:cNvGrpSpPr>
            <a:grpSpLocks/>
          </p:cNvGrpSpPr>
          <p:nvPr/>
        </p:nvGrpSpPr>
        <p:grpSpPr bwMode="auto">
          <a:xfrm>
            <a:off x="4800600" y="487363"/>
            <a:ext cx="4114800" cy="6370637"/>
            <a:chOff x="5029200" y="457200"/>
            <a:chExt cx="4114800" cy="6370974"/>
          </a:xfrm>
        </p:grpSpPr>
        <p:sp>
          <p:nvSpPr>
            <p:cNvPr id="12" name="TextBox 11"/>
            <p:cNvSpPr txBox="1"/>
            <p:nvPr/>
          </p:nvSpPr>
          <p:spPr>
            <a:xfrm>
              <a:off x="5029200" y="457200"/>
              <a:ext cx="3886200" cy="6370974"/>
            </a:xfrm>
            <a:prstGeom prst="rect">
              <a:avLst/>
            </a:prstGeom>
            <a:solidFill>
              <a:schemeClr val="accent3"/>
            </a:solidFill>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a:p>
              <a:endParaRPr lang="en-US">
                <a:effectLst>
                  <a:outerShdw blurRad="38100" dist="38100" dir="2700000" algn="tl">
                    <a:srgbClr val="DDDDDD"/>
                  </a:outerShdw>
                </a:effectLst>
              </a:endParaRPr>
            </a:p>
          </p:txBody>
        </p:sp>
        <p:pic>
          <p:nvPicPr>
            <p:cNvPr id="30730" name="Picture 12" descr="Screen Shot 2015-09-16 at 9.34.12 AM.png">
              <a:hlinkClick r:id="rId7"/>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219700" y="1600200"/>
              <a:ext cx="3924300"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2"/>
          <p:cNvGrpSpPr>
            <a:grpSpLocks/>
          </p:cNvGrpSpPr>
          <p:nvPr/>
        </p:nvGrpSpPr>
        <p:grpSpPr bwMode="auto">
          <a:xfrm>
            <a:off x="152400" y="5265738"/>
            <a:ext cx="6040438" cy="1287462"/>
            <a:chOff x="152400" y="5257800"/>
            <a:chExt cx="6040438" cy="1287463"/>
          </a:xfrm>
        </p:grpSpPr>
        <p:sp>
          <p:nvSpPr>
            <p:cNvPr id="30727" name="Rectangle 10">
              <a:hlinkClick r:id="rId7"/>
            </p:cNvPr>
            <p:cNvSpPr>
              <a:spLocks noChangeArrowheads="1"/>
            </p:cNvSpPr>
            <p:nvPr/>
          </p:nvSpPr>
          <p:spPr bwMode="auto">
            <a:xfrm>
              <a:off x="152400" y="5257800"/>
              <a:ext cx="45720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t>https://www.youtube.com/watch?v=wtsNOMTlS7E</a:t>
              </a:r>
            </a:p>
          </p:txBody>
        </p:sp>
        <p:sp>
          <p:nvSpPr>
            <p:cNvPr id="30728" name="TextBox 10"/>
            <p:cNvSpPr txBox="1">
              <a:spLocks noChangeArrowheads="1"/>
            </p:cNvSpPr>
            <p:nvPr/>
          </p:nvSpPr>
          <p:spPr bwMode="auto">
            <a:xfrm>
              <a:off x="228600" y="5715000"/>
              <a:ext cx="59642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a:t>Which falls faster, a feather or a hammer?</a:t>
              </a:r>
            </a:p>
            <a:p>
              <a:r>
                <a:rPr lang="en-US"/>
                <a:t>……. in a vacuum? …… on the moon?</a:t>
              </a:r>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0" name="Picture 1" descr="108 Intro.2A pp 7-12 2018-wans.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7700" y="533400"/>
            <a:ext cx="529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Rectangle 2"/>
          <p:cNvSpPr txBox="1">
            <a:spLocks noChangeArrowheads="1"/>
          </p:cNvSpPr>
          <p:nvPr/>
        </p:nvSpPr>
        <p:spPr bwMode="auto">
          <a:xfrm>
            <a:off x="685800" y="76200"/>
            <a:ext cx="80010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3600">
                <a:solidFill>
                  <a:schemeClr val="tx1"/>
                </a:solidFill>
                <a:latin typeface="Times" charset="0"/>
              </a:rPr>
              <a:t>Chemistry </a:t>
            </a:r>
            <a:r>
              <a:rPr lang="en-US" sz="3600" i="0">
                <a:latin typeface="Times" charset="0"/>
                <a:sym typeface="Wingdings 3" charset="0"/>
              </a:rPr>
              <a:t></a:t>
            </a:r>
            <a:r>
              <a:rPr lang="en-US" sz="3600">
                <a:solidFill>
                  <a:schemeClr val="tx1"/>
                </a:solidFill>
                <a:latin typeface="Times" charset="0"/>
              </a:rPr>
              <a:t> Physics </a:t>
            </a:r>
          </a:p>
          <a:p>
            <a:pPr algn="ctr"/>
            <a:r>
              <a:rPr lang="en-US" sz="2800">
                <a:latin typeface="Times" charset="0"/>
              </a:rPr>
              <a:t>The Scientific Method (A Unifying Practice) </a:t>
            </a:r>
            <a:r>
              <a:rPr lang="en-US" sz="2800">
                <a:solidFill>
                  <a:schemeClr val="tx1"/>
                </a:solidFill>
                <a:latin typeface="Times" charset="0"/>
              </a:rPr>
              <a:t> </a:t>
            </a:r>
            <a:endParaRPr lang="en-US" sz="2800">
              <a:solidFill>
                <a:schemeClr val="tx1"/>
              </a:solidFill>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3"/>
          <p:cNvSpPr>
            <a:spLocks noChangeArrowheads="1"/>
          </p:cNvSpPr>
          <p:nvPr/>
        </p:nvSpPr>
        <p:spPr bwMode="auto">
          <a:xfrm>
            <a:off x="304800" y="1066800"/>
            <a:ext cx="3429000" cy="519113"/>
          </a:xfrm>
          <a:prstGeom prst="rect">
            <a:avLst/>
          </a:prstGeom>
          <a:noFill/>
          <a:ln w="12700">
            <a:noFill/>
            <a:miter lim="800000"/>
            <a:headEnd/>
            <a:tailEnd/>
          </a:ln>
        </p:spPr>
        <p:txBody>
          <a:bodyPr>
            <a:spAutoFit/>
          </a:bodyPr>
          <a:lstStyle/>
          <a:p>
            <a:pPr algn="ctr"/>
            <a:r>
              <a:rPr lang="en-US" sz="2800">
                <a:solidFill>
                  <a:schemeClr val="tx1"/>
                </a:solidFill>
                <a:effectLst>
                  <a:outerShdw blurRad="38100" dist="38100" dir="2700000" algn="tl">
                    <a:srgbClr val="DDDDDD"/>
                  </a:outerShdw>
                </a:effectLst>
              </a:rPr>
              <a:t>Law vs. Theory</a:t>
            </a:r>
            <a:endParaRPr lang="en-US" i="0">
              <a:solidFill>
                <a:schemeClr val="tx1"/>
              </a:solidFill>
              <a:effectLst>
                <a:outerShdw blurRad="38100" dist="38100" dir="2700000" algn="tl">
                  <a:srgbClr val="DDDDDD"/>
                </a:outerShdw>
              </a:effectLst>
              <a:latin typeface="Times" charset="0"/>
            </a:endParaRPr>
          </a:p>
        </p:txBody>
      </p:sp>
      <p:pic>
        <p:nvPicPr>
          <p:cNvPr id="45059" name="Picture 4" descr="C:\Documents and Settings\smithja\Desktop\zumdahl\ppts\lineart\jpg\fig_01_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6050" y="361950"/>
            <a:ext cx="42672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sp>
        <p:nvSpPr>
          <p:cNvPr id="71684" name="Rectangle 3">
            <a:hlinkClick r:id="rId4"/>
          </p:cNvPr>
          <p:cNvSpPr>
            <a:spLocks noChangeArrowheads="1"/>
          </p:cNvSpPr>
          <p:nvPr/>
        </p:nvSpPr>
        <p:spPr bwMode="auto">
          <a:xfrm>
            <a:off x="685800" y="1752600"/>
            <a:ext cx="4572000" cy="523875"/>
          </a:xfrm>
          <a:prstGeom prst="rect">
            <a:avLst/>
          </a:prstGeom>
          <a:noFill/>
          <a:ln w="9525">
            <a:noFill/>
            <a:miter lim="800000"/>
            <a:headEnd/>
            <a:tailEnd/>
          </a:ln>
        </p:spPr>
        <p:txBody>
          <a:bodyPr>
            <a:spAutoFit/>
          </a:bodyPr>
          <a:lstStyle/>
          <a:p>
            <a:r>
              <a:rPr lang="en-US" sz="1400">
                <a:effectLst>
                  <a:outerShdw blurRad="38100" dist="38100" dir="2700000" algn="tl">
                    <a:srgbClr val="DDDDDD"/>
                  </a:outerShdw>
                </a:effectLst>
                <a:hlinkClick r:id="rId4"/>
              </a:rPr>
              <a:t>A New Explanation of Gravity</a:t>
            </a:r>
            <a:endParaRPr lang="en-US" sz="1400">
              <a:effectLst>
                <a:outerShdw blurRad="38100" dist="38100" dir="2700000" algn="tl">
                  <a:srgbClr val="DDDDDD"/>
                </a:outerShdw>
              </a:effectLst>
            </a:endParaRPr>
          </a:p>
          <a:p>
            <a:r>
              <a:rPr lang="en-US" sz="1400" i="0">
                <a:solidFill>
                  <a:srgbClr val="000000"/>
                </a:solidFill>
                <a:effectLst>
                  <a:outerShdw blurRad="38100" dist="38100" dir="2700000" algn="tl">
                    <a:srgbClr val="DDDDDD"/>
                  </a:outerShdw>
                </a:effectLst>
                <a:latin typeface="Lucida Grande" charset="0"/>
                <a:cs typeface="Lucida Grande" charset="0"/>
              </a:rPr>
              <a:t>http://www.youtube.com/watch?v=vyomGtZCsmI</a:t>
            </a:r>
            <a:endParaRPr lang="en-US" sz="1400">
              <a:effectLst>
                <a:outerShdw blurRad="38100" dist="38100" dir="2700000" algn="tl">
                  <a:srgbClr val="DDDDDD"/>
                </a:outerShdw>
              </a:effectLst>
              <a:cs typeface="Lucida Grande" charset="0"/>
            </a:endParaRPr>
          </a:p>
        </p:txBody>
      </p:sp>
      <p:sp>
        <p:nvSpPr>
          <p:cNvPr id="71685" name="Rectangle 4">
            <a:hlinkClick r:id="rId5"/>
          </p:cNvPr>
          <p:cNvSpPr>
            <a:spLocks noChangeArrowheads="1"/>
          </p:cNvSpPr>
          <p:nvPr/>
        </p:nvSpPr>
        <p:spPr bwMode="auto">
          <a:xfrm>
            <a:off x="609600" y="2438400"/>
            <a:ext cx="4648200" cy="738188"/>
          </a:xfrm>
          <a:prstGeom prst="rect">
            <a:avLst/>
          </a:prstGeom>
          <a:noFill/>
          <a:ln w="9525">
            <a:noFill/>
            <a:miter lim="800000"/>
            <a:headEnd/>
            <a:tailEnd/>
          </a:ln>
        </p:spPr>
        <p:txBody>
          <a:bodyPr>
            <a:spAutoFit/>
          </a:bodyPr>
          <a:lstStyle/>
          <a:p>
            <a:r>
              <a:rPr lang="en-US" sz="1400">
                <a:effectLst>
                  <a:outerShdw blurRad="38100" dist="38100" dir="2700000" algn="tl">
                    <a:srgbClr val="DDDDDD"/>
                  </a:outerShdw>
                </a:effectLst>
                <a:hlinkClick r:id="rId5"/>
              </a:rPr>
              <a:t>The Case of Gravity</a:t>
            </a:r>
            <a:endParaRPr lang="en-US" sz="1400">
              <a:effectLst>
                <a:outerShdw blurRad="38100" dist="38100" dir="2700000" algn="tl">
                  <a:srgbClr val="DDDDDD"/>
                </a:outerShdw>
              </a:effectLst>
            </a:endParaRPr>
          </a:p>
          <a:p>
            <a:r>
              <a:rPr lang="en-US" sz="1400" i="0">
                <a:solidFill>
                  <a:srgbClr val="000000"/>
                </a:solidFill>
                <a:effectLst>
                  <a:outerShdw blurRad="38100" dist="38100" dir="2700000" algn="tl">
                    <a:srgbClr val="DDDDDD"/>
                  </a:outerShdw>
                </a:effectLst>
                <a:latin typeface="Lucida Grande" charset="0"/>
                <a:cs typeface="Lucida Grande" charset="0"/>
              </a:rPr>
              <a:t>http://www.science20.com/hammock_physicist/it_bit_case_gravity</a:t>
            </a:r>
            <a:endParaRPr lang="en-US" sz="1400">
              <a:effectLst>
                <a:outerShdw blurRad="38100" dist="38100" dir="2700000" algn="tl">
                  <a:srgbClr val="DDDDDD"/>
                </a:outerShdw>
              </a:effectLst>
              <a:cs typeface="Lucida Grande" charset="0"/>
            </a:endParaRPr>
          </a:p>
        </p:txBody>
      </p:sp>
      <p:sp>
        <p:nvSpPr>
          <p:cNvPr id="6" name="Rectangle 3"/>
          <p:cNvSpPr>
            <a:spLocks noChangeArrowheads="1"/>
          </p:cNvSpPr>
          <p:nvPr/>
        </p:nvSpPr>
        <p:spPr bwMode="auto">
          <a:xfrm>
            <a:off x="381000" y="4038600"/>
            <a:ext cx="3429000" cy="892175"/>
          </a:xfrm>
          <a:prstGeom prst="rect">
            <a:avLst/>
          </a:prstGeom>
          <a:noFill/>
          <a:ln w="12700">
            <a:noFill/>
            <a:miter lim="800000"/>
            <a:headEnd/>
            <a:tailEnd/>
          </a:ln>
        </p:spPr>
        <p:txBody>
          <a:bodyPr>
            <a:spAutoFit/>
          </a:bodyPr>
          <a:lstStyle/>
          <a:p>
            <a:pPr algn="ctr"/>
            <a:r>
              <a:rPr lang="en-US" sz="2800">
                <a:solidFill>
                  <a:schemeClr val="tx1"/>
                </a:solidFill>
                <a:effectLst>
                  <a:outerShdw blurRad="38100" dist="38100" dir="2700000" algn="tl">
                    <a:srgbClr val="DDDDDD"/>
                  </a:outerShdw>
                </a:effectLst>
              </a:rPr>
              <a:t>Law(s)? vs. Theory</a:t>
            </a:r>
          </a:p>
          <a:p>
            <a:pPr algn="ctr"/>
            <a:r>
              <a:rPr lang="en-US">
                <a:solidFill>
                  <a:schemeClr val="tx1"/>
                </a:solidFill>
                <a:effectLst>
                  <a:outerShdw blurRad="38100" dist="38100" dir="2700000" algn="tl">
                    <a:srgbClr val="DDDDDD"/>
                  </a:outerShdw>
                </a:effectLst>
                <a:latin typeface="Times" charset="0"/>
              </a:rPr>
              <a:t>Spinoza Prize €2.5 x 10</a:t>
            </a:r>
            <a:r>
              <a:rPr lang="en-US" baseline="30000">
                <a:solidFill>
                  <a:schemeClr val="tx1"/>
                </a:solidFill>
                <a:effectLst>
                  <a:outerShdw blurRad="38100" dist="38100" dir="2700000" algn="tl">
                    <a:srgbClr val="DDDDDD"/>
                  </a:outerShdw>
                </a:effectLst>
                <a:latin typeface="Times" charset="0"/>
              </a:rPr>
              <a:t>6</a:t>
            </a:r>
          </a:p>
        </p:txBody>
      </p:sp>
      <p:sp>
        <p:nvSpPr>
          <p:cNvPr id="71687" name="Rectangle 6"/>
          <p:cNvSpPr>
            <a:spLocks noChangeArrowheads="1"/>
          </p:cNvSpPr>
          <p:nvPr/>
        </p:nvSpPr>
        <p:spPr bwMode="auto">
          <a:xfrm>
            <a:off x="304800" y="4919663"/>
            <a:ext cx="3962400" cy="1630362"/>
          </a:xfrm>
          <a:prstGeom prst="rect">
            <a:avLst/>
          </a:prstGeom>
          <a:noFill/>
          <a:ln w="9525">
            <a:noFill/>
            <a:miter lim="800000"/>
            <a:headEnd/>
            <a:tailEnd/>
          </a:ln>
        </p:spPr>
        <p:txBody>
          <a:bodyPr>
            <a:spAutoFit/>
          </a:bodyPr>
          <a:lstStyle/>
          <a:p>
            <a:r>
              <a:rPr lang="ja-JP" altLang="en-US" sz="2000">
                <a:effectLst>
                  <a:outerShdw blurRad="38100" dist="38100" dir="2700000" algn="tl">
                    <a:srgbClr val="DDDDDD"/>
                  </a:outerShdw>
                </a:effectLst>
              </a:rPr>
              <a:t>“</a:t>
            </a:r>
            <a:r>
              <a:rPr lang="en-US" altLang="ja-JP" sz="2000">
                <a:effectLst>
                  <a:outerShdw blurRad="38100" dist="38100" dir="2700000" algn="tl">
                    <a:srgbClr val="DDDDDD"/>
                  </a:outerShdw>
                </a:effectLst>
              </a:rPr>
              <a:t>The NWO Spinoza Prize is the highest Dutch award in science; that is awarded to Dutch researchers who rank among the absolute top of science.</a:t>
            </a:r>
            <a:r>
              <a:rPr lang="ja-JP" altLang="en-US" sz="2000">
                <a:effectLst>
                  <a:outerShdw blurRad="38100" dist="38100" dir="2700000" algn="tl">
                    <a:srgbClr val="DDDDDD"/>
                  </a:outerShdw>
                </a:effectLst>
              </a:rPr>
              <a:t>”</a:t>
            </a:r>
            <a:r>
              <a:rPr lang="en-US" altLang="ja-JP" sz="2000">
                <a:effectLst>
                  <a:outerShdw blurRad="38100" dist="38100" dir="2700000" algn="tl">
                    <a:srgbClr val="DDDDDD"/>
                  </a:outerShdw>
                </a:effectLst>
              </a:rPr>
              <a:t> </a:t>
            </a:r>
            <a:endParaRPr lang="en-US" sz="2000">
              <a:effectLst>
                <a:outerShdw blurRad="38100" dist="38100" dir="2700000" algn="tl">
                  <a:srgbClr val="DDDDDD"/>
                </a:outerShdw>
              </a:effectLst>
            </a:endParaRPr>
          </a:p>
        </p:txBody>
      </p:sp>
      <p:sp>
        <p:nvSpPr>
          <p:cNvPr id="45064" name="Rectangle 7"/>
          <p:cNvSpPr>
            <a:spLocks noChangeArrowheads="1"/>
          </p:cNvSpPr>
          <p:nvPr/>
        </p:nvSpPr>
        <p:spPr bwMode="auto">
          <a:xfrm>
            <a:off x="533400" y="381000"/>
            <a:ext cx="4632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a:solidFill>
                  <a:schemeClr val="tx1"/>
                </a:solidFill>
              </a:rPr>
              <a:t>Chemistry </a:t>
            </a:r>
            <a:r>
              <a:rPr lang="en-US" sz="3600" i="0">
                <a:sym typeface="Wingdings 3" charset="0"/>
              </a:rPr>
              <a:t></a:t>
            </a:r>
            <a:r>
              <a:rPr lang="en-US" sz="3600">
                <a:solidFill>
                  <a:schemeClr val="tx1"/>
                </a:solidFill>
              </a:rPr>
              <a:t> Physics </a:t>
            </a:r>
            <a:endParaRPr lang="en-US" sz="360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81000" y="0"/>
            <a:ext cx="8382000" cy="990600"/>
          </a:xfrm>
        </p:spPr>
        <p:txBody>
          <a:bodyPr/>
          <a:lstStyle/>
          <a:p>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
        <p:nvSpPr>
          <p:cNvPr id="47107" name="Rectangle 2"/>
          <p:cNvSpPr>
            <a:spLocks noChangeArrowheads="1"/>
          </p:cNvSpPr>
          <p:nvPr/>
        </p:nvSpPr>
        <p:spPr bwMode="auto">
          <a:xfrm>
            <a:off x="1981200" y="1676400"/>
            <a:ext cx="3581400"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nSpc>
                <a:spcPct val="110000"/>
              </a:lnSpc>
              <a:buFont typeface="Times" charset="0"/>
              <a:buAutoNum type="alphaUcPeriod"/>
            </a:pPr>
            <a:r>
              <a:rPr lang="en-US">
                <a:latin typeface="Arial" charset="0"/>
              </a:rPr>
              <a:t>observations.</a:t>
            </a:r>
          </a:p>
          <a:p>
            <a:pPr marL="514350" indent="-514350">
              <a:lnSpc>
                <a:spcPct val="110000"/>
              </a:lnSpc>
              <a:buFont typeface="Times" charset="0"/>
              <a:buAutoNum type="alphaUcPeriod"/>
            </a:pPr>
            <a:r>
              <a:rPr lang="en-US">
                <a:latin typeface="Arial" charset="0"/>
              </a:rPr>
              <a:t>models.</a:t>
            </a:r>
          </a:p>
          <a:p>
            <a:pPr marL="514350" indent="-514350">
              <a:lnSpc>
                <a:spcPct val="110000"/>
              </a:lnSpc>
              <a:buFont typeface="Times" charset="0"/>
              <a:buAutoNum type="alphaUcPeriod"/>
            </a:pPr>
            <a:r>
              <a:rPr lang="en-US">
                <a:latin typeface="Arial" charset="0"/>
              </a:rPr>
              <a:t>laws.</a:t>
            </a:r>
          </a:p>
          <a:p>
            <a:pPr marL="514350" indent="-514350">
              <a:lnSpc>
                <a:spcPct val="110000"/>
              </a:lnSpc>
              <a:buFont typeface="Times" charset="0"/>
              <a:buAutoNum type="alphaUcPeriod"/>
            </a:pPr>
            <a:r>
              <a:rPr lang="en-US">
                <a:latin typeface="Arial" charset="0"/>
              </a:rPr>
              <a:t>experiments.</a:t>
            </a:r>
          </a:p>
          <a:p>
            <a:pPr marL="514350" indent="-514350">
              <a:lnSpc>
                <a:spcPct val="110000"/>
              </a:lnSpc>
              <a:buFont typeface="Times" charset="0"/>
              <a:buAutoNum type="alphaUcPeriod"/>
            </a:pPr>
            <a:r>
              <a:rPr lang="en-US">
                <a:latin typeface="Arial" charset="0"/>
              </a:rPr>
              <a:t>guesses.</a:t>
            </a:r>
          </a:p>
        </p:txBody>
      </p:sp>
      <p:sp>
        <p:nvSpPr>
          <p:cNvPr id="47108" name="Rectangle 4"/>
          <p:cNvSpPr txBox="1">
            <a:spLocks noChangeArrowheads="1"/>
          </p:cNvSpPr>
          <p:nvPr/>
        </p:nvSpPr>
        <p:spPr bwMode="auto">
          <a:xfrm>
            <a:off x="533400" y="102711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solidFill>
                  <a:schemeClr val="tx1"/>
                </a:solidFill>
                <a:latin typeface="Arial" charset="0"/>
              </a:rPr>
              <a:t>Theories are best validated, proven or disproven by</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81000" y="0"/>
            <a:ext cx="8382000" cy="990600"/>
          </a:xfrm>
        </p:spPr>
        <p:txBody>
          <a:bodyPr/>
          <a:lstStyle/>
          <a:p>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
        <p:nvSpPr>
          <p:cNvPr id="73731" name="Rectangle 3"/>
          <p:cNvSpPr>
            <a:spLocks noChangeArrowheads="1"/>
          </p:cNvSpPr>
          <p:nvPr/>
        </p:nvSpPr>
        <p:spPr bwMode="auto">
          <a:xfrm>
            <a:off x="457200" y="990600"/>
            <a:ext cx="8534400" cy="5416550"/>
          </a:xfrm>
          <a:prstGeom prst="rect">
            <a:avLst/>
          </a:prstGeom>
          <a:noFill/>
          <a:ln w="9525">
            <a:noFill/>
            <a:miter lim="800000"/>
            <a:headEnd/>
            <a:tailEnd/>
          </a:ln>
        </p:spPr>
        <p:txBody>
          <a:bodyPr>
            <a:spAutoFit/>
          </a:bodyPr>
          <a:lstStyle/>
          <a:p>
            <a:pPr indent="4763">
              <a:tabLst>
                <a:tab pos="461963" algn="l"/>
              </a:tabLst>
            </a:pPr>
            <a:r>
              <a:rPr lang="en-US">
                <a:solidFill>
                  <a:schemeClr val="tx1"/>
                </a:solidFill>
                <a:effectLst>
                  <a:outerShdw blurRad="38100" dist="38100" dir="2700000" algn="tl">
                    <a:srgbClr val="DDDDDD"/>
                  </a:outerShdw>
                </a:effectLst>
                <a:latin typeface="Times" charset="0"/>
              </a:rPr>
              <a:t>The difference between a scientific law and a scientific theory can, at times, be confusing.  For example, we will refer to the </a:t>
            </a:r>
            <a:r>
              <a:rPr lang="ja-JP" altLang="en-US">
                <a:solidFill>
                  <a:schemeClr val="tx1"/>
                </a:solidFill>
                <a:effectLst>
                  <a:outerShdw blurRad="38100" dist="38100" dir="2700000" algn="tl">
                    <a:srgbClr val="DDDDDD"/>
                  </a:outerShdw>
                </a:effectLst>
                <a:latin typeface="Times" charset="0"/>
              </a:rPr>
              <a:t>“</a:t>
            </a:r>
            <a:r>
              <a:rPr lang="en-US" altLang="ja-JP">
                <a:solidFill>
                  <a:schemeClr val="tx1"/>
                </a:solidFill>
                <a:effectLst>
                  <a:outerShdw blurRad="38100" dist="38100" dir="2700000" algn="tl">
                    <a:srgbClr val="DDDDDD"/>
                  </a:outerShdw>
                </a:effectLst>
                <a:latin typeface="Times" charset="0"/>
              </a:rPr>
              <a:t>Atomic theory</a:t>
            </a:r>
            <a:r>
              <a:rPr lang="ja-JP" altLang="en-US">
                <a:solidFill>
                  <a:schemeClr val="tx1"/>
                </a:solidFill>
                <a:effectLst>
                  <a:outerShdw blurRad="38100" dist="38100" dir="2700000" algn="tl">
                    <a:srgbClr val="DDDDDD"/>
                  </a:outerShdw>
                </a:effectLst>
                <a:latin typeface="Times" charset="0"/>
              </a:rPr>
              <a:t>”</a:t>
            </a:r>
            <a:r>
              <a:rPr lang="en-US" altLang="ja-JP">
                <a:solidFill>
                  <a:schemeClr val="tx1"/>
                </a:solidFill>
                <a:effectLst>
                  <a:outerShdw blurRad="38100" dist="38100" dir="2700000" algn="tl">
                    <a:srgbClr val="DDDDDD"/>
                  </a:outerShdw>
                </a:effectLst>
                <a:latin typeface="Times" charset="0"/>
              </a:rPr>
              <a:t> or perhaps the </a:t>
            </a:r>
            <a:r>
              <a:rPr lang="ja-JP" altLang="en-US">
                <a:solidFill>
                  <a:schemeClr val="tx1"/>
                </a:solidFill>
                <a:effectLst>
                  <a:outerShdw blurRad="38100" dist="38100" dir="2700000" algn="tl">
                    <a:srgbClr val="DDDDDD"/>
                  </a:outerShdw>
                </a:effectLst>
                <a:latin typeface="Times" charset="0"/>
              </a:rPr>
              <a:t>“</a:t>
            </a:r>
            <a:r>
              <a:rPr lang="en-US" altLang="ja-JP">
                <a:solidFill>
                  <a:schemeClr val="tx1"/>
                </a:solidFill>
                <a:effectLst>
                  <a:outerShdw blurRad="38100" dist="38100" dir="2700000" algn="tl">
                    <a:srgbClr val="DDDDDD"/>
                  </a:outerShdw>
                </a:effectLst>
                <a:latin typeface="Times" charset="0"/>
              </a:rPr>
              <a:t>Law of Gravity.</a:t>
            </a:r>
            <a:r>
              <a:rPr lang="ja-JP" altLang="en-US">
                <a:solidFill>
                  <a:schemeClr val="tx1"/>
                </a:solidFill>
                <a:effectLst>
                  <a:outerShdw blurRad="38100" dist="38100" dir="2700000" algn="tl">
                    <a:srgbClr val="DDDDDD"/>
                  </a:outerShdw>
                </a:effectLst>
                <a:latin typeface="Times" charset="0"/>
              </a:rPr>
              <a:t>”</a:t>
            </a:r>
            <a:r>
              <a:rPr lang="en-US" altLang="ja-JP">
                <a:solidFill>
                  <a:schemeClr val="tx1"/>
                </a:solidFill>
                <a:effectLst>
                  <a:outerShdw blurRad="38100" dist="38100" dir="2700000" algn="tl">
                    <a:srgbClr val="DDDDDD"/>
                  </a:outerShdw>
                </a:effectLst>
                <a:latin typeface="Times" charset="0"/>
              </a:rPr>
              <a:t> Should the Law of Gravity be changed to the Theory of Gravity?</a:t>
            </a:r>
            <a:endParaRPr lang="en-US" altLang="ja-JP" i="0">
              <a:solidFill>
                <a:schemeClr val="tx1"/>
              </a:solidFill>
              <a:effectLst>
                <a:outerShdw blurRad="38100" dist="38100" dir="2700000" algn="tl">
                  <a:srgbClr val="DDDDDD"/>
                </a:outerShdw>
              </a:effectLst>
              <a:latin typeface="Times" charset="0"/>
            </a:endParaRPr>
          </a:p>
          <a:p>
            <a:pPr indent="4763">
              <a:tabLst>
                <a:tab pos="461963" algn="l"/>
              </a:tabLst>
            </a:pPr>
            <a:endParaRPr lang="en-US" sz="1000" i="0">
              <a:solidFill>
                <a:schemeClr val="tx1"/>
              </a:solidFill>
              <a:effectLst>
                <a:outerShdw blurRad="38100" dist="38100" dir="2700000" algn="tl">
                  <a:srgbClr val="DDDDDD"/>
                </a:outerShdw>
              </a:effectLst>
              <a:latin typeface="Times" charset="0"/>
            </a:endParaRPr>
          </a:p>
          <a:p>
            <a:pPr indent="4763">
              <a:buFont typeface="Times" charset="0"/>
              <a:buAutoNum type="alphaUcPeriod"/>
              <a:tabLst>
                <a:tab pos="461963" algn="l"/>
              </a:tabLst>
            </a:pPr>
            <a:r>
              <a:rPr lang="en-US" i="0">
                <a:solidFill>
                  <a:schemeClr val="tx1"/>
                </a:solidFill>
                <a:effectLst>
                  <a:outerShdw blurRad="38100" dist="38100" dir="2700000" algn="tl">
                    <a:srgbClr val="DDDDDD"/>
                  </a:outerShdw>
                </a:effectLst>
                <a:latin typeface="Times" charset="0"/>
              </a:rPr>
              <a:t>  Yes, no one can see gravity, it is better described as a theory.</a:t>
            </a:r>
          </a:p>
          <a:p>
            <a:pPr indent="4763">
              <a:buFont typeface="Times" charset="0"/>
              <a:buAutoNum type="alphaUcPeriod"/>
              <a:tabLst>
                <a:tab pos="461963" algn="l"/>
              </a:tabLst>
            </a:pPr>
            <a:r>
              <a:rPr lang="en-US" i="0">
                <a:solidFill>
                  <a:schemeClr val="tx1"/>
                </a:solidFill>
                <a:effectLst>
                  <a:outerShdw blurRad="38100" dist="38100" dir="2700000" algn="tl">
                    <a:srgbClr val="DDDDDD"/>
                  </a:outerShdw>
                </a:effectLst>
                <a:latin typeface="Times" charset="0"/>
              </a:rPr>
              <a:t>   No, scientific laws are based on summaries of many   	   	observations and gravity observations are well known and 	predictable. More than one theory may explain the observations.</a:t>
            </a:r>
          </a:p>
          <a:p>
            <a:pPr indent="4763">
              <a:buFont typeface="Times" charset="0"/>
              <a:buAutoNum type="alphaUcPeriod"/>
              <a:tabLst>
                <a:tab pos="461963" algn="l"/>
              </a:tabLst>
            </a:pPr>
            <a:r>
              <a:rPr lang="en-US" i="0">
                <a:solidFill>
                  <a:schemeClr val="tx1"/>
                </a:solidFill>
                <a:effectLst>
                  <a:outerShdw blurRad="38100" dist="38100" dir="2700000" algn="tl">
                    <a:srgbClr val="DDDDDD"/>
                  </a:outerShdw>
                </a:effectLst>
                <a:latin typeface="Times" charset="0"/>
              </a:rPr>
              <a:t>	Yes, gravity is better described as a theory because gravity 		explains why masses attract each other and theories are about 		explaining observations.</a:t>
            </a:r>
          </a:p>
          <a:p>
            <a:pPr indent="4763">
              <a:buFont typeface="Times" charset="0"/>
              <a:buAutoNum type="alphaUcPeriod"/>
              <a:tabLst>
                <a:tab pos="461963" algn="l"/>
              </a:tabLst>
            </a:pPr>
            <a:r>
              <a:rPr lang="en-US" i="0">
                <a:solidFill>
                  <a:schemeClr val="tx1"/>
                </a:solidFill>
                <a:effectLst>
                  <a:outerShdw blurRad="38100" dist="38100" dir="2700000" algn="tl">
                    <a:srgbClr val="DDDDDD"/>
                  </a:outerShdw>
                </a:effectLst>
                <a:latin typeface="Times" charset="0"/>
              </a:rPr>
              <a:t>   No, keep it as a law, laws offer explanations and gravity  		explains why masses attract each other and laws are about 		explaining observations.</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609600" y="228600"/>
            <a:ext cx="7848600" cy="1143000"/>
          </a:xfrm>
          <a:prstGeom prst="rect">
            <a:avLst/>
          </a:prstGeom>
          <a:noFill/>
          <a:ln w="12700">
            <a:noFill/>
            <a:miter lim="800000"/>
            <a:headEnd/>
            <a:tailEnd/>
          </a:ln>
        </p:spPr>
        <p:txBody>
          <a:bodyPr lIns="90487" tIns="44450" rIns="90487" bIns="44450" anchor="b"/>
          <a:lstStyle/>
          <a:p>
            <a:pPr algn="ctr"/>
            <a:r>
              <a:rPr lang="en-US" sz="4400">
                <a:effectLst>
                  <a:outerShdw blurRad="38100" dist="38100" dir="2700000" algn="tl">
                    <a:srgbClr val="DDDDDD"/>
                  </a:outerShdw>
                </a:effectLst>
                <a:latin typeface="Times" charset="0"/>
              </a:rPr>
              <a:t>    Some Possible Steps in the Scientific Method</a:t>
            </a:r>
          </a:p>
        </p:txBody>
      </p:sp>
      <p:sp>
        <p:nvSpPr>
          <p:cNvPr id="123907" name="Rectangle 3"/>
          <p:cNvSpPr>
            <a:spLocks noChangeArrowheads="1"/>
          </p:cNvSpPr>
          <p:nvPr/>
        </p:nvSpPr>
        <p:spPr bwMode="auto">
          <a:xfrm>
            <a:off x="609600" y="1752600"/>
            <a:ext cx="8382000" cy="4343400"/>
          </a:xfrm>
          <a:prstGeom prst="rect">
            <a:avLst/>
          </a:prstGeom>
          <a:noFill/>
          <a:ln w="12700">
            <a:noFill/>
            <a:miter lim="800000"/>
            <a:headEnd/>
            <a:tailEnd/>
          </a:ln>
          <a:effectLst/>
        </p:spPr>
        <p:txBody>
          <a:bodyPr lIns="90487" tIns="44450" rIns="90487" bIns="44450"/>
          <a:lstStyle/>
          <a:p>
            <a:pPr marL="514350" indent="-514350" defTabSz="574675">
              <a:lnSpc>
                <a:spcPct val="75000"/>
              </a:lnSpc>
              <a:spcBef>
                <a:spcPct val="20000"/>
              </a:spcBef>
              <a:buClr>
                <a:schemeClr val="accent1"/>
              </a:buClr>
              <a:buSzPct val="75000"/>
              <a:buFontTx/>
              <a:buAutoNum type="arabicPeriod"/>
            </a:pPr>
            <a:r>
              <a:rPr lang="en-US" sz="3200">
                <a:solidFill>
                  <a:schemeClr val="hlink"/>
                </a:solidFill>
                <a:effectLst>
                  <a:outerShdw blurRad="38100" dist="38100" dir="2700000" algn="tl">
                    <a:srgbClr val="DDDDDD"/>
                  </a:outerShdw>
                </a:effectLst>
              </a:rPr>
              <a:t>Observations </a:t>
            </a:r>
          </a:p>
          <a:p>
            <a:pPr marL="915988" lvl="1" indent="-333375" defTabSz="574675">
              <a:lnSpc>
                <a:spcPct val="75000"/>
              </a:lnSpc>
              <a:spcBef>
                <a:spcPct val="10000"/>
              </a:spcBef>
              <a:buClr>
                <a:schemeClr val="tx2"/>
              </a:buClr>
              <a:buSzPct val="100000"/>
              <a:buFontTx/>
              <a:buChar char="•"/>
            </a:pPr>
            <a:r>
              <a:rPr lang="en-US" sz="2800">
                <a:solidFill>
                  <a:schemeClr val="tx1"/>
                </a:solidFill>
                <a:effectLst>
                  <a:outerShdw blurRad="38100" dist="38100" dir="2700000" algn="tl">
                    <a:srgbClr val="DDDDDD"/>
                  </a:outerShdw>
                </a:effectLst>
              </a:rPr>
              <a:t>		</a:t>
            </a:r>
            <a:r>
              <a:rPr lang="en-US">
                <a:solidFill>
                  <a:schemeClr val="tx1"/>
                </a:solidFill>
                <a:effectLst>
                  <a:outerShdw blurRad="38100" dist="38100" dir="2700000" algn="tl">
                    <a:srgbClr val="DDDDDD"/>
                  </a:outerShdw>
                </a:effectLst>
              </a:rPr>
              <a:t>qualitative (general, descriptive, subjective)</a:t>
            </a:r>
          </a:p>
          <a:p>
            <a:pPr marL="915988" lvl="1" indent="-333375" defTabSz="574675">
              <a:lnSpc>
                <a:spcPct val="75000"/>
              </a:lnSpc>
              <a:spcBef>
                <a:spcPct val="10000"/>
              </a:spcBef>
              <a:buClr>
                <a:schemeClr val="tx2"/>
              </a:buClr>
              <a:buSzPct val="100000"/>
              <a:buFontTx/>
              <a:buChar char="•"/>
            </a:pPr>
            <a:r>
              <a:rPr lang="en-US">
                <a:solidFill>
                  <a:schemeClr val="tx1"/>
                </a:solidFill>
                <a:effectLst>
                  <a:outerShdw blurRad="38100" dist="38100" dir="2700000" algn="tl">
                    <a:srgbClr val="DDDDDD"/>
                  </a:outerShdw>
                </a:effectLst>
              </a:rPr>
              <a:t>		quantitative (numbers, values)</a:t>
            </a:r>
            <a:endParaRPr lang="en-US" sz="2800">
              <a:solidFill>
                <a:schemeClr val="tx1"/>
              </a:solidFill>
              <a:effectLst>
                <a:outerShdw blurRad="38100" dist="38100" dir="2700000" algn="tl">
                  <a:srgbClr val="DDDDDD"/>
                </a:outerShdw>
              </a:effectLst>
            </a:endParaRPr>
          </a:p>
          <a:p>
            <a:pPr marL="514350" indent="-514350" defTabSz="574675">
              <a:lnSpc>
                <a:spcPct val="65000"/>
              </a:lnSpc>
              <a:spcBef>
                <a:spcPct val="20000"/>
              </a:spcBef>
              <a:buClr>
                <a:schemeClr val="accent1"/>
              </a:buClr>
              <a:buSzPct val="75000"/>
            </a:pPr>
            <a:r>
              <a:rPr lang="en-US" sz="3200">
                <a:solidFill>
                  <a:schemeClr val="hlink"/>
                </a:solidFill>
                <a:effectLst>
                  <a:outerShdw blurRad="38100" dist="38100" dir="2700000" algn="tl">
                    <a:srgbClr val="DDDDDD"/>
                  </a:outerShdw>
                </a:effectLst>
              </a:rPr>
              <a:t>2.		Formulating hypotheses</a:t>
            </a:r>
            <a:endParaRPr lang="en-US" sz="3200">
              <a:solidFill>
                <a:schemeClr val="tx1"/>
              </a:solidFill>
              <a:effectLst>
                <a:outerShdw blurRad="38100" dist="38100" dir="2700000" algn="tl">
                  <a:srgbClr val="DDDDDD"/>
                </a:outerShdw>
              </a:effectLst>
            </a:endParaRPr>
          </a:p>
          <a:p>
            <a:pPr marL="915988" lvl="1" indent="-333375" defTabSz="574675">
              <a:lnSpc>
                <a:spcPct val="65000"/>
              </a:lnSpc>
              <a:spcBef>
                <a:spcPct val="20000"/>
              </a:spcBef>
              <a:buClr>
                <a:schemeClr val="tx2"/>
              </a:buClr>
              <a:buSzPct val="100000"/>
              <a:buFontTx/>
              <a:buChar char="•"/>
            </a:pPr>
            <a:r>
              <a:rPr lang="en-US" sz="2800">
                <a:solidFill>
                  <a:schemeClr val="tx1"/>
                </a:solidFill>
                <a:effectLst>
                  <a:outerShdw blurRad="38100" dist="38100" dir="2700000" algn="tl">
                    <a:srgbClr val="DDDDDD"/>
                  </a:outerShdw>
                </a:effectLst>
              </a:rPr>
              <a:t>		</a:t>
            </a:r>
            <a:r>
              <a:rPr lang="en-US" sz="2000">
                <a:effectLst>
                  <a:outerShdw blurRad="38100" dist="38100" dir="2700000" algn="tl">
                    <a:srgbClr val="DDDDDD"/>
                  </a:outerShdw>
                </a:effectLst>
                <a:latin typeface="Monotype Sorts" charset="0"/>
              </a:rPr>
              <a:t></a:t>
            </a:r>
            <a:r>
              <a:rPr lang="en-US">
                <a:solidFill>
                  <a:schemeClr val="tx1"/>
                </a:solidFill>
                <a:effectLst>
                  <a:outerShdw blurRad="38100" dist="38100" dir="2700000" algn="tl">
                    <a:srgbClr val="DDDDDD"/>
                  </a:outerShdw>
                </a:effectLst>
              </a:rPr>
              <a:t>possible explanation(s) for the observation(s)</a:t>
            </a:r>
            <a:endParaRPr lang="en-US" sz="2800">
              <a:solidFill>
                <a:schemeClr val="tx1"/>
              </a:solidFill>
              <a:effectLst>
                <a:outerShdw blurRad="38100" dist="38100" dir="2700000" algn="tl">
                  <a:srgbClr val="DDDDDD"/>
                </a:outerShdw>
              </a:effectLst>
            </a:endParaRPr>
          </a:p>
          <a:p>
            <a:pPr marL="514350" indent="-514350" defTabSz="574675">
              <a:lnSpc>
                <a:spcPct val="75000"/>
              </a:lnSpc>
              <a:spcBef>
                <a:spcPct val="20000"/>
              </a:spcBef>
              <a:buClr>
                <a:schemeClr val="accent1"/>
              </a:buClr>
              <a:buSzPct val="75000"/>
            </a:pPr>
            <a:r>
              <a:rPr lang="en-US" sz="3200">
                <a:solidFill>
                  <a:schemeClr val="hlink"/>
                </a:solidFill>
                <a:effectLst>
                  <a:outerShdw blurRad="38100" dist="38100" dir="2700000" algn="tl">
                    <a:srgbClr val="DDDDDD"/>
                  </a:outerShdw>
                </a:effectLst>
              </a:rPr>
              <a:t>3.		Performing experiments</a:t>
            </a:r>
            <a:endParaRPr lang="en-US" sz="3200">
              <a:solidFill>
                <a:schemeClr val="tx1"/>
              </a:solidFill>
              <a:effectLst>
                <a:outerShdw blurRad="38100" dist="38100" dir="2700000" algn="tl">
                  <a:srgbClr val="DDDDDD"/>
                </a:outerShdw>
              </a:effectLst>
            </a:endParaRPr>
          </a:p>
          <a:p>
            <a:pPr marL="915988" lvl="1" indent="-333375" defTabSz="574675">
              <a:lnSpc>
                <a:spcPct val="75000"/>
              </a:lnSpc>
              <a:spcBef>
                <a:spcPct val="20000"/>
              </a:spcBef>
              <a:buClr>
                <a:schemeClr val="tx2"/>
              </a:buClr>
              <a:buSzPct val="100000"/>
              <a:buFontTx/>
              <a:buChar char="•"/>
            </a:pPr>
            <a:r>
              <a:rPr lang="en-US">
                <a:solidFill>
                  <a:schemeClr val="tx1"/>
                </a:solidFill>
                <a:effectLst>
                  <a:outerShdw blurRad="38100" dist="38100" dir="2700000" algn="tl">
                    <a:srgbClr val="DDDDDD"/>
                  </a:outerShdw>
                </a:effectLst>
              </a:rPr>
              <a:t>		gathering new information</a:t>
            </a:r>
          </a:p>
          <a:p>
            <a:pPr marL="915988" lvl="1" indent="-333375" defTabSz="574675">
              <a:lnSpc>
                <a:spcPct val="75000"/>
              </a:lnSpc>
              <a:spcBef>
                <a:spcPct val="20000"/>
              </a:spcBef>
              <a:buClr>
                <a:schemeClr val="tx2"/>
              </a:buClr>
              <a:buSzPct val="100000"/>
              <a:buFontTx/>
              <a:buChar char="•"/>
            </a:pPr>
            <a:r>
              <a:rPr lang="en-US">
                <a:solidFill>
                  <a:schemeClr val="tx1"/>
                </a:solidFill>
                <a:effectLst>
                  <a:outerShdw blurRad="38100" dist="38100" dir="2700000" algn="tl">
                    <a:srgbClr val="DDDDDD"/>
                  </a:outerShdw>
                </a:effectLst>
              </a:rPr>
              <a:t> 		testing whether the hypotheses are valid</a:t>
            </a:r>
          </a:p>
          <a:p>
            <a:pPr marL="514350" indent="-514350" defTabSz="574675">
              <a:lnSpc>
                <a:spcPct val="80000"/>
              </a:lnSpc>
              <a:spcBef>
                <a:spcPct val="20000"/>
              </a:spcBef>
              <a:buClr>
                <a:schemeClr val="accent1"/>
              </a:buClr>
              <a:buSzPct val="75000"/>
            </a:pPr>
            <a:r>
              <a:rPr lang="en-US" sz="3200">
                <a:solidFill>
                  <a:schemeClr val="hlink"/>
                </a:solidFill>
                <a:effectLst>
                  <a:outerShdw blurRad="38100" dist="38100" dir="2700000" algn="tl">
                    <a:srgbClr val="DDDDDD"/>
                  </a:outerShdw>
                </a:effectLst>
              </a:rPr>
              <a:t>4.		Developing a theory</a:t>
            </a:r>
          </a:p>
          <a:p>
            <a:pPr marL="514350" indent="-514350" defTabSz="574675">
              <a:lnSpc>
                <a:spcPct val="80000"/>
              </a:lnSpc>
              <a:spcBef>
                <a:spcPct val="20000"/>
              </a:spcBef>
              <a:buClr>
                <a:schemeClr val="accent1"/>
              </a:buClr>
              <a:buSzPct val="75000"/>
            </a:pPr>
            <a:r>
              <a:rPr lang="en-US" sz="3200">
                <a:solidFill>
                  <a:schemeClr val="hlink"/>
                </a:solidFill>
                <a:effectLst>
                  <a:outerShdw blurRad="38100" dist="38100" dir="2700000" algn="tl">
                    <a:srgbClr val="DDDDDD"/>
                  </a:outerShdw>
                </a:effectLst>
              </a:rPr>
              <a:t>5.		Testing &amp; Refining</a:t>
            </a:r>
            <a:endParaRPr lang="en-US" sz="2800">
              <a:solidFill>
                <a:schemeClr val="tx1"/>
              </a:solidFill>
              <a:effectLst>
                <a:outerShdw blurRad="38100" dist="38100" dir="2700000" algn="tl">
                  <a:srgbClr val="DDDDDD"/>
                </a:outerShdw>
              </a:effectLst>
            </a:endParaRPr>
          </a:p>
          <a:p>
            <a:pPr marL="514350" indent="-514350" defTabSz="574675">
              <a:spcBef>
                <a:spcPct val="20000"/>
              </a:spcBef>
              <a:buClr>
                <a:schemeClr val="accent1"/>
              </a:buClr>
              <a:buSzPct val="75000"/>
              <a:buFont typeface="Monotype Sorts" charset="0"/>
              <a:buNone/>
            </a:pPr>
            <a:endParaRPr lang="en-US" sz="2800">
              <a:solidFill>
                <a:schemeClr val="tx1"/>
              </a:solidFill>
              <a:effectLst>
                <a:outerShdw blurRad="38100" dist="38100" dir="2700000" algn="tl">
                  <a:srgbClr val="DDDDDD"/>
                </a:outerShdw>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90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390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390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390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3907">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390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390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3907">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3907">
                                            <p:txEl>
                                              <p:pRg st="8" end="8"/>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39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381000" y="0"/>
            <a:ext cx="8382000" cy="990600"/>
          </a:xfrm>
        </p:spPr>
        <p:txBody>
          <a:bodyPr/>
          <a:lstStyle/>
          <a:p>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
        <p:nvSpPr>
          <p:cNvPr id="73731" name="Rectangle 3"/>
          <p:cNvSpPr>
            <a:spLocks noChangeArrowheads="1"/>
          </p:cNvSpPr>
          <p:nvPr/>
        </p:nvSpPr>
        <p:spPr bwMode="auto">
          <a:xfrm>
            <a:off x="457200" y="990600"/>
            <a:ext cx="8534400" cy="4524375"/>
          </a:xfrm>
          <a:prstGeom prst="rect">
            <a:avLst/>
          </a:prstGeom>
          <a:noFill/>
          <a:ln w="9525">
            <a:noFill/>
            <a:miter lim="800000"/>
            <a:headEnd/>
            <a:tailEnd/>
          </a:ln>
        </p:spPr>
        <p:txBody>
          <a:bodyPr>
            <a:spAutoFit/>
          </a:bodyPr>
          <a:lstStyle/>
          <a:p>
            <a:pPr marL="228600" indent="-228600"/>
            <a:r>
              <a:rPr lang="en-US"/>
              <a:t>Which statement most resembles a scientific theory?</a:t>
            </a:r>
          </a:p>
          <a:p>
            <a:pPr marL="228600" indent="-228600"/>
            <a:endParaRPr lang="en-US"/>
          </a:p>
          <a:p>
            <a:pPr marL="228600" indent="-228600">
              <a:buFont typeface="Times" charset="0"/>
              <a:buAutoNum type="alphaUcPeriod"/>
            </a:pPr>
            <a:r>
              <a:rPr lang="en-US" b="1"/>
              <a:t> </a:t>
            </a:r>
            <a:r>
              <a:rPr lang="en-US"/>
              <a:t>When the pressure of a sample of oxygen gas is increased 10%, the volume of the gas decreases by 10%.</a:t>
            </a:r>
          </a:p>
          <a:p>
            <a:pPr marL="228600" indent="-228600">
              <a:buFont typeface="Times" charset="0"/>
              <a:buAutoNum type="alphaUcPeriod"/>
            </a:pPr>
            <a:r>
              <a:rPr lang="en-US" b="1"/>
              <a:t>	</a:t>
            </a:r>
            <a:r>
              <a:rPr lang="en-US"/>
              <a:t>The volume of an ideal gas doubles when the pressure of the gas is reduced by one half.</a:t>
            </a:r>
          </a:p>
          <a:p>
            <a:pPr marL="228600" indent="-228600">
              <a:buFont typeface="Times" charset="0"/>
              <a:buAutoNum type="alphaUcPeriod"/>
            </a:pPr>
            <a:r>
              <a:rPr lang="en-US" b="1"/>
              <a:t> </a:t>
            </a:r>
            <a:r>
              <a:rPr lang="en-US"/>
              <a:t>Gases are composed of very small particles that are constantly moving. They collide with the surface of containers which hold them, producing pressure.</a:t>
            </a:r>
          </a:p>
          <a:p>
            <a:pPr marL="228600" indent="-228600">
              <a:buFont typeface="Times" charset="0"/>
              <a:buAutoNum type="alphaUcPeriod"/>
            </a:pPr>
            <a:r>
              <a:rPr lang="en-US" b="1"/>
              <a:t>	</a:t>
            </a:r>
            <a:r>
              <a:rPr lang="en-US"/>
              <a:t>A gas sample has a mass of 15.8 grams and a volume of 10.5 Liters.</a:t>
            </a:r>
          </a:p>
          <a:p>
            <a:pPr marL="228600" indent="-228600"/>
            <a:endParaRPr lang="en-US" i="0">
              <a:solidFill>
                <a:schemeClr val="tx1"/>
              </a:solidFill>
              <a:effectLst>
                <a:outerShdw blurRad="38100" dist="38100" dir="2700000" algn="tl">
                  <a:srgbClr val="DDDDDD"/>
                </a:outerShdw>
              </a:effectLst>
              <a:latin typeface="Times" charset="0"/>
            </a:endParaRP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533400" y="0"/>
            <a:ext cx="7772400" cy="1162050"/>
          </a:xfrm>
        </p:spPr>
        <p:txBody>
          <a:bodyPr/>
          <a:lstStyle/>
          <a:p>
            <a:pPr algn="ctr"/>
            <a:r>
              <a:rPr lang="en-US" sz="4000">
                <a:latin typeface="Times" charset="0"/>
                <a:ea typeface="ＭＳ Ｐゴシック" charset="0"/>
                <a:cs typeface="ＭＳ Ｐゴシック" charset="0"/>
              </a:rPr>
              <a:t>Energy &amp; </a:t>
            </a:r>
            <a:r>
              <a:rPr lang="en-US">
                <a:latin typeface="Times" charset="0"/>
                <a:ea typeface="ＭＳ Ｐゴシック" charset="0"/>
                <a:cs typeface="ＭＳ Ｐゴシック" charset="0"/>
              </a:rPr>
              <a:t>Matter</a:t>
            </a:r>
            <a:br>
              <a:rPr lang="en-US">
                <a:latin typeface="Times" charset="0"/>
                <a:ea typeface="ＭＳ Ｐゴシック" charset="0"/>
                <a:cs typeface="ＭＳ Ｐゴシック" charset="0"/>
              </a:rPr>
            </a:br>
            <a:r>
              <a:rPr lang="en-US" sz="3200">
                <a:latin typeface="Times" charset="0"/>
                <a:ea typeface="ＭＳ Ｐゴシック" charset="0"/>
                <a:cs typeface="ＭＳ Ｐゴシック" charset="0"/>
              </a:rPr>
              <a:t>E = mc</a:t>
            </a:r>
            <a:r>
              <a:rPr lang="en-US" sz="3200" baseline="30000">
                <a:latin typeface="Times" charset="0"/>
                <a:ea typeface="ＭＳ Ｐゴシック" charset="0"/>
                <a:cs typeface="ＭＳ Ｐゴシック" charset="0"/>
              </a:rPr>
              <a:t>2</a:t>
            </a:r>
          </a:p>
        </p:txBody>
      </p:sp>
      <p:sp>
        <p:nvSpPr>
          <p:cNvPr id="83971" name="Rectangle 2"/>
          <p:cNvSpPr>
            <a:spLocks noChangeArrowheads="1"/>
          </p:cNvSpPr>
          <p:nvPr/>
        </p:nvSpPr>
        <p:spPr bwMode="auto">
          <a:xfrm>
            <a:off x="1447800" y="1905000"/>
            <a:ext cx="7086600" cy="3517900"/>
          </a:xfrm>
          <a:prstGeom prst="rect">
            <a:avLst/>
          </a:prstGeom>
          <a:noFill/>
          <a:ln w="9525">
            <a:noFill/>
            <a:miter lim="800000"/>
            <a:headEnd/>
            <a:tailEnd/>
          </a:ln>
        </p:spPr>
        <p:txBody>
          <a:bodyPr>
            <a:spAutoFit/>
          </a:bodyPr>
          <a:lstStyle/>
          <a:p>
            <a:pPr algn="just"/>
            <a:r>
              <a:rPr lang="en-US" sz="2200">
                <a:effectLst>
                  <a:outerShdw blurRad="38100" dist="38100" dir="2700000" algn="tl">
                    <a:srgbClr val="DDDDDD"/>
                  </a:outerShdw>
                </a:effectLst>
              </a:rPr>
              <a:t>Based on the standard model of cosmology, the total mass/energy of the universe is comprised of 4.9% ordinary matter, 26.8% dark matter and 68.3% dark energy.</a:t>
            </a:r>
            <a:r>
              <a:rPr lang="en-US" sz="2200" baseline="30000">
                <a:effectLst>
                  <a:outerShdw blurRad="38100" dist="38100" dir="2700000" algn="tl">
                    <a:srgbClr val="DDDDDD"/>
                  </a:outerShdw>
                </a:effectLst>
              </a:rPr>
              <a:t>[1][2]</a:t>
            </a:r>
            <a:r>
              <a:rPr lang="en-US" sz="2200">
                <a:effectLst>
                  <a:outerShdw blurRad="38100" dist="38100" dir="2700000" algn="tl">
                    <a:srgbClr val="DDDDDD"/>
                  </a:outerShdw>
                </a:effectLst>
              </a:rPr>
              <a:t> Thus, dark matter is estimated to constitute 84.5% of the total matter in the universe and 26.8% of the total content of the universe.</a:t>
            </a:r>
            <a:r>
              <a:rPr lang="en-US" sz="2200" baseline="30000">
                <a:effectLst>
                  <a:outerShdw blurRad="38100" dist="38100" dir="2700000" algn="tl">
                    <a:srgbClr val="DDDDDD"/>
                  </a:outerShdw>
                </a:effectLst>
              </a:rPr>
              <a:t>[3] </a:t>
            </a:r>
          </a:p>
          <a:p>
            <a:pPr algn="just"/>
            <a:endParaRPr lang="en-US" sz="2200" baseline="30000">
              <a:effectLst>
                <a:outerShdw blurRad="38100" dist="38100" dir="2700000" algn="tl">
                  <a:srgbClr val="DDDDDD"/>
                </a:outerShdw>
              </a:effectLst>
            </a:endParaRPr>
          </a:p>
          <a:p>
            <a:pPr algn="just"/>
            <a:r>
              <a:rPr lang="en-US" sz="2000">
                <a:solidFill>
                  <a:srgbClr val="800000"/>
                </a:solidFill>
                <a:effectLst>
                  <a:outerShdw blurRad="38100" dist="38100" dir="2700000" algn="tl">
                    <a:srgbClr val="DDDDDD"/>
                  </a:outerShdw>
                </a:effectLst>
              </a:rPr>
              <a:t>Dark matter is matter that is undetectable by emitted or absorbed radiation, but whose presence can be inferred from gravitational effects.</a:t>
            </a:r>
          </a:p>
          <a:p>
            <a:pPr algn="ctr"/>
            <a:endParaRPr lang="en-US" baseline="30000">
              <a:effectLst>
                <a:outerShdw blurRad="38100" dist="38100" dir="2700000" algn="tl">
                  <a:srgbClr val="DDDDDD"/>
                </a:outerShdw>
              </a:effectLst>
            </a:endParaRPr>
          </a:p>
        </p:txBody>
      </p:sp>
      <p:sp>
        <p:nvSpPr>
          <p:cNvPr id="4" name="Rectangle 3"/>
          <p:cNvSpPr/>
          <p:nvPr/>
        </p:nvSpPr>
        <p:spPr>
          <a:xfrm>
            <a:off x="1295400" y="5334000"/>
            <a:ext cx="7086600" cy="1016000"/>
          </a:xfrm>
          <a:prstGeom prst="rect">
            <a:avLst/>
          </a:prstGeom>
        </p:spPr>
        <p:txBody>
          <a:bodyPr>
            <a:spAutoFit/>
          </a:bodyPr>
          <a:lstStyle/>
          <a:p>
            <a:pPr marL="342900" indent="-342900" algn="ctr">
              <a:buFontTx/>
              <a:buAutoNum type="arabicParenR"/>
            </a:pPr>
            <a:r>
              <a:rPr lang="en-US" sz="1000">
                <a:effectLst>
                  <a:outerShdw blurRad="38100" dist="38100" dir="2700000" algn="tl">
                    <a:srgbClr val="DDDDDD"/>
                  </a:outerShdw>
                </a:effectLst>
              </a:rPr>
              <a:t>Ade, P. A. R.; Aghanim, N.; Armitage-Caplan, C.; et al. (Planck Collaboration) (22 March 2013). "Planck 2013 results. I. Overview of products and scientific results – Table 9.". Astronomy and Astrophysics (submitted). arXiv:1303.5062. Bibcode:2013arXiv1303.5062P.</a:t>
            </a:r>
          </a:p>
          <a:p>
            <a:pPr marL="342900" indent="-342900" algn="ctr">
              <a:buFontTx/>
              <a:buAutoNum type="arabicParenR"/>
            </a:pPr>
            <a:r>
              <a:rPr lang="en-US" sz="1000">
                <a:effectLst>
                  <a:outerShdw blurRad="38100" dist="38100" dir="2700000" algn="tl">
                    <a:srgbClr val="DDDDDD"/>
                  </a:outerShdw>
                </a:effectLst>
              </a:rPr>
              <a:t>Francis, Matthew (22 March 2013). "First Planck results: the Universe is still weird and interesting". Arstechnica.</a:t>
            </a:r>
          </a:p>
          <a:p>
            <a:pPr marL="342900" indent="-342900" algn="ctr"/>
            <a:r>
              <a:rPr lang="en-US" sz="1000">
                <a:effectLst>
                  <a:outerShdw blurRad="38100" dist="38100" dir="2700000" algn="tl">
                    <a:srgbClr val="DDDDDD"/>
                  </a:outerShdw>
                </a:effectLst>
              </a:rPr>
              <a:t>3)  "Planck captures portrait of the young Universe, revealing earliest light". University of Cambridge. 21 March 2013. Retrieved 21 March 2013.</a:t>
            </a:r>
          </a:p>
        </p:txBody>
      </p:sp>
      <p:sp>
        <p:nvSpPr>
          <p:cNvPr id="83973" name="Rectangle 6"/>
          <p:cNvSpPr>
            <a:spLocks noChangeArrowheads="1"/>
          </p:cNvSpPr>
          <p:nvPr/>
        </p:nvSpPr>
        <p:spPr bwMode="auto">
          <a:xfrm>
            <a:off x="609600" y="1066800"/>
            <a:ext cx="8305800" cy="307975"/>
          </a:xfrm>
          <a:prstGeom prst="rect">
            <a:avLst/>
          </a:prstGeom>
          <a:noFill/>
          <a:ln w="9525">
            <a:noFill/>
            <a:miter lim="800000"/>
            <a:headEnd/>
            <a:tailEnd/>
          </a:ln>
        </p:spPr>
        <p:txBody>
          <a:bodyPr>
            <a:spAutoFit/>
          </a:bodyPr>
          <a:lstStyle/>
          <a:p>
            <a:pPr algn="ctr"/>
            <a:r>
              <a:rPr lang="en-US" sz="1400">
                <a:effectLst>
                  <a:outerShdw blurRad="38100" dist="38100" dir="2700000" algn="tl">
                    <a:srgbClr val="DDDDDD"/>
                  </a:outerShdw>
                </a:effectLst>
                <a:hlinkClick r:id="rId3"/>
              </a:rPr>
              <a:t>http://energy.gov/articles/livestream-our-latest-nobel-prize-winner</a:t>
            </a:r>
            <a:endParaRPr lang="en-US" sz="1400">
              <a:effectLst>
                <a:outerShdw blurRad="38100" dist="38100" dir="2700000" algn="tl">
                  <a:srgbClr val="DDDDDD"/>
                </a:outerShdw>
              </a:effectLst>
            </a:endParaRPr>
          </a:p>
        </p:txBody>
      </p:sp>
      <p:pic>
        <p:nvPicPr>
          <p:cNvPr id="65542" name="Picture 6" descr="509586main_Crabmosaic_hs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152400"/>
            <a:ext cx="121285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Text Box 1"/>
          <p:cNvSpPr txBox="1">
            <a:spLocks noChangeArrowheads="1"/>
          </p:cNvSpPr>
          <p:nvPr/>
        </p:nvSpPr>
        <p:spPr bwMode="auto">
          <a:xfrm>
            <a:off x="325438" y="381000"/>
            <a:ext cx="8493125" cy="615950"/>
          </a:xfrm>
          <a:prstGeom prst="rect">
            <a:avLst/>
          </a:prstGeom>
          <a:noFill/>
          <a:ln w="9525">
            <a:noFill/>
            <a:round/>
            <a:headEnd/>
            <a:tailEnd/>
          </a:ln>
        </p:spPr>
        <p:txBody>
          <a:bodyPr lIns="0" tIns="0" rIns="0" bIns="0"/>
          <a:lstStyle>
            <a:lvl1pP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i="1">
                <a:solidFill>
                  <a:schemeClr val="tx2"/>
                </a:solidFill>
                <a:latin typeface="Helvetica" charset="0"/>
                <a:ea typeface="ＭＳ Ｐゴシック" charset="0"/>
                <a:cs typeface="ＭＳ Ｐゴシック" charset="0"/>
              </a:defRPr>
            </a:lvl1pPr>
            <a:lvl2pPr marL="37931725" indent="-37474525">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i="1">
                <a:solidFill>
                  <a:schemeClr val="tx2"/>
                </a:solidFill>
                <a:latin typeface="Helvetica" charset="0"/>
                <a:ea typeface="ＭＳ Ｐゴシック" charset="0"/>
              </a:defRPr>
            </a:lvl2pPr>
            <a:lvl3pP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i="1">
                <a:solidFill>
                  <a:schemeClr val="tx2"/>
                </a:solidFill>
                <a:latin typeface="Helvetica" charset="0"/>
                <a:ea typeface="ＭＳ Ｐゴシック" charset="0"/>
              </a:defRPr>
            </a:lvl3pPr>
            <a:lvl4pP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i="1">
                <a:solidFill>
                  <a:schemeClr val="tx2"/>
                </a:solidFill>
                <a:latin typeface="Helvetica" charset="0"/>
                <a:ea typeface="ＭＳ Ｐゴシック" charset="0"/>
              </a:defRPr>
            </a:lvl4pPr>
            <a:lvl5pP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i="1">
                <a:solidFill>
                  <a:schemeClr val="tx2"/>
                </a:solidFill>
                <a:latin typeface="Helvetica" charset="0"/>
                <a:ea typeface="ＭＳ Ｐゴシック" charset="0"/>
              </a:defRPr>
            </a:lvl5pPr>
            <a:lvl6pPr marL="4572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i="1">
                <a:solidFill>
                  <a:schemeClr val="tx2"/>
                </a:solidFill>
                <a:latin typeface="Helvetica" charset="0"/>
                <a:ea typeface="ＭＳ Ｐゴシック" charset="0"/>
              </a:defRPr>
            </a:lvl6pPr>
            <a:lvl7pPr marL="9144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i="1">
                <a:solidFill>
                  <a:schemeClr val="tx2"/>
                </a:solidFill>
                <a:latin typeface="Helvetica" charset="0"/>
                <a:ea typeface="ＭＳ Ｐゴシック" charset="0"/>
              </a:defRPr>
            </a:lvl7pPr>
            <a:lvl8pPr marL="13716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i="1">
                <a:solidFill>
                  <a:schemeClr val="tx2"/>
                </a:solidFill>
                <a:latin typeface="Helvetica" charset="0"/>
                <a:ea typeface="ＭＳ Ｐゴシック" charset="0"/>
              </a:defRPr>
            </a:lvl8pPr>
            <a:lvl9pPr marL="18288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i="1">
                <a:solidFill>
                  <a:schemeClr val="tx2"/>
                </a:solidFill>
                <a:latin typeface="Helvetica" charset="0"/>
                <a:ea typeface="ＭＳ Ｐゴシック" charset="0"/>
              </a:defRPr>
            </a:lvl9pPr>
          </a:lstStyle>
          <a:p>
            <a:pPr algn="ctr"/>
            <a:r>
              <a:rPr lang="en-GB" sz="1500" b="1">
                <a:solidFill>
                  <a:srgbClr val="000000"/>
                </a:solidFill>
                <a:effectLst>
                  <a:outerShdw blurRad="38100" dist="38100" dir="2700000" algn="tl">
                    <a:srgbClr val="DDDDDD"/>
                  </a:outerShdw>
                </a:effectLst>
                <a:latin typeface="Arial" charset="0"/>
              </a:rPr>
              <a:t>Fig. 1 The multiple components that compose our universe.Dark energy comprises 69% of the mass energy density of the universe, dark matter comprises 25%, and “ordinary” atomic matter makes up 5%. </a:t>
            </a:r>
          </a:p>
        </p:txBody>
      </p:sp>
      <p:pic>
        <p:nvPicPr>
          <p:cNvPr id="819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6205538"/>
            <a:ext cx="1227138"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8192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143000"/>
            <a:ext cx="7694613"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86021" name="Text Box 4"/>
          <p:cNvSpPr txBox="1">
            <a:spLocks noChangeArrowheads="1"/>
          </p:cNvSpPr>
          <p:nvPr/>
        </p:nvSpPr>
        <p:spPr bwMode="auto">
          <a:xfrm>
            <a:off x="762000" y="6172200"/>
            <a:ext cx="3917950" cy="231775"/>
          </a:xfrm>
          <a:prstGeom prst="rect">
            <a:avLst/>
          </a:prstGeom>
          <a:noFill/>
          <a:ln w="9525">
            <a:noFill/>
            <a:round/>
            <a:headEnd/>
            <a:tailEnd/>
          </a:ln>
        </p:spPr>
        <p:txBody>
          <a:bodyPr lIns="0" tIns="0" rIns="0" bIns="0"/>
          <a:lstStyle>
            <a:lvl1pPr>
              <a:tabLst>
                <a:tab pos="655638" algn="l"/>
                <a:tab pos="1312863" algn="l"/>
                <a:tab pos="1968500" algn="l"/>
                <a:tab pos="2625725" algn="l"/>
                <a:tab pos="3282950" algn="l"/>
              </a:tabLst>
              <a:defRPr sz="2400" i="1">
                <a:solidFill>
                  <a:schemeClr val="tx2"/>
                </a:solidFill>
                <a:latin typeface="Helvetica" charset="0"/>
                <a:ea typeface="ＭＳ Ｐゴシック" charset="0"/>
                <a:cs typeface="ＭＳ Ｐゴシック" charset="0"/>
              </a:defRPr>
            </a:lvl1pPr>
            <a:lvl2pPr marL="37931725" indent="-37474525">
              <a:tabLst>
                <a:tab pos="655638" algn="l"/>
                <a:tab pos="1312863" algn="l"/>
                <a:tab pos="1968500" algn="l"/>
                <a:tab pos="2625725" algn="l"/>
                <a:tab pos="3282950" algn="l"/>
              </a:tabLst>
              <a:defRPr sz="2400" i="1">
                <a:solidFill>
                  <a:schemeClr val="tx2"/>
                </a:solidFill>
                <a:latin typeface="Helvetica" charset="0"/>
                <a:ea typeface="ＭＳ Ｐゴシック" charset="0"/>
              </a:defRPr>
            </a:lvl2pPr>
            <a:lvl3pPr>
              <a:tabLst>
                <a:tab pos="655638" algn="l"/>
                <a:tab pos="1312863" algn="l"/>
                <a:tab pos="1968500" algn="l"/>
                <a:tab pos="2625725" algn="l"/>
                <a:tab pos="3282950" algn="l"/>
              </a:tabLst>
              <a:defRPr sz="2400" i="1">
                <a:solidFill>
                  <a:schemeClr val="tx2"/>
                </a:solidFill>
                <a:latin typeface="Helvetica" charset="0"/>
                <a:ea typeface="ＭＳ Ｐゴシック" charset="0"/>
              </a:defRPr>
            </a:lvl3pPr>
            <a:lvl4pPr>
              <a:tabLst>
                <a:tab pos="655638" algn="l"/>
                <a:tab pos="1312863" algn="l"/>
                <a:tab pos="1968500" algn="l"/>
                <a:tab pos="2625725" algn="l"/>
                <a:tab pos="3282950" algn="l"/>
              </a:tabLst>
              <a:defRPr sz="2400" i="1">
                <a:solidFill>
                  <a:schemeClr val="tx2"/>
                </a:solidFill>
                <a:latin typeface="Helvetica" charset="0"/>
                <a:ea typeface="ＭＳ Ｐゴシック" charset="0"/>
              </a:defRPr>
            </a:lvl4pPr>
            <a:lvl5pPr>
              <a:tabLst>
                <a:tab pos="655638" algn="l"/>
                <a:tab pos="1312863" algn="l"/>
                <a:tab pos="1968500" algn="l"/>
                <a:tab pos="2625725" algn="l"/>
                <a:tab pos="3282950" algn="l"/>
              </a:tabLst>
              <a:defRPr sz="2400" i="1">
                <a:solidFill>
                  <a:schemeClr val="tx2"/>
                </a:solidFill>
                <a:latin typeface="Helvetica" charset="0"/>
                <a:ea typeface="ＭＳ Ｐゴシック" charset="0"/>
              </a:defRPr>
            </a:lvl5pPr>
            <a:lvl6pPr marL="457200" eaLnBrk="0" fontAlgn="base" hangingPunct="0">
              <a:spcBef>
                <a:spcPct val="0"/>
              </a:spcBef>
              <a:spcAft>
                <a:spcPct val="0"/>
              </a:spcAft>
              <a:tabLst>
                <a:tab pos="655638" algn="l"/>
                <a:tab pos="1312863" algn="l"/>
                <a:tab pos="1968500" algn="l"/>
                <a:tab pos="2625725" algn="l"/>
                <a:tab pos="3282950" algn="l"/>
              </a:tabLst>
              <a:defRPr sz="2400" i="1">
                <a:solidFill>
                  <a:schemeClr val="tx2"/>
                </a:solidFill>
                <a:latin typeface="Helvetica" charset="0"/>
                <a:ea typeface="ＭＳ Ｐゴシック" charset="0"/>
              </a:defRPr>
            </a:lvl6pPr>
            <a:lvl7pPr marL="914400" eaLnBrk="0" fontAlgn="base" hangingPunct="0">
              <a:spcBef>
                <a:spcPct val="0"/>
              </a:spcBef>
              <a:spcAft>
                <a:spcPct val="0"/>
              </a:spcAft>
              <a:tabLst>
                <a:tab pos="655638" algn="l"/>
                <a:tab pos="1312863" algn="l"/>
                <a:tab pos="1968500" algn="l"/>
                <a:tab pos="2625725" algn="l"/>
                <a:tab pos="3282950" algn="l"/>
              </a:tabLst>
              <a:defRPr sz="2400" i="1">
                <a:solidFill>
                  <a:schemeClr val="tx2"/>
                </a:solidFill>
                <a:latin typeface="Helvetica" charset="0"/>
                <a:ea typeface="ＭＳ Ｐゴシック" charset="0"/>
              </a:defRPr>
            </a:lvl7pPr>
            <a:lvl8pPr marL="1371600" eaLnBrk="0" fontAlgn="base" hangingPunct="0">
              <a:spcBef>
                <a:spcPct val="0"/>
              </a:spcBef>
              <a:spcAft>
                <a:spcPct val="0"/>
              </a:spcAft>
              <a:tabLst>
                <a:tab pos="655638" algn="l"/>
                <a:tab pos="1312863" algn="l"/>
                <a:tab pos="1968500" algn="l"/>
                <a:tab pos="2625725" algn="l"/>
                <a:tab pos="3282950" algn="l"/>
              </a:tabLst>
              <a:defRPr sz="2400" i="1">
                <a:solidFill>
                  <a:schemeClr val="tx2"/>
                </a:solidFill>
                <a:latin typeface="Helvetica" charset="0"/>
                <a:ea typeface="ＭＳ Ｐゴシック" charset="0"/>
              </a:defRPr>
            </a:lvl8pPr>
            <a:lvl9pPr marL="1828800" eaLnBrk="0" fontAlgn="base" hangingPunct="0">
              <a:spcBef>
                <a:spcPct val="0"/>
              </a:spcBef>
              <a:spcAft>
                <a:spcPct val="0"/>
              </a:spcAft>
              <a:tabLst>
                <a:tab pos="655638" algn="l"/>
                <a:tab pos="1312863" algn="l"/>
                <a:tab pos="1968500" algn="l"/>
                <a:tab pos="2625725" algn="l"/>
                <a:tab pos="3282950" algn="l"/>
              </a:tabLst>
              <a:defRPr sz="2400" i="1">
                <a:solidFill>
                  <a:schemeClr val="tx2"/>
                </a:solidFill>
                <a:latin typeface="Helvetica" charset="0"/>
                <a:ea typeface="ＭＳ Ｐゴシック" charset="0"/>
              </a:defRPr>
            </a:lvl9pPr>
          </a:lstStyle>
          <a:p>
            <a:r>
              <a:rPr lang="en-GB" sz="1100" b="1">
                <a:solidFill>
                  <a:srgbClr val="000000"/>
                </a:solidFill>
                <a:effectLst>
                  <a:outerShdw blurRad="38100" dist="38100" dir="2700000" algn="tl">
                    <a:srgbClr val="DDDDDD"/>
                  </a:outerShdw>
                </a:effectLst>
                <a:latin typeface="Arial" charset="0"/>
              </a:rPr>
              <a:t>David N. Spergel Science 2015;347:1100-1102</a:t>
            </a:r>
          </a:p>
        </p:txBody>
      </p:sp>
      <p:sp>
        <p:nvSpPr>
          <p:cNvPr id="86022" name="Text Box 5"/>
          <p:cNvSpPr txBox="1">
            <a:spLocks noChangeArrowheads="1"/>
          </p:cNvSpPr>
          <p:nvPr/>
        </p:nvSpPr>
        <p:spPr bwMode="auto">
          <a:xfrm>
            <a:off x="98425" y="6613525"/>
            <a:ext cx="4930775" cy="3470275"/>
          </a:xfrm>
          <a:prstGeom prst="rect">
            <a:avLst/>
          </a:prstGeom>
          <a:noFill/>
          <a:ln w="9525">
            <a:noFill/>
            <a:round/>
            <a:headEnd/>
            <a:tailEnd/>
          </a:ln>
        </p:spPr>
        <p:txBody>
          <a:bodyPr lIns="0" tIns="0" rIns="0" bIns="0"/>
          <a:lstStyle>
            <a:lvl1pPr marL="76200" indent="-76200">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cs typeface="ＭＳ Ｐゴシック" charset="0"/>
              </a:defRPr>
            </a:lvl1pPr>
            <a:lvl2pPr marL="37931725" indent="-37474525">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2pPr>
            <a:lvl3pPr>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3pPr>
            <a:lvl4pPr>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4pPr>
            <a:lvl5pPr>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5pPr>
            <a:lvl6pPr marL="4572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6pPr>
            <a:lvl7pPr marL="9144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7pPr>
            <a:lvl8pPr marL="13716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8pPr>
            <a:lvl9pPr marL="18288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9pPr>
          </a:lstStyle>
          <a:p>
            <a:r>
              <a:rPr lang="en-GB" sz="900">
                <a:solidFill>
                  <a:srgbClr val="000000"/>
                </a:solidFill>
                <a:effectLst>
                  <a:outerShdw blurRad="38100" dist="38100" dir="2700000" algn="tl">
                    <a:srgbClr val="DDDDDD"/>
                  </a:outerShdw>
                </a:effectLst>
                <a:latin typeface="Arial" charset="0"/>
              </a:rPr>
              <a:t>Published by AAAS</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
          <p:cNvSpPr>
            <a:spLocks noChangeArrowheads="1"/>
          </p:cNvSpPr>
          <p:nvPr/>
        </p:nvSpPr>
        <p:spPr bwMode="auto">
          <a:xfrm>
            <a:off x="2590800" y="2133600"/>
            <a:ext cx="52578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Diameter	8.8×10</a:t>
            </a:r>
            <a:r>
              <a:rPr lang="en-US" baseline="30000"/>
              <a:t>26</a:t>
            </a:r>
            <a:r>
              <a:rPr lang="en-US"/>
              <a:t> m</a:t>
            </a:r>
          </a:p>
          <a:p>
            <a:r>
              <a:rPr lang="en-US"/>
              <a:t>Volume	4×10</a:t>
            </a:r>
            <a:r>
              <a:rPr lang="en-US" baseline="30000"/>
              <a:t>80</a:t>
            </a:r>
            <a:r>
              <a:rPr lang="en-US"/>
              <a:t> m</a:t>
            </a:r>
            <a:r>
              <a:rPr lang="en-US" baseline="30000"/>
              <a:t>3</a:t>
            </a:r>
          </a:p>
          <a:p>
            <a:r>
              <a:rPr lang="en-US"/>
              <a:t>Mass (ordinary matter) 10</a:t>
            </a:r>
            <a:r>
              <a:rPr lang="en-US" baseline="30000"/>
              <a:t>53</a:t>
            </a:r>
            <a:r>
              <a:rPr lang="en-US"/>
              <a:t> kg</a:t>
            </a:r>
          </a:p>
          <a:p>
            <a:r>
              <a:rPr lang="en-US"/>
              <a:t>Density	9.9×10</a:t>
            </a:r>
            <a:r>
              <a:rPr lang="en-US" baseline="30000"/>
              <a:t>−30 </a:t>
            </a:r>
            <a:r>
              <a:rPr lang="en-US"/>
              <a:t>g/cm</a:t>
            </a:r>
            <a:r>
              <a:rPr lang="en-US" baseline="30000"/>
              <a:t>3</a:t>
            </a:r>
            <a:r>
              <a:rPr lang="en-US"/>
              <a:t> (equivalent to 6 protons per cubic meter of space)</a:t>
            </a:r>
          </a:p>
          <a:p>
            <a:r>
              <a:rPr lang="en-US"/>
              <a:t>Age	13.799 ± 0.021 billion years</a:t>
            </a:r>
          </a:p>
          <a:p>
            <a:r>
              <a:rPr lang="en-US"/>
              <a:t>Average temperature	2.72548 K</a:t>
            </a:r>
          </a:p>
        </p:txBody>
      </p:sp>
      <p:sp>
        <p:nvSpPr>
          <p:cNvPr id="83971" name="Rectangle 2"/>
          <p:cNvSpPr txBox="1">
            <a:spLocks noChangeArrowheads="1"/>
          </p:cNvSpPr>
          <p:nvPr/>
        </p:nvSpPr>
        <p:spPr bwMode="auto">
          <a:xfrm>
            <a:off x="1219200" y="0"/>
            <a:ext cx="7772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4400">
                <a:solidFill>
                  <a:schemeClr val="tx1"/>
                </a:solidFill>
                <a:latin typeface="Times" charset="0"/>
              </a:rPr>
              <a:t>Properties of the Universe</a:t>
            </a:r>
          </a:p>
        </p:txBody>
      </p:sp>
      <p:pic>
        <p:nvPicPr>
          <p:cNvPr id="83972" name="Picture 3" descr="CMB_Timeline300_no_WMAP.jpg">
            <a:hlinkClick r:id="rId2"/>
          </p:cNvPr>
          <p:cNvPicPr>
            <a:picLocks noChangeAspect="1"/>
          </p:cNvPicPr>
          <p:nvPr/>
        </p:nvPicPr>
        <p:blipFill>
          <a:blip r:embed="rId3">
            <a:alphaModFix amt="23000"/>
            <a:extLst>
              <a:ext uri="{28A0092B-C50C-407E-A947-70E740481C1C}">
                <a14:useLocalDpi xmlns:a14="http://schemas.microsoft.com/office/drawing/2010/main" val="0"/>
              </a:ext>
            </a:extLst>
          </a:blip>
          <a:srcRect/>
          <a:stretch>
            <a:fillRect/>
          </a:stretch>
        </p:blipFill>
        <p:spPr bwMode="auto">
          <a:xfrm>
            <a:off x="1568450" y="1752600"/>
            <a:ext cx="7270750" cy="4724400"/>
          </a:xfrm>
          <a:prstGeom prst="rect">
            <a:avLst/>
          </a:prstGeom>
          <a:noFill/>
          <a:ln>
            <a:noFill/>
          </a:ln>
          <a:extLst>
            <a:ext uri="{909E8E84-426E-40dd-AFC4-6F175D3DCCD1}">
              <a14:hiddenFill xmlns:a14="http://schemas.microsoft.com/office/drawing/2010/main">
                <a:solidFill>
                  <a:srgbClr val="FFFFFF">
                    <a:alpha val="23000"/>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5" name="Rectangle 2"/>
          <p:cNvSpPr>
            <a:spLocks noGrp="1" noChangeArrowheads="1"/>
          </p:cNvSpPr>
          <p:nvPr>
            <p:ph type="title"/>
          </p:nvPr>
        </p:nvSpPr>
        <p:spPr>
          <a:xfrm>
            <a:off x="381000" y="360363"/>
            <a:ext cx="8382000" cy="630237"/>
          </a:xfrm>
        </p:spPr>
        <p:txBody>
          <a:bodyPr/>
          <a:lstStyle/>
          <a:p>
            <a:pPr eaLnBrk="1" hangingPunct="1"/>
            <a:r>
              <a:rPr lang="en-US" sz="6600" b="1">
                <a:latin typeface="Times" charset="0"/>
                <a:ea typeface="ＭＳ Ｐゴシック" charset="0"/>
                <a:cs typeface="ＭＳ Ｐゴシック" charset="0"/>
              </a:rPr>
              <a:t>QUESTION</a:t>
            </a:r>
          </a:p>
        </p:txBody>
      </p:sp>
      <p:graphicFrame>
        <p:nvGraphicFramePr>
          <p:cNvPr id="84994" name="Object 2"/>
          <p:cNvGraphicFramePr>
            <a:graphicFrameLocks noChangeAspect="1"/>
          </p:cNvGraphicFramePr>
          <p:nvPr/>
        </p:nvGraphicFramePr>
        <p:xfrm>
          <a:off x="838200" y="3587750"/>
          <a:ext cx="7658100" cy="3035300"/>
        </p:xfrm>
        <a:graphic>
          <a:graphicData uri="http://schemas.openxmlformats.org/presentationml/2006/ole">
            <mc:AlternateContent xmlns:mc="http://schemas.openxmlformats.org/markup-compatibility/2006">
              <mc:Choice xmlns:v="urn:schemas-microsoft-com:vml" Requires="v">
                <p:oleObj spid="_x0000_s85028" name="Document" r:id="rId3" imgW="30679365" imgH="12139683" progId="Word.Document.8">
                  <p:embed/>
                </p:oleObj>
              </mc:Choice>
              <mc:Fallback>
                <p:oleObj name="Document" r:id="rId3" imgW="30679365" imgH="12139683"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587750"/>
                        <a:ext cx="7658100"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499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1066800"/>
            <a:ext cx="3886200" cy="247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ChangeArrowheads="1"/>
          </p:cNvSpPr>
          <p:nvPr>
            <p:ph type="title"/>
          </p:nvPr>
        </p:nvSpPr>
        <p:spPr>
          <a:xfrm>
            <a:off x="1371600" y="228600"/>
            <a:ext cx="7772400" cy="1162050"/>
          </a:xfrm>
          <a:noFill/>
        </p:spPr>
        <p:txBody>
          <a:bodyPr/>
          <a:lstStyle/>
          <a:p>
            <a:r>
              <a:rPr lang="en-US" sz="3600">
                <a:solidFill>
                  <a:schemeClr val="tx1"/>
                </a:solidFill>
                <a:latin typeface="Helvetica" charset="0"/>
                <a:ea typeface="ＭＳ Ｐゴシック" charset="0"/>
                <a:cs typeface="ＭＳ Ｐゴシック" charset="0"/>
              </a:rPr>
              <a:t>			Percent</a:t>
            </a:r>
            <a:br>
              <a:rPr lang="en-US" sz="3600">
                <a:solidFill>
                  <a:schemeClr val="tx1"/>
                </a:solidFill>
                <a:latin typeface="Helvetica" charset="0"/>
                <a:ea typeface="ＭＳ Ｐゴシック" charset="0"/>
                <a:cs typeface="ＭＳ Ｐゴシック" charset="0"/>
              </a:rPr>
            </a:br>
            <a:r>
              <a:rPr lang="en-US" sz="3600">
                <a:solidFill>
                  <a:schemeClr val="tx1"/>
                </a:solidFill>
                <a:latin typeface="Helvetica" charset="0"/>
                <a:ea typeface="ＭＳ Ｐゴシック" charset="0"/>
                <a:cs typeface="ＭＳ Ｐゴシック" charset="0"/>
              </a:rPr>
              <a:t> </a:t>
            </a:r>
            <a:r>
              <a:rPr lang="en-US" sz="2800">
                <a:latin typeface="Times" charset="0"/>
                <a:ea typeface="ＭＳ Ｐゴシック" charset="0"/>
                <a:cs typeface="ＭＳ Ｐゴシック" charset="0"/>
              </a:rPr>
              <a:t>A comparison based on normalization to 100.</a:t>
            </a:r>
            <a:endParaRPr lang="en-US" sz="4000">
              <a:latin typeface="Times" charset="0"/>
              <a:ea typeface="ＭＳ Ｐゴシック" charset="0"/>
              <a:cs typeface="ＭＳ Ｐゴシック" charset="0"/>
            </a:endParaRPr>
          </a:p>
        </p:txBody>
      </p:sp>
      <p:sp>
        <p:nvSpPr>
          <p:cNvPr id="67588" name="Rectangle 3"/>
          <p:cNvSpPr>
            <a:spLocks noGrp="1" noChangeArrowheads="1"/>
          </p:cNvSpPr>
          <p:nvPr>
            <p:ph type="body" idx="1"/>
          </p:nvPr>
        </p:nvSpPr>
        <p:spPr>
          <a:xfrm>
            <a:off x="1447800" y="3275013"/>
            <a:ext cx="7302500" cy="3278187"/>
          </a:xfrm>
          <a:noFill/>
          <a:ln w="12700" cap="flat">
            <a:solidFill>
              <a:schemeClr val="tx1"/>
            </a:solidFill>
            <a:miter lim="800000"/>
            <a:headEnd/>
            <a:tailEnd/>
          </a:ln>
        </p:spPr>
        <p:txBody>
          <a:bodyPr>
            <a:spAutoFit/>
          </a:bodyPr>
          <a:lstStyle/>
          <a:p>
            <a:pPr>
              <a:buSzPct val="100000"/>
              <a:buFontTx/>
              <a:buChar char="•"/>
            </a:pPr>
            <a:r>
              <a:rPr lang="en-US" sz="2800">
                <a:solidFill>
                  <a:srgbClr val="726574"/>
                </a:solidFill>
                <a:latin typeface="Helvetica" charset="0"/>
                <a:ea typeface="ＭＳ Ｐゴシック" charset="0"/>
                <a:cs typeface="ＭＳ Ｐゴシック" charset="0"/>
              </a:rPr>
              <a:t>George Washington University</a:t>
            </a:r>
            <a:r>
              <a:rPr lang="en-US" sz="2800">
                <a:latin typeface="Helvetica" charset="0"/>
                <a:ea typeface="ＭＳ Ｐゴシック" charset="0"/>
                <a:cs typeface="ＭＳ Ｐゴシック" charset="0"/>
              </a:rPr>
              <a:t>: 		</a:t>
            </a:r>
          </a:p>
          <a:p>
            <a:pPr>
              <a:buSzPct val="100000"/>
              <a:buFontTx/>
              <a:buChar char="•"/>
            </a:pPr>
            <a:r>
              <a:rPr lang="en-US" sz="2800">
                <a:latin typeface="Helvetica" charset="0"/>
                <a:ea typeface="ＭＳ Ｐゴシック" charset="0"/>
                <a:cs typeface="ＭＳ Ｐゴシック" charset="0"/>
              </a:rPr>
              <a:t>64 unsealed addressed envelopes with $10 in each were dropped on campus in two different classrooms.</a:t>
            </a:r>
          </a:p>
          <a:p>
            <a:pPr>
              <a:buSzPct val="100000"/>
              <a:buFontTx/>
              <a:buChar char="•"/>
            </a:pPr>
            <a:r>
              <a:rPr lang="en-US" sz="2800">
                <a:latin typeface="Helvetica" charset="0"/>
                <a:ea typeface="ＭＳ Ｐゴシック" charset="0"/>
                <a:cs typeface="ＭＳ Ｐゴシック" charset="0"/>
              </a:rPr>
              <a:t>In </a:t>
            </a:r>
            <a:r>
              <a:rPr lang="en-US" sz="2800">
                <a:solidFill>
                  <a:srgbClr val="339933"/>
                </a:solidFill>
                <a:latin typeface="Helvetica" charset="0"/>
                <a:ea typeface="ＭＳ Ｐゴシック" charset="0"/>
                <a:cs typeface="ＭＳ Ｐゴシック" charset="0"/>
              </a:rPr>
              <a:t>economics</a:t>
            </a:r>
            <a:r>
              <a:rPr lang="en-US" sz="2800">
                <a:latin typeface="Helvetica" charset="0"/>
                <a:ea typeface="ＭＳ Ｐゴシック" charset="0"/>
                <a:cs typeface="ＭＳ Ｐゴシック" charset="0"/>
              </a:rPr>
              <a:t> 18 of 32 were mailed back, in [</a:t>
            </a:r>
            <a:r>
              <a:rPr lang="en-US" sz="2800">
                <a:solidFill>
                  <a:srgbClr val="CC6600"/>
                </a:solidFill>
                <a:latin typeface="Helvetica" charset="0"/>
                <a:ea typeface="ＭＳ Ｐゴシック" charset="0"/>
                <a:cs typeface="ＭＳ Ｐゴシック" charset="0"/>
              </a:rPr>
              <a:t>business, history and psychology</a:t>
            </a:r>
            <a:r>
              <a:rPr lang="en-US" sz="2800">
                <a:latin typeface="Helvetica" charset="0"/>
                <a:ea typeface="ＭＳ Ｐゴシック" charset="0"/>
                <a:cs typeface="ＭＳ Ｐゴシック" charset="0"/>
              </a:rPr>
              <a:t>] 10 of 32 were mailed. </a:t>
            </a:r>
          </a:p>
        </p:txBody>
      </p:sp>
      <p:graphicFrame>
        <p:nvGraphicFramePr>
          <p:cNvPr id="67586" name="Object 2"/>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67622" name="Equation" r:id="rId4" imgW="6515100" imgH="4394200" progId="Equation.3">
                  <p:embed/>
                </p:oleObj>
              </mc:Choice>
              <mc:Fallback>
                <p:oleObj name="Equation" r:id="rId4" imgW="6515100" imgH="43942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7589" name="Rectangle 6"/>
          <p:cNvSpPr>
            <a:spLocks noChangeArrowheads="1"/>
          </p:cNvSpPr>
          <p:nvPr/>
        </p:nvSpPr>
        <p:spPr bwMode="auto">
          <a:xfrm>
            <a:off x="1752600" y="1600200"/>
            <a:ext cx="6477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In mathematics, a percentage is a number or ratio expressed as a fraction of 100. It is  denoted by the percent sign, %, and is a dimensionless (pure) number.</a:t>
            </a:r>
          </a:p>
        </p:txBody>
      </p:sp>
      <p:sp>
        <p:nvSpPr>
          <p:cNvPr id="67590" name="Rectangle 8"/>
          <p:cNvSpPr>
            <a:spLocks noChangeArrowheads="1"/>
          </p:cNvSpPr>
          <p:nvPr/>
        </p:nvSpPr>
        <p:spPr bwMode="auto">
          <a:xfrm>
            <a:off x="6954838" y="6091238"/>
            <a:ext cx="1122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t>(WSJ)</a:t>
            </a:r>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381000" y="0"/>
            <a:ext cx="8382000" cy="990600"/>
          </a:xfrm>
        </p:spPr>
        <p:txBody>
          <a:bodyPr/>
          <a:lstStyle/>
          <a:p>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
        <p:nvSpPr>
          <p:cNvPr id="69635" name="Rectangle 4"/>
          <p:cNvSpPr txBox="1">
            <a:spLocks noChangeArrowheads="1"/>
          </p:cNvSpPr>
          <p:nvPr/>
        </p:nvSpPr>
        <p:spPr bwMode="auto">
          <a:xfrm>
            <a:off x="533400" y="102711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buSzPct val="100000"/>
            </a:pPr>
            <a:r>
              <a:rPr lang="en-US">
                <a:solidFill>
                  <a:srgbClr val="726574"/>
                </a:solidFill>
              </a:rPr>
              <a:t>George Washington University</a:t>
            </a:r>
            <a:r>
              <a:rPr lang="en-US"/>
              <a:t>: </a:t>
            </a:r>
          </a:p>
          <a:p>
            <a:pPr>
              <a:buSzPct val="100000"/>
            </a:pPr>
            <a:r>
              <a:rPr lang="en-US"/>
              <a:t>64 unsealed addressed envelopes with $10 in each were dropped on campus in two different classrooms.</a:t>
            </a:r>
          </a:p>
          <a:p>
            <a:pPr>
              <a:buSzPct val="100000"/>
            </a:pPr>
            <a:endParaRPr lang="en-US"/>
          </a:p>
          <a:p>
            <a:pPr>
              <a:buSzPct val="100000"/>
              <a:buFontTx/>
              <a:buChar char="•"/>
            </a:pPr>
            <a:r>
              <a:rPr lang="en-US"/>
              <a:t>In </a:t>
            </a:r>
            <a:r>
              <a:rPr lang="en-US">
                <a:solidFill>
                  <a:srgbClr val="339933"/>
                </a:solidFill>
              </a:rPr>
              <a:t>economics (econ)</a:t>
            </a:r>
            <a:r>
              <a:rPr lang="en-US"/>
              <a:t> 18 of 32 were mailed back, in [</a:t>
            </a:r>
            <a:r>
              <a:rPr lang="en-US">
                <a:solidFill>
                  <a:srgbClr val="CC6600"/>
                </a:solidFill>
              </a:rPr>
              <a:t>business, history and psychology (bhp)</a:t>
            </a:r>
            <a:r>
              <a:rPr lang="en-US"/>
              <a:t>] 10 of 32 were mailed. What is the percent for each of the 2 groups of students?</a:t>
            </a:r>
          </a:p>
        </p:txBody>
      </p:sp>
      <p:sp>
        <p:nvSpPr>
          <p:cNvPr id="69636" name="Rectangle 2"/>
          <p:cNvSpPr>
            <a:spLocks noChangeArrowheads="1"/>
          </p:cNvSpPr>
          <p:nvPr/>
        </p:nvSpPr>
        <p:spPr bwMode="auto">
          <a:xfrm>
            <a:off x="2590800" y="3927475"/>
            <a:ext cx="3581400"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nSpc>
                <a:spcPct val="110000"/>
              </a:lnSpc>
              <a:buFont typeface="Times" charset="0"/>
              <a:buAutoNum type="alphaUcPeriod"/>
            </a:pPr>
            <a:r>
              <a:rPr lang="en-US"/>
              <a:t>28% </a:t>
            </a:r>
            <a:r>
              <a:rPr lang="en-US">
                <a:solidFill>
                  <a:srgbClr val="339933"/>
                </a:solidFill>
              </a:rPr>
              <a:t>econ </a:t>
            </a:r>
            <a:r>
              <a:rPr lang="en-US"/>
              <a:t>72% </a:t>
            </a:r>
            <a:r>
              <a:rPr lang="en-US">
                <a:solidFill>
                  <a:srgbClr val="CC6600"/>
                </a:solidFill>
              </a:rPr>
              <a:t>bhp</a:t>
            </a:r>
            <a:r>
              <a:rPr lang="en-US">
                <a:latin typeface="Arial" charset="0"/>
              </a:rPr>
              <a:t> </a:t>
            </a:r>
            <a:endParaRPr lang="en-US"/>
          </a:p>
          <a:p>
            <a:pPr marL="514350" indent="-514350">
              <a:lnSpc>
                <a:spcPct val="110000"/>
              </a:lnSpc>
              <a:buFont typeface="Times" charset="0"/>
              <a:buAutoNum type="alphaUcPeriod"/>
            </a:pPr>
            <a:r>
              <a:rPr lang="en-US"/>
              <a:t>56% </a:t>
            </a:r>
            <a:r>
              <a:rPr lang="en-US">
                <a:solidFill>
                  <a:srgbClr val="339933"/>
                </a:solidFill>
              </a:rPr>
              <a:t>econ </a:t>
            </a:r>
            <a:r>
              <a:rPr lang="en-US"/>
              <a:t>44% </a:t>
            </a:r>
            <a:r>
              <a:rPr lang="en-US">
                <a:solidFill>
                  <a:srgbClr val="CC6600"/>
                </a:solidFill>
              </a:rPr>
              <a:t>bhp</a:t>
            </a:r>
            <a:r>
              <a:rPr lang="en-US">
                <a:latin typeface="Arial" charset="0"/>
              </a:rPr>
              <a:t> </a:t>
            </a:r>
          </a:p>
          <a:p>
            <a:pPr marL="514350" indent="-514350">
              <a:lnSpc>
                <a:spcPct val="110000"/>
              </a:lnSpc>
              <a:buFont typeface="Times" charset="0"/>
              <a:buAutoNum type="alphaUcPeriod"/>
            </a:pPr>
            <a:r>
              <a:rPr lang="en-US"/>
              <a:t>56% </a:t>
            </a:r>
            <a:r>
              <a:rPr lang="en-US">
                <a:solidFill>
                  <a:srgbClr val="339933"/>
                </a:solidFill>
              </a:rPr>
              <a:t>econ </a:t>
            </a:r>
            <a:r>
              <a:rPr lang="en-US"/>
              <a:t>31% </a:t>
            </a:r>
            <a:r>
              <a:rPr lang="en-US">
                <a:solidFill>
                  <a:srgbClr val="CC6600"/>
                </a:solidFill>
              </a:rPr>
              <a:t>bhp</a:t>
            </a:r>
            <a:r>
              <a:rPr lang="en-US">
                <a:latin typeface="Arial" charset="0"/>
              </a:rPr>
              <a:t> </a:t>
            </a:r>
          </a:p>
          <a:p>
            <a:pPr marL="514350" indent="-514350">
              <a:lnSpc>
                <a:spcPct val="110000"/>
              </a:lnSpc>
              <a:buFont typeface="Times" charset="0"/>
              <a:buAutoNum type="alphaUcPeriod"/>
            </a:pPr>
            <a:r>
              <a:rPr lang="en-US"/>
              <a:t>79% </a:t>
            </a:r>
            <a:r>
              <a:rPr lang="en-US">
                <a:solidFill>
                  <a:srgbClr val="339933"/>
                </a:solidFill>
              </a:rPr>
              <a:t>econ </a:t>
            </a:r>
            <a:r>
              <a:rPr lang="en-US"/>
              <a:t>31% </a:t>
            </a:r>
            <a:r>
              <a:rPr lang="en-US">
                <a:solidFill>
                  <a:srgbClr val="CC6600"/>
                </a:solidFill>
              </a:rPr>
              <a:t>bhp</a:t>
            </a:r>
            <a:r>
              <a:rPr lang="en-US">
                <a:latin typeface="Arial" charset="0"/>
              </a:rPr>
              <a:t> </a:t>
            </a:r>
          </a:p>
          <a:p>
            <a:pPr marL="514350" indent="-514350">
              <a:lnSpc>
                <a:spcPct val="110000"/>
              </a:lnSpc>
              <a:buFont typeface="Times" charset="0"/>
              <a:buAutoNum type="alphaUcPeriod"/>
            </a:pPr>
            <a:r>
              <a:rPr lang="en-US"/>
              <a:t>79% </a:t>
            </a:r>
            <a:r>
              <a:rPr lang="en-US">
                <a:solidFill>
                  <a:srgbClr val="339933"/>
                </a:solidFill>
              </a:rPr>
              <a:t>econ </a:t>
            </a:r>
            <a:r>
              <a:rPr lang="en-US"/>
              <a:t>44% </a:t>
            </a:r>
            <a:r>
              <a:rPr lang="en-US">
                <a:solidFill>
                  <a:srgbClr val="CC6600"/>
                </a:solidFill>
              </a:rPr>
              <a:t>bhp</a:t>
            </a:r>
            <a:r>
              <a:rPr lang="en-US">
                <a:latin typeface="Arial" charset="0"/>
              </a:rPr>
              <a:t> </a:t>
            </a:r>
          </a:p>
          <a:p>
            <a:pPr marL="514350" indent="-514350">
              <a:lnSpc>
                <a:spcPct val="110000"/>
              </a:lnSpc>
            </a:pPr>
            <a:r>
              <a:rPr lang="en-US">
                <a:latin typeface="Arial" charset="0"/>
              </a:rPr>
              <a:t> </a:t>
            </a:r>
          </a:p>
          <a:p>
            <a:pPr marL="514350" indent="-514350">
              <a:lnSpc>
                <a:spcPct val="110000"/>
              </a:lnSpc>
            </a:pPr>
            <a:endParaRPr lang="en-US">
              <a:latin typeface="Arial" charset="0"/>
            </a:endParaRP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2"/>
          <p:cNvSpPr>
            <a:spLocks noGrp="1" noChangeArrowheads="1"/>
          </p:cNvSpPr>
          <p:nvPr>
            <p:ph type="title"/>
          </p:nvPr>
        </p:nvSpPr>
        <p:spPr>
          <a:xfrm>
            <a:off x="1371600" y="0"/>
            <a:ext cx="7772400" cy="1162050"/>
          </a:xfrm>
          <a:noFill/>
        </p:spPr>
        <p:txBody>
          <a:bodyPr/>
          <a:lstStyle/>
          <a:p>
            <a:pPr algn="ctr"/>
            <a:r>
              <a:rPr lang="en-US" sz="4000" b="1">
                <a:latin typeface="Times" charset="0"/>
                <a:ea typeface="ＭＳ Ｐゴシック" charset="0"/>
                <a:cs typeface="ＭＳ Ｐゴシック" charset="0"/>
              </a:rPr>
              <a:t>QUESTION</a:t>
            </a:r>
            <a:r>
              <a:rPr lang="en-US" sz="2400" b="1">
                <a:latin typeface="Times" charset="0"/>
                <a:ea typeface="ＭＳ Ｐゴシック" charset="0"/>
                <a:cs typeface="ＭＳ Ｐゴシック" charset="0"/>
              </a:rPr>
              <a:t/>
            </a:r>
            <a:br>
              <a:rPr lang="en-US" sz="2400" b="1">
                <a:latin typeface="Times" charset="0"/>
                <a:ea typeface="ＭＳ Ｐゴシック" charset="0"/>
                <a:cs typeface="ＭＳ Ｐゴシック" charset="0"/>
              </a:rPr>
            </a:br>
            <a:r>
              <a:rPr lang="en-US" sz="2400">
                <a:solidFill>
                  <a:schemeClr val="tx1"/>
                </a:solidFill>
                <a:latin typeface="Helvetica" charset="0"/>
                <a:ea typeface="ＭＳ Ｐゴシック" charset="0"/>
                <a:cs typeface="ＭＳ Ｐゴシック" charset="0"/>
              </a:rPr>
              <a:t>Percent Continued</a:t>
            </a:r>
          </a:p>
        </p:txBody>
      </p:sp>
      <p:sp>
        <p:nvSpPr>
          <p:cNvPr id="73733" name="Rectangle 3"/>
          <p:cNvSpPr>
            <a:spLocks noGrp="1" noChangeArrowheads="1"/>
          </p:cNvSpPr>
          <p:nvPr>
            <p:ph type="body" idx="1"/>
          </p:nvPr>
        </p:nvSpPr>
        <p:spPr>
          <a:xfrm>
            <a:off x="1219200" y="1676400"/>
            <a:ext cx="7391400" cy="4794250"/>
          </a:xfrm>
          <a:noFill/>
          <a:ln w="12700" cap="flat">
            <a:solidFill>
              <a:schemeClr val="tx1"/>
            </a:solidFill>
            <a:miter lim="800000"/>
            <a:headEnd/>
            <a:tailEnd/>
          </a:ln>
        </p:spPr>
        <p:txBody>
          <a:bodyPr/>
          <a:lstStyle/>
          <a:p>
            <a:pPr>
              <a:buSzPct val="100000"/>
              <a:buFontTx/>
              <a:buChar char="•"/>
            </a:pPr>
            <a:r>
              <a:rPr lang="en-US" sz="2400">
                <a:latin typeface="Helvetica" charset="0"/>
                <a:ea typeface="ＭＳ Ｐゴシック" charset="0"/>
                <a:cs typeface="ＭＳ Ｐゴシック" charset="0"/>
              </a:rPr>
              <a:t>64 unsealed addressed envelopes with $10 in each were dropped on campus in two different classrooms. </a:t>
            </a:r>
          </a:p>
          <a:p>
            <a:pPr>
              <a:buSzPct val="100000"/>
              <a:buFontTx/>
              <a:buChar char="•"/>
            </a:pPr>
            <a:r>
              <a:rPr lang="en-US" sz="2400">
                <a:latin typeface="Helvetica" charset="0"/>
                <a:ea typeface="ＭＳ Ｐゴシック" charset="0"/>
                <a:cs typeface="ＭＳ Ｐゴシック" charset="0"/>
              </a:rPr>
              <a:t>The professor conducting the study received 43.75% of the original $640 in the mail. </a:t>
            </a:r>
            <a:r>
              <a:rPr lang="en-US" sz="2400">
                <a:solidFill>
                  <a:srgbClr val="800000"/>
                </a:solidFill>
                <a:latin typeface="Helvetica" charset="0"/>
                <a:ea typeface="ＭＳ Ｐゴシック" charset="0"/>
                <a:cs typeface="ＭＳ Ｐゴシック" charset="0"/>
              </a:rPr>
              <a:t>How much did he receive?</a:t>
            </a:r>
          </a:p>
        </p:txBody>
      </p:sp>
      <p:graphicFrame>
        <p:nvGraphicFramePr>
          <p:cNvPr id="73730" name="Object 2"/>
          <p:cNvGraphicFramePr>
            <a:graphicFrameLocks/>
          </p:cNvGraphicFramePr>
          <p:nvPr/>
        </p:nvGraphicFramePr>
        <p:xfrm>
          <a:off x="7924800" y="5562600"/>
          <a:ext cx="1041400" cy="1066800"/>
        </p:xfrm>
        <a:graphic>
          <a:graphicData uri="http://schemas.openxmlformats.org/presentationml/2006/ole">
            <mc:AlternateContent xmlns:mc="http://schemas.openxmlformats.org/markup-compatibility/2006">
              <mc:Choice xmlns:v="urn:schemas-microsoft-com:vml" Requires="v">
                <p:oleObj spid="_x0000_s73790" name="Microsoft ClipArt Gallery" r:id="rId4" imgW="3644900" imgH="3530600" progId="MS_ClipArt_Gallery">
                  <p:embed/>
                </p:oleObj>
              </mc:Choice>
              <mc:Fallback>
                <p:oleObj name="Microsoft ClipArt Gallery" r:id="rId4" imgW="3644900" imgH="35306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4800" y="5562600"/>
                        <a:ext cx="1041400" cy="1066800"/>
                      </a:xfrm>
                      <a:prstGeom prst="rect">
                        <a:avLst/>
                      </a:prstGeom>
                      <a:noFill/>
                      <a:ln>
                        <a:noFill/>
                      </a:ln>
                      <a:effectLst>
                        <a:outerShdw blurRad="63500" dist="107763" dir="2700000" algn="ctr" rotWithShape="0">
                          <a:schemeClr val="bg2">
                            <a:alpha val="74997"/>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73731" name="Object 3"/>
          <p:cNvGraphicFramePr>
            <a:graphicFrameLocks/>
          </p:cNvGraphicFramePr>
          <p:nvPr/>
        </p:nvGraphicFramePr>
        <p:xfrm>
          <a:off x="795338" y="1757363"/>
          <a:ext cx="195262" cy="131762"/>
        </p:xfrm>
        <a:graphic>
          <a:graphicData uri="http://schemas.openxmlformats.org/presentationml/2006/ole">
            <mc:AlternateContent xmlns:mc="http://schemas.openxmlformats.org/markup-compatibility/2006">
              <mc:Choice xmlns:v="urn:schemas-microsoft-com:vml" Requires="v">
                <p:oleObj spid="_x0000_s73791"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53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73734" name="Rectangle 8"/>
          <p:cNvSpPr>
            <a:spLocks noChangeArrowheads="1"/>
          </p:cNvSpPr>
          <p:nvPr/>
        </p:nvSpPr>
        <p:spPr bwMode="auto">
          <a:xfrm>
            <a:off x="6781800" y="5943600"/>
            <a:ext cx="1122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t>(WSJ)</a:t>
            </a:r>
            <a:endParaRPr lang="en-US"/>
          </a:p>
        </p:txBody>
      </p:sp>
      <p:sp>
        <p:nvSpPr>
          <p:cNvPr id="73735" name="Rectangle 2"/>
          <p:cNvSpPr>
            <a:spLocks noChangeArrowheads="1"/>
          </p:cNvSpPr>
          <p:nvPr/>
        </p:nvSpPr>
        <p:spPr bwMode="auto">
          <a:xfrm>
            <a:off x="2819400" y="4156075"/>
            <a:ext cx="3581400"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nSpc>
                <a:spcPct val="110000"/>
              </a:lnSpc>
              <a:buFont typeface="Times" charset="0"/>
              <a:buAutoNum type="alphaUcPeriod"/>
            </a:pPr>
            <a:r>
              <a:rPr lang="en-US"/>
              <a:t>$28.00</a:t>
            </a:r>
          </a:p>
          <a:p>
            <a:pPr marL="514350" indent="-514350">
              <a:lnSpc>
                <a:spcPct val="110000"/>
              </a:lnSpc>
              <a:buFont typeface="Times" charset="0"/>
              <a:buAutoNum type="alphaUcPeriod"/>
            </a:pPr>
            <a:r>
              <a:rPr lang="en-US"/>
              <a:t>$43.75</a:t>
            </a:r>
          </a:p>
          <a:p>
            <a:pPr marL="514350" indent="-514350">
              <a:lnSpc>
                <a:spcPct val="110000"/>
              </a:lnSpc>
              <a:buFont typeface="Times" charset="0"/>
              <a:buAutoNum type="alphaUcPeriod"/>
            </a:pPr>
            <a:r>
              <a:rPr lang="en-US"/>
              <a:t>$140.00</a:t>
            </a:r>
          </a:p>
          <a:p>
            <a:pPr marL="514350" indent="-514350">
              <a:lnSpc>
                <a:spcPct val="110000"/>
              </a:lnSpc>
              <a:buFont typeface="Times" charset="0"/>
              <a:buAutoNum type="alphaUcPeriod"/>
            </a:pPr>
            <a:r>
              <a:rPr lang="en-US"/>
              <a:t>$280.00</a:t>
            </a:r>
          </a:p>
          <a:p>
            <a:pPr marL="514350" indent="-514350">
              <a:lnSpc>
                <a:spcPct val="110000"/>
              </a:lnSpc>
              <a:buFont typeface="Times" charset="0"/>
              <a:buAutoNum type="alphaUcPeriod"/>
            </a:pPr>
            <a:r>
              <a:rPr lang="en-US"/>
              <a:t>$360.00</a:t>
            </a:r>
          </a:p>
          <a:p>
            <a:pPr marL="514350" indent="-514350">
              <a:lnSpc>
                <a:spcPct val="110000"/>
              </a:lnSpc>
              <a:buFont typeface="Times" charset="0"/>
              <a:buAutoNum type="alphaUcPeriod"/>
            </a:pPr>
            <a:endParaRPr lang="en-US">
              <a:latin typeface="Arial" charset="0"/>
            </a:endParaRPr>
          </a:p>
          <a:p>
            <a:pPr marL="514350" indent="-514350">
              <a:lnSpc>
                <a:spcPct val="110000"/>
              </a:lnSpc>
            </a:pPr>
            <a:endParaRPr lang="en-US">
              <a:latin typeface="Arial"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3"/>
          <p:cNvSpPr>
            <a:spLocks noGrp="1" noChangeArrowheads="1"/>
          </p:cNvSpPr>
          <p:nvPr>
            <p:ph type="body" idx="1"/>
          </p:nvPr>
        </p:nvSpPr>
        <p:spPr>
          <a:xfrm>
            <a:off x="1219200" y="1676400"/>
            <a:ext cx="7391400" cy="4794250"/>
          </a:xfrm>
          <a:noFill/>
          <a:ln w="12700" cap="flat">
            <a:solidFill>
              <a:schemeClr val="tx1"/>
            </a:solidFill>
            <a:miter lim="800000"/>
            <a:headEnd/>
            <a:tailEnd/>
          </a:ln>
        </p:spPr>
        <p:txBody>
          <a:bodyPr/>
          <a:lstStyle/>
          <a:p>
            <a:pPr>
              <a:buSzPct val="100000"/>
              <a:buFontTx/>
              <a:buChar char="•"/>
            </a:pPr>
            <a:r>
              <a:rPr lang="en-US" sz="2400">
                <a:latin typeface="Helvetica" charset="0"/>
                <a:ea typeface="ＭＳ Ｐゴシック" charset="0"/>
                <a:cs typeface="ＭＳ Ｐゴシック" charset="0"/>
              </a:rPr>
              <a:t>Would you mail the envelop presuming no one knows you found it?</a:t>
            </a:r>
          </a:p>
          <a:p>
            <a:pPr>
              <a:buSzPct val="100000"/>
              <a:buFontTx/>
              <a:buChar char="•"/>
            </a:pPr>
            <a:r>
              <a:rPr lang="en-US" sz="2400">
                <a:latin typeface="Helvetica" charset="0"/>
                <a:ea typeface="ＭＳ Ｐゴシック" charset="0"/>
                <a:cs typeface="ＭＳ Ｐゴシック" charset="0"/>
              </a:rPr>
              <a:t>One student mailed an empty envelop with the return address: </a:t>
            </a:r>
          </a:p>
          <a:p>
            <a:pPr>
              <a:buSzPct val="100000"/>
              <a:buFontTx/>
              <a:buChar char="•"/>
            </a:pPr>
            <a:r>
              <a:rPr lang="en-US" sz="2400">
                <a:solidFill>
                  <a:srgbClr val="CC6600"/>
                </a:solidFill>
                <a:latin typeface="Helvetica" charset="0"/>
                <a:ea typeface="ＭＳ Ｐゴシック" charset="0"/>
                <a:cs typeface="ＭＳ Ｐゴシック" charset="0"/>
              </a:rPr>
              <a:t>Mr. IOU, 1013 Indebted Lane, Bankrupt City, MS</a:t>
            </a:r>
            <a:endParaRPr lang="en-US" sz="1800" b="1">
              <a:latin typeface="Helvetica" charset="0"/>
              <a:ea typeface="ＭＳ Ｐゴシック" charset="0"/>
              <a:cs typeface="ＭＳ Ｐゴシック" charset="0"/>
            </a:endParaRPr>
          </a:p>
        </p:txBody>
      </p:sp>
      <p:graphicFrame>
        <p:nvGraphicFramePr>
          <p:cNvPr id="77826" name="Object 2"/>
          <p:cNvGraphicFramePr>
            <a:graphicFrameLocks/>
          </p:cNvGraphicFramePr>
          <p:nvPr/>
        </p:nvGraphicFramePr>
        <p:xfrm>
          <a:off x="7924800" y="5562600"/>
          <a:ext cx="1041400" cy="1066800"/>
        </p:xfrm>
        <a:graphic>
          <a:graphicData uri="http://schemas.openxmlformats.org/presentationml/2006/ole">
            <mc:AlternateContent xmlns:mc="http://schemas.openxmlformats.org/markup-compatibility/2006">
              <mc:Choice xmlns:v="urn:schemas-microsoft-com:vml" Requires="v">
                <p:oleObj spid="_x0000_s77888" name="Microsoft ClipArt Gallery" r:id="rId4" imgW="3644900" imgH="3530600" progId="MS_ClipArt_Gallery">
                  <p:embed/>
                </p:oleObj>
              </mc:Choice>
              <mc:Fallback>
                <p:oleObj name="Microsoft ClipArt Gallery" r:id="rId4" imgW="3644900" imgH="35306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4800" y="5562600"/>
                        <a:ext cx="1041400" cy="1066800"/>
                      </a:xfrm>
                      <a:prstGeom prst="rect">
                        <a:avLst/>
                      </a:prstGeom>
                      <a:noFill/>
                      <a:ln>
                        <a:noFill/>
                      </a:ln>
                      <a:effectLst>
                        <a:outerShdw blurRad="63500" dist="107763" dir="2700000" algn="ctr" rotWithShape="0">
                          <a:schemeClr val="bg2">
                            <a:alpha val="74997"/>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77827" name="Object 3"/>
          <p:cNvGraphicFramePr>
            <a:graphicFrameLocks/>
          </p:cNvGraphicFramePr>
          <p:nvPr/>
        </p:nvGraphicFramePr>
        <p:xfrm>
          <a:off x="795338" y="1757363"/>
          <a:ext cx="195262" cy="131762"/>
        </p:xfrm>
        <a:graphic>
          <a:graphicData uri="http://schemas.openxmlformats.org/presentationml/2006/ole">
            <mc:AlternateContent xmlns:mc="http://schemas.openxmlformats.org/markup-compatibility/2006">
              <mc:Choice xmlns:v="urn:schemas-microsoft-com:vml" Requires="v">
                <p:oleObj spid="_x0000_s77889"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53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7" name="TextBox 6"/>
          <p:cNvSpPr txBox="1"/>
          <p:nvPr/>
        </p:nvSpPr>
        <p:spPr>
          <a:xfrm>
            <a:off x="990600" y="3962400"/>
            <a:ext cx="8153400" cy="461963"/>
          </a:xfrm>
          <a:prstGeom prst="rect">
            <a:avLst/>
          </a:prstGeom>
          <a:noFill/>
        </p:spPr>
        <p:txBody>
          <a:bodyPr anchor="ct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solidFill>
                  <a:srgbClr val="800000"/>
                </a:solidFill>
                <a:effectLst>
                  <a:outerShdw blurRad="38100" dist="38100" dir="2700000" algn="tl">
                    <a:srgbClr val="DDDDDD"/>
                  </a:outerShdw>
                </a:effectLst>
              </a:rPr>
              <a:t>Did the professor count this envelope in the data? </a:t>
            </a:r>
          </a:p>
        </p:txBody>
      </p:sp>
      <p:sp>
        <p:nvSpPr>
          <p:cNvPr id="77830" name="Rectangle 8"/>
          <p:cNvSpPr>
            <a:spLocks noChangeArrowheads="1"/>
          </p:cNvSpPr>
          <p:nvPr/>
        </p:nvSpPr>
        <p:spPr bwMode="auto">
          <a:xfrm>
            <a:off x="6781800" y="5943600"/>
            <a:ext cx="1122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t>(WSJ)</a:t>
            </a:r>
            <a:endParaRPr lang="en-US"/>
          </a:p>
        </p:txBody>
      </p:sp>
      <p:sp>
        <p:nvSpPr>
          <p:cNvPr id="77831" name="Rectangle 2"/>
          <p:cNvSpPr>
            <a:spLocks noGrp="1" noChangeArrowheads="1"/>
          </p:cNvSpPr>
          <p:nvPr>
            <p:ph type="title"/>
          </p:nvPr>
        </p:nvSpPr>
        <p:spPr>
          <a:xfrm>
            <a:off x="1371600" y="0"/>
            <a:ext cx="7772400" cy="1162050"/>
          </a:xfrm>
          <a:noFill/>
        </p:spPr>
        <p:txBody>
          <a:bodyPr/>
          <a:lstStyle/>
          <a:p>
            <a:pPr algn="ctr"/>
            <a:r>
              <a:rPr lang="en-US" sz="4000" b="1">
                <a:latin typeface="Times" charset="0"/>
                <a:ea typeface="ＭＳ Ｐゴシック" charset="0"/>
                <a:cs typeface="ＭＳ Ｐゴシック" charset="0"/>
              </a:rPr>
              <a:t>QUESTION</a:t>
            </a:r>
            <a:r>
              <a:rPr lang="en-US" sz="2400" b="1">
                <a:latin typeface="Times" charset="0"/>
                <a:ea typeface="ＭＳ Ｐゴシック" charset="0"/>
                <a:cs typeface="ＭＳ Ｐゴシック" charset="0"/>
              </a:rPr>
              <a:t/>
            </a:r>
            <a:br>
              <a:rPr lang="en-US" sz="2400" b="1">
                <a:latin typeface="Times" charset="0"/>
                <a:ea typeface="ＭＳ Ｐゴシック" charset="0"/>
                <a:cs typeface="ＭＳ Ｐゴシック" charset="0"/>
              </a:rPr>
            </a:br>
            <a:r>
              <a:rPr lang="en-US" sz="2400">
                <a:solidFill>
                  <a:schemeClr val="tx1"/>
                </a:solidFill>
                <a:latin typeface="Helvetica" charset="0"/>
                <a:ea typeface="ＭＳ Ｐゴシック" charset="0"/>
                <a:cs typeface="ＭＳ Ｐゴシック" charset="0"/>
              </a:rPr>
              <a:t>Percent Continued</a:t>
            </a:r>
          </a:p>
        </p:txBody>
      </p:sp>
      <p:sp>
        <p:nvSpPr>
          <p:cNvPr id="77832" name="Rectangle 2"/>
          <p:cNvSpPr>
            <a:spLocks noChangeArrowheads="1"/>
          </p:cNvSpPr>
          <p:nvPr/>
        </p:nvSpPr>
        <p:spPr bwMode="auto">
          <a:xfrm>
            <a:off x="2895600" y="4572000"/>
            <a:ext cx="3581400"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nSpc>
                <a:spcPct val="110000"/>
              </a:lnSpc>
              <a:buFont typeface="Times" charset="0"/>
              <a:buAutoNum type="alphaUcPeriod"/>
            </a:pPr>
            <a:r>
              <a:rPr lang="en-US"/>
              <a:t>YES</a:t>
            </a:r>
          </a:p>
          <a:p>
            <a:pPr marL="514350" indent="-514350">
              <a:lnSpc>
                <a:spcPct val="110000"/>
              </a:lnSpc>
              <a:buFont typeface="Times" charset="0"/>
              <a:buAutoNum type="alphaUcPeriod"/>
            </a:pPr>
            <a:r>
              <a:rPr lang="en-US"/>
              <a:t>NO</a:t>
            </a:r>
          </a:p>
          <a:p>
            <a:pPr marL="514350" indent="-514350">
              <a:lnSpc>
                <a:spcPct val="110000"/>
              </a:lnSpc>
            </a:pPr>
            <a:endParaRPr lang="en-US">
              <a:latin typeface="Arial" charset="0"/>
            </a:endParaRPr>
          </a:p>
          <a:p>
            <a:pPr marL="514350" indent="-514350">
              <a:lnSpc>
                <a:spcPct val="110000"/>
              </a:lnSpc>
            </a:pPr>
            <a:endParaRPr lang="en-US">
              <a:latin typeface="Arial" charset="0"/>
            </a:endParaRPr>
          </a:p>
        </p:txBody>
      </p:sp>
      <p:sp>
        <p:nvSpPr>
          <p:cNvPr id="11" name="Rectangle 10"/>
          <p:cNvSpPr/>
          <p:nvPr/>
        </p:nvSpPr>
        <p:spPr>
          <a:xfrm>
            <a:off x="2209800" y="5486400"/>
            <a:ext cx="5176838" cy="461963"/>
          </a:xfrm>
          <a:prstGeom prst="rect">
            <a:avLst/>
          </a:prstGeom>
        </p:spPr>
        <p:txBody>
          <a:bodyPr wrap="none">
            <a:spAutoFit/>
          </a:bodyPr>
          <a:lstStyle/>
          <a:p>
            <a:r>
              <a:rPr lang="en-US">
                <a:solidFill>
                  <a:srgbClr val="800000"/>
                </a:solidFill>
                <a:effectLst>
                  <a:outerShdw blurRad="38100" dist="38100" dir="2700000" algn="tl">
                    <a:srgbClr val="DDDDDD"/>
                  </a:outerShdw>
                </a:effectLst>
              </a:rPr>
              <a:t>Be prepared to explain your answer.</a:t>
            </a:r>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algn="ctr"/>
            <a:r>
              <a:rPr lang="en-US">
                <a:latin typeface="Times" charset="0"/>
                <a:ea typeface="ＭＳ Ｐゴシック" charset="0"/>
                <a:cs typeface="ＭＳ Ｐゴシック" charset="0"/>
              </a:rPr>
              <a:t>Organization of Matter</a:t>
            </a:r>
          </a:p>
        </p:txBody>
      </p:sp>
      <p:pic>
        <p:nvPicPr>
          <p:cNvPr id="87043"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04800"/>
            <a:ext cx="8153400" cy="611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1380" name="Text Box 4"/>
          <p:cNvSpPr txBox="1">
            <a:spLocks noChangeArrowheads="1"/>
          </p:cNvSpPr>
          <p:nvPr/>
        </p:nvSpPr>
        <p:spPr bwMode="auto">
          <a:xfrm>
            <a:off x="8001000" y="3886200"/>
            <a:ext cx="920750" cy="366713"/>
          </a:xfrm>
          <a:prstGeom prst="rect">
            <a:avLst/>
          </a:prstGeom>
          <a:noFill/>
          <a:ln w="12700">
            <a:noFill/>
            <a:miter lim="800000"/>
            <a:headEnd/>
            <a:tailEnd/>
          </a:ln>
          <a:effectLst/>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1800" i="0">
                <a:effectLst>
                  <a:outerShdw blurRad="38100" dist="38100" dir="2700000" algn="tl">
                    <a:srgbClr val="DDDDDD"/>
                  </a:outerShdw>
                </a:effectLst>
              </a:rPr>
              <a:t>leptons</a:t>
            </a:r>
            <a:endParaRPr lang="en-US">
              <a:effectLst>
                <a:outerShdw blurRad="38100" dist="38100" dir="2700000" algn="tl">
                  <a:srgbClr val="DDDDDD"/>
                </a:outerShdw>
              </a:effectLst>
            </a:endParaRPr>
          </a:p>
        </p:txBody>
      </p:sp>
      <p:sp>
        <p:nvSpPr>
          <p:cNvPr id="101381" name="Text Box 5"/>
          <p:cNvSpPr txBox="1">
            <a:spLocks noChangeArrowheads="1"/>
          </p:cNvSpPr>
          <p:nvPr/>
        </p:nvSpPr>
        <p:spPr bwMode="auto">
          <a:xfrm>
            <a:off x="3657600" y="6488113"/>
            <a:ext cx="4495800" cy="369887"/>
          </a:xfrm>
          <a:prstGeom prst="rect">
            <a:avLst/>
          </a:prstGeom>
          <a:solidFill>
            <a:schemeClr val="accent3"/>
          </a:solidFill>
          <a:ln w="12700">
            <a:noFill/>
            <a:miter lim="800000"/>
            <a:headEnd/>
            <a:tailEnd/>
          </a:ln>
          <a:effectLst/>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1800" i="0">
                <a:solidFill>
                  <a:srgbClr val="800000"/>
                </a:solidFill>
                <a:effectLst>
                  <a:outerShdw blurRad="38100" dist="38100" dir="2700000" algn="tl">
                    <a:srgbClr val="DDDDDD"/>
                  </a:outerShdw>
                </a:effectLst>
              </a:rPr>
              <a:t>[up, down, strange, charm, bottom, top]</a:t>
            </a:r>
            <a:endParaRPr lang="en-US">
              <a:effectLst>
                <a:outerShdw blurRad="38100" dist="38100" dir="2700000" algn="tl">
                  <a:srgbClr val="DDDDDD"/>
                </a:outerShdw>
              </a:effectLst>
            </a:endParaRPr>
          </a:p>
        </p:txBody>
      </p:sp>
      <p:sp>
        <p:nvSpPr>
          <p:cNvPr id="101384" name="Text Box 8"/>
          <p:cNvSpPr txBox="1">
            <a:spLocks noChangeArrowheads="1"/>
          </p:cNvSpPr>
          <p:nvPr/>
        </p:nvSpPr>
        <p:spPr bwMode="auto">
          <a:xfrm>
            <a:off x="7467600" y="4876800"/>
            <a:ext cx="1066800" cy="830263"/>
          </a:xfrm>
          <a:prstGeom prst="rect">
            <a:avLst/>
          </a:prstGeom>
          <a:noFill/>
          <a:ln w="12700">
            <a:noFill/>
            <a:miter lim="800000"/>
            <a:headEnd/>
            <a:tailEnd/>
          </a:ln>
          <a:effectLst/>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1600" i="0">
                <a:solidFill>
                  <a:srgbClr val="800000"/>
                </a:solidFill>
                <a:effectLst>
                  <a:outerShdw blurRad="38100" dist="38100" dir="2700000" algn="tl">
                    <a:srgbClr val="DDDDDD"/>
                  </a:outerShdw>
                </a:effectLst>
              </a:rPr>
              <a:t>muon, tau, neutrino</a:t>
            </a:r>
            <a:endParaRPr lang="en-US" sz="1600">
              <a:effectLst>
                <a:outerShdw blurRad="38100" dist="38100" dir="2700000" algn="tl">
                  <a:srgbClr val="DDDDDD"/>
                </a:outerShdw>
              </a:effectLst>
            </a:endParaRPr>
          </a:p>
        </p:txBody>
      </p:sp>
      <p:sp>
        <p:nvSpPr>
          <p:cNvPr id="101385" name="Text Box 9"/>
          <p:cNvSpPr txBox="1">
            <a:spLocks noChangeArrowheads="1"/>
          </p:cNvSpPr>
          <p:nvPr/>
        </p:nvSpPr>
        <p:spPr bwMode="auto">
          <a:xfrm>
            <a:off x="609600" y="2590800"/>
            <a:ext cx="2057400" cy="822325"/>
          </a:xfrm>
          <a:prstGeom prst="rect">
            <a:avLst/>
          </a:prstGeom>
          <a:noFill/>
          <a:ln w="12700">
            <a:noFill/>
            <a:miter lim="800000"/>
            <a:headEnd/>
            <a:tailEnd/>
          </a:ln>
          <a:effectLst/>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Classification of Matter</a:t>
            </a:r>
          </a:p>
        </p:txBody>
      </p:sp>
      <p:pic>
        <p:nvPicPr>
          <p:cNvPr id="87052" name="Picture 12" descr="200px-Quark_structure_proton.svg.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04000" y="-228600"/>
            <a:ext cx="2540000" cy="2540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9" name="Rectangle 12"/>
          <p:cNvSpPr>
            <a:spLocks noChangeArrowheads="1"/>
          </p:cNvSpPr>
          <p:nvPr/>
        </p:nvSpPr>
        <p:spPr bwMode="auto">
          <a:xfrm>
            <a:off x="228600" y="1905000"/>
            <a:ext cx="3644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a:solidFill>
                  <a:schemeClr val="tx1"/>
                </a:solidFill>
              </a:rPr>
              <a:t>Chemistry </a:t>
            </a:r>
            <a:r>
              <a:rPr lang="en-US" sz="2800" i="0">
                <a:sym typeface="Wingdings 3" charset="0"/>
              </a:rPr>
              <a:t></a:t>
            </a:r>
            <a:r>
              <a:rPr lang="en-US" sz="2800">
                <a:solidFill>
                  <a:schemeClr val="tx1"/>
                </a:solidFill>
              </a:rPr>
              <a:t> Physics </a:t>
            </a:r>
            <a:endParaRPr lang="en-US" sz="2800"/>
          </a:p>
        </p:txBody>
      </p:sp>
      <p:sp>
        <p:nvSpPr>
          <p:cNvPr id="14" name="TextBox 14"/>
          <p:cNvSpPr txBox="1">
            <a:spLocks noChangeArrowheads="1"/>
          </p:cNvSpPr>
          <p:nvPr/>
        </p:nvSpPr>
        <p:spPr bwMode="auto">
          <a:xfrm>
            <a:off x="7391400" y="1981200"/>
            <a:ext cx="1122363" cy="461963"/>
          </a:xfrm>
          <a:prstGeom prst="rect">
            <a:avLst/>
          </a:prstGeom>
          <a:noFill/>
          <a:ln w="9525">
            <a:noFill/>
            <a:miter lim="800000"/>
            <a:headEnd/>
            <a:tailEnd/>
          </a:ln>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proton</a:t>
            </a:r>
          </a:p>
        </p:txBody>
      </p:sp>
      <p:pic>
        <p:nvPicPr>
          <p:cNvPr id="2" name="Picture 1" descr="Screen Shot 2020-01-20 at 4.53.36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 y="3505200"/>
            <a:ext cx="2565700" cy="3073400"/>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38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138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13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0" grpId="0"/>
      <p:bldP spid="101381" grpId="0" animBg="1"/>
      <p:bldP spid="10138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algn="ctr"/>
            <a:r>
              <a:rPr lang="en-US">
                <a:latin typeface="Times" charset="0"/>
                <a:ea typeface="ＭＳ Ｐゴシック" charset="0"/>
                <a:cs typeface="ＭＳ Ｐゴシック" charset="0"/>
              </a:rPr>
              <a:t>Organization of Matter</a:t>
            </a:r>
          </a:p>
        </p:txBody>
      </p:sp>
      <p:pic>
        <p:nvPicPr>
          <p:cNvPr id="87043"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04800"/>
            <a:ext cx="8153400" cy="611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1380" name="Text Box 4"/>
          <p:cNvSpPr txBox="1">
            <a:spLocks noChangeArrowheads="1"/>
          </p:cNvSpPr>
          <p:nvPr/>
        </p:nvSpPr>
        <p:spPr bwMode="auto">
          <a:xfrm>
            <a:off x="8001000" y="3886200"/>
            <a:ext cx="920750" cy="366713"/>
          </a:xfrm>
          <a:prstGeom prst="rect">
            <a:avLst/>
          </a:prstGeom>
          <a:noFill/>
          <a:ln w="12700">
            <a:noFill/>
            <a:miter lim="800000"/>
            <a:headEnd/>
            <a:tailEnd/>
          </a:ln>
          <a:effectLst/>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1800" i="0">
                <a:effectLst>
                  <a:outerShdw blurRad="38100" dist="38100" dir="2700000" algn="tl">
                    <a:srgbClr val="DDDDDD"/>
                  </a:outerShdw>
                </a:effectLst>
              </a:rPr>
              <a:t>leptons</a:t>
            </a:r>
            <a:endParaRPr lang="en-US">
              <a:effectLst>
                <a:outerShdw blurRad="38100" dist="38100" dir="2700000" algn="tl">
                  <a:srgbClr val="DDDDDD"/>
                </a:outerShdw>
              </a:effectLst>
            </a:endParaRPr>
          </a:p>
        </p:txBody>
      </p:sp>
      <p:sp>
        <p:nvSpPr>
          <p:cNvPr id="101381" name="Text Box 5"/>
          <p:cNvSpPr txBox="1">
            <a:spLocks noChangeArrowheads="1"/>
          </p:cNvSpPr>
          <p:nvPr/>
        </p:nvSpPr>
        <p:spPr bwMode="auto">
          <a:xfrm>
            <a:off x="3657600" y="6488113"/>
            <a:ext cx="4495800" cy="369887"/>
          </a:xfrm>
          <a:prstGeom prst="rect">
            <a:avLst/>
          </a:prstGeom>
          <a:solidFill>
            <a:schemeClr val="accent3"/>
          </a:solidFill>
          <a:ln w="12700">
            <a:noFill/>
            <a:miter lim="800000"/>
            <a:headEnd/>
            <a:tailEnd/>
          </a:ln>
          <a:effectLst/>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1800" i="0">
                <a:solidFill>
                  <a:srgbClr val="800000"/>
                </a:solidFill>
                <a:effectLst>
                  <a:outerShdw blurRad="38100" dist="38100" dir="2700000" algn="tl">
                    <a:srgbClr val="DDDDDD"/>
                  </a:outerShdw>
                </a:effectLst>
              </a:rPr>
              <a:t>[up, down, strange, charm, bottom, top]</a:t>
            </a:r>
            <a:endParaRPr lang="en-US">
              <a:effectLst>
                <a:outerShdw blurRad="38100" dist="38100" dir="2700000" algn="tl">
                  <a:srgbClr val="DDDDDD"/>
                </a:outerShdw>
              </a:effectLst>
            </a:endParaRPr>
          </a:p>
        </p:txBody>
      </p:sp>
      <p:sp>
        <p:nvSpPr>
          <p:cNvPr id="101384" name="Text Box 8"/>
          <p:cNvSpPr txBox="1">
            <a:spLocks noChangeArrowheads="1"/>
          </p:cNvSpPr>
          <p:nvPr/>
        </p:nvSpPr>
        <p:spPr bwMode="auto">
          <a:xfrm>
            <a:off x="7467600" y="4876800"/>
            <a:ext cx="1066800" cy="830263"/>
          </a:xfrm>
          <a:prstGeom prst="rect">
            <a:avLst/>
          </a:prstGeom>
          <a:noFill/>
          <a:ln w="12700">
            <a:noFill/>
            <a:miter lim="800000"/>
            <a:headEnd/>
            <a:tailEnd/>
          </a:ln>
          <a:effectLst/>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1600" i="0">
                <a:solidFill>
                  <a:srgbClr val="800000"/>
                </a:solidFill>
                <a:effectLst>
                  <a:outerShdw blurRad="38100" dist="38100" dir="2700000" algn="tl">
                    <a:srgbClr val="DDDDDD"/>
                  </a:outerShdw>
                </a:effectLst>
              </a:rPr>
              <a:t>muon, tau, neutrino</a:t>
            </a:r>
            <a:endParaRPr lang="en-US" sz="1600">
              <a:effectLst>
                <a:outerShdw blurRad="38100" dist="38100" dir="2700000" algn="tl">
                  <a:srgbClr val="DDDDDD"/>
                </a:outerShdw>
              </a:effectLst>
            </a:endParaRPr>
          </a:p>
        </p:txBody>
      </p:sp>
      <p:sp>
        <p:nvSpPr>
          <p:cNvPr id="101385" name="Text Box 9"/>
          <p:cNvSpPr txBox="1">
            <a:spLocks noChangeArrowheads="1"/>
          </p:cNvSpPr>
          <p:nvPr/>
        </p:nvSpPr>
        <p:spPr bwMode="auto">
          <a:xfrm>
            <a:off x="609600" y="2590800"/>
            <a:ext cx="2057400" cy="822325"/>
          </a:xfrm>
          <a:prstGeom prst="rect">
            <a:avLst/>
          </a:prstGeom>
          <a:noFill/>
          <a:ln w="12700">
            <a:noFill/>
            <a:miter lim="800000"/>
            <a:headEnd/>
            <a:tailEnd/>
          </a:ln>
          <a:effectLst/>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Classification of Matter</a:t>
            </a:r>
          </a:p>
        </p:txBody>
      </p:sp>
      <p:grpSp>
        <p:nvGrpSpPr>
          <p:cNvPr id="87048" name="Group 13"/>
          <p:cNvGrpSpPr>
            <a:grpSpLocks/>
          </p:cNvGrpSpPr>
          <p:nvPr/>
        </p:nvGrpSpPr>
        <p:grpSpPr bwMode="auto">
          <a:xfrm>
            <a:off x="355600" y="-228600"/>
            <a:ext cx="8788400" cy="6640513"/>
            <a:chOff x="152400" y="0"/>
            <a:chExt cx="8788400" cy="6640098"/>
          </a:xfrm>
        </p:grpSpPr>
        <p:sp>
          <p:nvSpPr>
            <p:cNvPr id="88075" name="Rectangle 9"/>
            <p:cNvSpPr>
              <a:spLocks noChangeArrowheads="1"/>
            </p:cNvSpPr>
            <p:nvPr/>
          </p:nvSpPr>
          <p:spPr bwMode="auto">
            <a:xfrm>
              <a:off x="152400" y="3962152"/>
              <a:ext cx="3733800" cy="2677946"/>
            </a:xfrm>
            <a:prstGeom prst="rect">
              <a:avLst/>
            </a:prstGeom>
            <a:noFill/>
            <a:ln w="9525">
              <a:noFill/>
              <a:miter lim="800000"/>
              <a:headEnd/>
              <a:tailEnd/>
            </a:ln>
          </p:spPr>
          <p:txBody>
            <a:bodyPr>
              <a:spAutoFit/>
            </a:bodyPr>
            <a:lstStyle/>
            <a:p>
              <a:pPr algn="ctr"/>
              <a:r>
                <a:rPr lang="en-US">
                  <a:effectLst>
                    <a:outerShdw blurRad="38100" dist="38100" dir="2700000" algn="tl">
                      <a:srgbClr val="DDDDDD"/>
                    </a:outerShdw>
                  </a:effectLst>
                </a:rPr>
                <a:t>Quarks </a:t>
              </a:r>
              <a:r>
                <a:rPr lang="en-US" sz="1800">
                  <a:effectLst>
                    <a:outerShdw blurRad="38100" dist="38100" dir="2700000" algn="tl">
                      <a:srgbClr val="DDDDDD"/>
                    </a:outerShdw>
                  </a:effectLst>
                </a:rPr>
                <a:t>(sub-atomic particles</a:t>
              </a:r>
              <a:r>
                <a:rPr lang="en-US">
                  <a:effectLst>
                    <a:outerShdw blurRad="38100" dist="38100" dir="2700000" algn="tl">
                      <a:srgbClr val="DDDDDD"/>
                    </a:outerShdw>
                  </a:effectLst>
                </a:rPr>
                <a:t>): </a:t>
              </a:r>
            </a:p>
            <a:p>
              <a:pPr algn="ctr"/>
              <a:r>
                <a:rPr lang="en-US">
                  <a:effectLst>
                    <a:outerShdw blurRad="38100" dist="38100" dir="2700000" algn="tl">
                      <a:srgbClr val="DDDDDD"/>
                    </a:outerShdw>
                  </a:effectLst>
                </a:rPr>
                <a:t>* </a:t>
              </a:r>
              <a:r>
                <a:rPr lang="en-US">
                  <a:solidFill>
                    <a:srgbClr val="FF0000"/>
                  </a:solidFill>
                  <a:effectLst>
                    <a:outerShdw blurRad="38100" dist="38100" dir="2700000" algn="tl">
                      <a:srgbClr val="DDDDDD"/>
                    </a:outerShdw>
                  </a:effectLst>
                </a:rPr>
                <a:t>Protons</a:t>
              </a:r>
              <a:r>
                <a:rPr lang="en-US">
                  <a:effectLst>
                    <a:outerShdw blurRad="38100" dist="38100" dir="2700000" algn="tl">
                      <a:srgbClr val="DDDDDD"/>
                    </a:outerShdw>
                  </a:effectLst>
                </a:rPr>
                <a:t>: composed of two up and one down quarks (</a:t>
              </a:r>
              <a:r>
                <a:rPr lang="en-US">
                  <a:solidFill>
                    <a:srgbClr val="FF0000"/>
                  </a:solidFill>
                  <a:effectLst>
                    <a:outerShdw blurRad="38100" dist="38100" dir="2700000" algn="tl">
                      <a:srgbClr val="DDDDDD"/>
                    </a:outerShdw>
                  </a:effectLst>
                </a:rPr>
                <a:t>uud</a:t>
              </a:r>
              <a:r>
                <a:rPr lang="en-US">
                  <a:effectLst>
                    <a:outerShdw blurRad="38100" dist="38100" dir="2700000" algn="tl">
                      <a:srgbClr val="DDDDDD"/>
                    </a:outerShdw>
                  </a:effectLst>
                </a:rPr>
                <a:t>)</a:t>
              </a:r>
            </a:p>
            <a:p>
              <a:pPr algn="ctr"/>
              <a:r>
                <a:rPr lang="en-US">
                  <a:effectLst>
                    <a:outerShdw blurRad="38100" dist="38100" dir="2700000" algn="tl">
                      <a:srgbClr val="DDDDDD"/>
                    </a:outerShdw>
                  </a:effectLst>
                </a:rPr>
                <a:t>    * </a:t>
              </a:r>
              <a:r>
                <a:rPr lang="en-US">
                  <a:solidFill>
                    <a:srgbClr val="3366FF"/>
                  </a:solidFill>
                  <a:effectLst>
                    <a:outerShdw blurRad="38100" dist="38100" dir="2700000" algn="tl">
                      <a:srgbClr val="DDDDDD"/>
                    </a:outerShdw>
                  </a:effectLst>
                </a:rPr>
                <a:t>Neutrons</a:t>
              </a:r>
              <a:r>
                <a:rPr lang="en-US">
                  <a:effectLst>
                    <a:outerShdw blurRad="38100" dist="38100" dir="2700000" algn="tl">
                      <a:srgbClr val="DDDDDD"/>
                    </a:outerShdw>
                  </a:effectLst>
                </a:rPr>
                <a:t>: composed of two down and one up quarks (</a:t>
              </a:r>
              <a:r>
                <a:rPr lang="en-US">
                  <a:solidFill>
                    <a:srgbClr val="3366FF"/>
                  </a:solidFill>
                  <a:effectLst>
                    <a:outerShdw blurRad="38100" dist="38100" dir="2700000" algn="tl">
                      <a:srgbClr val="DDDDDD"/>
                    </a:outerShdw>
                  </a:effectLst>
                </a:rPr>
                <a:t>ddu</a:t>
              </a:r>
              <a:r>
                <a:rPr lang="en-US">
                  <a:effectLst>
                    <a:outerShdw blurRad="38100" dist="38100" dir="2700000" algn="tl">
                      <a:srgbClr val="DDDDDD"/>
                    </a:outerShdw>
                  </a:effectLst>
                </a:rPr>
                <a:t>)</a:t>
              </a:r>
            </a:p>
          </p:txBody>
        </p:sp>
        <p:pic>
          <p:nvPicPr>
            <p:cNvPr id="87052" name="Picture 12" descr="200px-Quark_structure_proton.svg.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0"/>
              <a:ext cx="25400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7049" name="Rectangle 12"/>
          <p:cNvSpPr>
            <a:spLocks noChangeArrowheads="1"/>
          </p:cNvSpPr>
          <p:nvPr/>
        </p:nvSpPr>
        <p:spPr bwMode="auto">
          <a:xfrm>
            <a:off x="228600" y="1905000"/>
            <a:ext cx="3644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a:solidFill>
                  <a:schemeClr val="tx1"/>
                </a:solidFill>
              </a:rPr>
              <a:t>Chemistry </a:t>
            </a:r>
            <a:r>
              <a:rPr lang="en-US" sz="2800" i="0">
                <a:sym typeface="Wingdings 3" charset="0"/>
              </a:rPr>
              <a:t></a:t>
            </a:r>
            <a:r>
              <a:rPr lang="en-US" sz="2800">
                <a:solidFill>
                  <a:schemeClr val="tx1"/>
                </a:solidFill>
              </a:rPr>
              <a:t> Physics </a:t>
            </a:r>
            <a:endParaRPr lang="en-US" sz="2800"/>
          </a:p>
        </p:txBody>
      </p:sp>
      <p:sp>
        <p:nvSpPr>
          <p:cNvPr id="14" name="TextBox 14"/>
          <p:cNvSpPr txBox="1">
            <a:spLocks noChangeArrowheads="1"/>
          </p:cNvSpPr>
          <p:nvPr/>
        </p:nvSpPr>
        <p:spPr bwMode="auto">
          <a:xfrm>
            <a:off x="7391400" y="1981200"/>
            <a:ext cx="1122363" cy="461963"/>
          </a:xfrm>
          <a:prstGeom prst="rect">
            <a:avLst/>
          </a:prstGeom>
          <a:noFill/>
          <a:ln w="9525">
            <a:noFill/>
            <a:miter lim="800000"/>
            <a:headEnd/>
            <a:tailEnd/>
          </a:ln>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proton</a:t>
            </a:r>
          </a:p>
        </p:txBody>
      </p:sp>
    </p:spTree>
    <p:extLst>
      <p:ext uri="{BB962C8B-B14F-4D97-AF65-F5344CB8AC3E}">
        <p14:creationId xmlns:p14="http://schemas.microsoft.com/office/powerpoint/2010/main" val="8889449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algn="ctr"/>
            <a:r>
              <a:rPr lang="en-US">
                <a:latin typeface="Times" charset="0"/>
                <a:ea typeface="ＭＳ Ｐゴシック" charset="0"/>
                <a:cs typeface="ＭＳ Ｐゴシック" charset="0"/>
              </a:rPr>
              <a:t>Organization of Matter</a:t>
            </a:r>
          </a:p>
        </p:txBody>
      </p:sp>
      <p:pic>
        <p:nvPicPr>
          <p:cNvPr id="91139"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04800"/>
            <a:ext cx="8153400" cy="611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1385" name="Text Box 9"/>
          <p:cNvSpPr txBox="1">
            <a:spLocks noChangeArrowheads="1"/>
          </p:cNvSpPr>
          <p:nvPr/>
        </p:nvSpPr>
        <p:spPr bwMode="auto">
          <a:xfrm>
            <a:off x="609600" y="2590800"/>
            <a:ext cx="2057400" cy="2308225"/>
          </a:xfrm>
          <a:prstGeom prst="rect">
            <a:avLst/>
          </a:prstGeom>
          <a:noFill/>
          <a:ln w="12700">
            <a:noFill/>
            <a:miter lim="800000"/>
            <a:headEnd/>
            <a:tailEnd/>
          </a:ln>
          <a:effectLst/>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Classification of  </a:t>
            </a:r>
            <a:r>
              <a:rPr lang="ja-JP" altLang="en-US">
                <a:effectLst>
                  <a:outerShdw blurRad="38100" dist="38100" dir="2700000" algn="tl">
                    <a:srgbClr val="DDDDDD"/>
                  </a:outerShdw>
                </a:effectLst>
              </a:rPr>
              <a:t>“</a:t>
            </a:r>
            <a:r>
              <a:rPr lang="en-US" altLang="ja-JP">
                <a:effectLst>
                  <a:outerShdw blurRad="38100" dist="38100" dir="2700000" algn="tl">
                    <a:srgbClr val="DDDDDD"/>
                  </a:outerShdw>
                </a:effectLst>
              </a:rPr>
              <a:t>ordinary</a:t>
            </a:r>
            <a:r>
              <a:rPr lang="ja-JP" altLang="en-US">
                <a:effectLst>
                  <a:outerShdw blurRad="38100" dist="38100" dir="2700000" algn="tl">
                    <a:srgbClr val="DDDDDD"/>
                  </a:outerShdw>
                </a:effectLst>
              </a:rPr>
              <a:t>”</a:t>
            </a:r>
            <a:endParaRPr lang="en-US" altLang="ja-JP">
              <a:effectLst>
                <a:outerShdw blurRad="38100" dist="38100" dir="2700000" algn="tl">
                  <a:srgbClr val="DDDDDD"/>
                </a:outerShdw>
              </a:effectLst>
            </a:endParaRPr>
          </a:p>
          <a:p>
            <a:pPr algn="ctr"/>
            <a:r>
              <a:rPr lang="en-US">
                <a:effectLst>
                  <a:outerShdw blurRad="38100" dist="38100" dir="2700000" algn="tl">
                    <a:srgbClr val="DDDDDD"/>
                  </a:outerShdw>
                </a:effectLst>
              </a:rPr>
              <a:t>Atomic Matter</a:t>
            </a:r>
          </a:p>
          <a:p>
            <a:pPr algn="ctr"/>
            <a:r>
              <a:rPr lang="en-US">
                <a:effectLst>
                  <a:outerShdw blurRad="38100" dist="38100" dir="2700000" algn="tl">
                    <a:srgbClr val="DDDDDD"/>
                  </a:outerShdw>
                </a:effectLst>
              </a:rPr>
              <a:t>(~5% of the Universe)</a:t>
            </a:r>
          </a:p>
        </p:txBody>
      </p:sp>
      <p:sp>
        <p:nvSpPr>
          <p:cNvPr id="91141" name="Rectangle 12"/>
          <p:cNvSpPr>
            <a:spLocks noChangeArrowheads="1"/>
          </p:cNvSpPr>
          <p:nvPr/>
        </p:nvSpPr>
        <p:spPr bwMode="auto">
          <a:xfrm>
            <a:off x="533400" y="1981200"/>
            <a:ext cx="27447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000">
                <a:solidFill>
                  <a:schemeClr val="tx1"/>
                </a:solidFill>
              </a:rPr>
              <a:t>Chemistry:</a:t>
            </a:r>
            <a:endParaRPr lang="en-US" sz="4000"/>
          </a:p>
        </p:txBody>
      </p:sp>
      <p:sp>
        <p:nvSpPr>
          <p:cNvPr id="14" name="TextBox 13"/>
          <p:cNvSpPr txBox="1"/>
          <p:nvPr/>
        </p:nvSpPr>
        <p:spPr>
          <a:xfrm>
            <a:off x="3276600" y="5562600"/>
            <a:ext cx="4724400" cy="830263"/>
          </a:xfrm>
          <a:prstGeom prst="rect">
            <a:avLst/>
          </a:prstGeom>
          <a:solidFill>
            <a:schemeClr val="accent3"/>
          </a:solidFill>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endParaRPr lang="en-US"/>
          </a:p>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8" name="Rectangle 2"/>
          <p:cNvSpPr>
            <a:spLocks noGrp="1" noChangeArrowheads="1"/>
          </p:cNvSpPr>
          <p:nvPr>
            <p:ph type="title"/>
          </p:nvPr>
        </p:nvSpPr>
        <p:spPr>
          <a:noFill/>
        </p:spPr>
        <p:txBody>
          <a:bodyPr/>
          <a:lstStyle/>
          <a:p>
            <a:pPr algn="ctr"/>
            <a:r>
              <a:rPr lang="en-US">
                <a:solidFill>
                  <a:schemeClr val="tx1"/>
                </a:solidFill>
                <a:latin typeface="Times" charset="0"/>
                <a:ea typeface="ＭＳ Ｐゴシック" charset="0"/>
                <a:cs typeface="ＭＳ Ｐゴシック" charset="0"/>
              </a:rPr>
              <a:t>Atoms </a:t>
            </a:r>
            <a:r>
              <a:rPr lang="en-US" sz="3600">
                <a:solidFill>
                  <a:schemeClr val="tx1"/>
                </a:solidFill>
                <a:latin typeface="Times" charset="0"/>
                <a:ea typeface="ＭＳ Ｐゴシック" charset="0"/>
                <a:cs typeface="ＭＳ Ｐゴシック" charset="0"/>
              </a:rPr>
              <a:t>(</a:t>
            </a:r>
            <a:r>
              <a:rPr lang="en-US" sz="3600">
                <a:solidFill>
                  <a:srgbClr val="800000"/>
                </a:solidFill>
                <a:latin typeface="Times" charset="0"/>
                <a:ea typeface="ＭＳ Ｐゴシック" charset="0"/>
                <a:cs typeface="ＭＳ Ｐゴシック" charset="0"/>
              </a:rPr>
              <a:t>CHEM 108</a:t>
            </a:r>
            <a:r>
              <a:rPr lang="en-US" sz="3600">
                <a:solidFill>
                  <a:schemeClr val="tx1"/>
                </a:solidFill>
                <a:latin typeface="Times" charset="0"/>
                <a:ea typeface="ＭＳ Ｐゴシック" charset="0"/>
                <a:cs typeface="ＭＳ Ｐゴシック" charset="0"/>
              </a:rPr>
              <a:t>)</a:t>
            </a:r>
          </a:p>
        </p:txBody>
      </p:sp>
      <p:sp>
        <p:nvSpPr>
          <p:cNvPr id="93189" name="Rectangle 3"/>
          <p:cNvSpPr>
            <a:spLocks noGrp="1" noChangeArrowheads="1"/>
          </p:cNvSpPr>
          <p:nvPr>
            <p:ph type="body" idx="1"/>
          </p:nvPr>
        </p:nvSpPr>
        <p:spPr>
          <a:xfrm>
            <a:off x="762000" y="1752600"/>
            <a:ext cx="8001000" cy="4724400"/>
          </a:xfrm>
        </p:spPr>
        <p:txBody>
          <a:bodyPr/>
          <a:lstStyle/>
          <a:p>
            <a:pPr>
              <a:lnSpc>
                <a:spcPct val="50000"/>
              </a:lnSpc>
              <a:spcBef>
                <a:spcPct val="35000"/>
              </a:spcBef>
              <a:buClr>
                <a:srgbClr val="B0223A"/>
              </a:buClr>
            </a:pPr>
            <a:endParaRPr lang="en-US">
              <a:latin typeface="Helvetica" charset="0"/>
              <a:ea typeface="ＭＳ Ｐゴシック" charset="0"/>
              <a:cs typeface="ＭＳ Ｐゴシック" charset="0"/>
            </a:endParaRPr>
          </a:p>
          <a:p>
            <a:pPr>
              <a:lnSpc>
                <a:spcPct val="50000"/>
              </a:lnSpc>
              <a:spcBef>
                <a:spcPct val="35000"/>
              </a:spcBef>
              <a:buClr>
                <a:srgbClr val="B0223A"/>
              </a:buClr>
            </a:pPr>
            <a:r>
              <a:rPr lang="en-US">
                <a:latin typeface="Helvetica" charset="0"/>
                <a:ea typeface="ＭＳ Ｐゴシック" charset="0"/>
                <a:cs typeface="ＭＳ Ｐゴシック" charset="0"/>
              </a:rPr>
              <a:t>Atoms consist of 3 sub-atomic particles</a:t>
            </a:r>
            <a:endParaRPr lang="en-US" sz="2400">
              <a:latin typeface="Helvetica" charset="0"/>
              <a:ea typeface="ＭＳ Ｐゴシック" charset="0"/>
              <a:cs typeface="ＭＳ Ｐゴシック" charset="0"/>
            </a:endParaRPr>
          </a:p>
          <a:p>
            <a:pPr lvl="1"/>
            <a:r>
              <a:rPr lang="en-US">
                <a:solidFill>
                  <a:srgbClr val="FF6600"/>
                </a:solidFill>
                <a:latin typeface="Helvetica" charset="0"/>
                <a:ea typeface="ＭＳ Ｐゴシック" charset="0"/>
              </a:rPr>
              <a:t># Protons </a:t>
            </a:r>
            <a:r>
              <a:rPr lang="en-US">
                <a:latin typeface="Helvetica" charset="0"/>
                <a:ea typeface="ＭＳ Ｐゴシック" charset="0"/>
              </a:rPr>
              <a:t>= </a:t>
            </a:r>
            <a:r>
              <a:rPr lang="en-US">
                <a:solidFill>
                  <a:srgbClr val="15E929"/>
                </a:solidFill>
                <a:latin typeface="Helvetica" charset="0"/>
                <a:ea typeface="ＭＳ Ｐゴシック" charset="0"/>
              </a:rPr>
              <a:t>Atomic Number = Unique Name</a:t>
            </a:r>
            <a:endParaRPr lang="en-US">
              <a:solidFill>
                <a:schemeClr val="accent1"/>
              </a:solidFill>
              <a:latin typeface="Helvetica" charset="0"/>
              <a:ea typeface="ＭＳ Ｐゴシック" charset="0"/>
            </a:endParaRPr>
          </a:p>
          <a:p>
            <a:pPr lvl="1"/>
            <a:r>
              <a:rPr lang="en-US">
                <a:solidFill>
                  <a:srgbClr val="063DE8"/>
                </a:solidFill>
                <a:latin typeface="Helvetica" charset="0"/>
                <a:ea typeface="ＭＳ Ｐゴシック" charset="0"/>
              </a:rPr>
              <a:t># of Neutrons [different numbers = isotopes]</a:t>
            </a:r>
            <a:endParaRPr lang="en-US">
              <a:latin typeface="Helvetica" charset="0"/>
              <a:ea typeface="ＭＳ Ｐゴシック" charset="0"/>
            </a:endParaRPr>
          </a:p>
          <a:p>
            <a:pPr lvl="1"/>
            <a:r>
              <a:rPr lang="en-US">
                <a:solidFill>
                  <a:srgbClr val="871234"/>
                </a:solidFill>
                <a:latin typeface="Helvetica" charset="0"/>
                <a:ea typeface="ＭＳ Ｐゴシック" charset="0"/>
              </a:rPr>
              <a:t># of Electrons [different numbers = ions]</a:t>
            </a:r>
          </a:p>
          <a:p>
            <a:pPr lvl="1">
              <a:buFontTx/>
              <a:buNone/>
            </a:pPr>
            <a:endParaRPr lang="en-US">
              <a:latin typeface="Helvetica" charset="0"/>
              <a:ea typeface="ＭＳ Ｐゴシック" charset="0"/>
            </a:endParaRPr>
          </a:p>
        </p:txBody>
      </p:sp>
      <p:graphicFrame>
        <p:nvGraphicFramePr>
          <p:cNvPr id="93186" name="Object 2"/>
          <p:cNvGraphicFramePr>
            <a:graphicFrameLocks/>
          </p:cNvGraphicFramePr>
          <p:nvPr/>
        </p:nvGraphicFramePr>
        <p:xfrm>
          <a:off x="7696200" y="5334000"/>
          <a:ext cx="1041400" cy="1066800"/>
        </p:xfrm>
        <a:graphic>
          <a:graphicData uri="http://schemas.openxmlformats.org/presentationml/2006/ole">
            <mc:AlternateContent xmlns:mc="http://schemas.openxmlformats.org/markup-compatibility/2006">
              <mc:Choice xmlns:v="urn:schemas-microsoft-com:vml" Requires="v">
                <p:oleObj spid="_x0000_s93247" name="Microsoft ClipArt Gallery" r:id="rId4" imgW="3644900" imgH="3530600" progId="MS_ClipArt_Gallery">
                  <p:embed/>
                </p:oleObj>
              </mc:Choice>
              <mc:Fallback>
                <p:oleObj name="Microsoft ClipArt Gallery" r:id="rId4" imgW="3644900" imgH="35306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5334000"/>
                        <a:ext cx="1041400" cy="1066800"/>
                      </a:xfrm>
                      <a:prstGeom prst="rect">
                        <a:avLst/>
                      </a:prstGeom>
                      <a:noFill/>
                      <a:ln>
                        <a:noFill/>
                      </a:ln>
                      <a:effectLst>
                        <a:outerShdw blurRad="63500" dist="107763" dir="2700000" algn="ctr" rotWithShape="0">
                          <a:schemeClr val="bg2">
                            <a:alpha val="74997"/>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93187"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93248"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93190" name="Picture 7" descr="C:\Documents and Settings\smithja\Desktop\zumdahl\ppts\lineart\jpg\ch02_15.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4267200"/>
            <a:ext cx="4165600" cy="1952625"/>
          </a:xfrm>
          <a:prstGeom prst="rect">
            <a:avLst/>
          </a:prstGeom>
          <a:noFill/>
          <a:ln w="12699">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248" name="Text Box 8"/>
          <p:cNvSpPr txBox="1">
            <a:spLocks noChangeArrowheads="1"/>
          </p:cNvSpPr>
          <p:nvPr/>
        </p:nvSpPr>
        <p:spPr bwMode="auto">
          <a:xfrm>
            <a:off x="3200400" y="5638800"/>
            <a:ext cx="457200" cy="244475"/>
          </a:xfrm>
          <a:prstGeom prst="rect">
            <a:avLst/>
          </a:prstGeom>
          <a:solidFill>
            <a:schemeClr val="bg1"/>
          </a:solidFill>
          <a:ln w="12700">
            <a:noFill/>
            <a:miter lim="800000"/>
            <a:headEnd/>
            <a:tailEnd/>
          </a:ln>
          <a:effectLst/>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spcBef>
                <a:spcPct val="50000"/>
              </a:spcBef>
            </a:pPr>
            <a:r>
              <a:rPr lang="en-US" sz="1000">
                <a:effectLst>
                  <a:outerShdw blurRad="38100" dist="38100" dir="2700000" algn="tl">
                    <a:srgbClr val="DDDDDD"/>
                  </a:outerShdw>
                </a:effectLst>
              </a:rPr>
              <a:t> </a:t>
            </a:r>
          </a:p>
        </p:txBody>
      </p:sp>
      <p:sp>
        <p:nvSpPr>
          <p:cNvPr id="10249" name="Text Box 9"/>
          <p:cNvSpPr txBox="1">
            <a:spLocks noChangeArrowheads="1"/>
          </p:cNvSpPr>
          <p:nvPr/>
        </p:nvSpPr>
        <p:spPr bwMode="auto">
          <a:xfrm>
            <a:off x="4876800" y="5562600"/>
            <a:ext cx="457200" cy="244475"/>
          </a:xfrm>
          <a:prstGeom prst="rect">
            <a:avLst/>
          </a:prstGeom>
          <a:solidFill>
            <a:schemeClr val="bg1"/>
          </a:solidFill>
          <a:ln w="12700">
            <a:noFill/>
            <a:miter lim="800000"/>
            <a:headEnd/>
            <a:tailEnd/>
          </a:ln>
          <a:effectLst/>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spcBef>
                <a:spcPct val="50000"/>
              </a:spcBef>
            </a:pPr>
            <a:r>
              <a:rPr lang="en-US" sz="1000">
                <a:effectLst>
                  <a:outerShdw blurRad="38100" dist="38100" dir="2700000" algn="tl">
                    <a:srgbClr val="DDDDDD"/>
                  </a:outerShdw>
                </a:effectLst>
              </a:rPr>
              <a:t>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381000" y="0"/>
            <a:ext cx="8382000" cy="990600"/>
          </a:xfrm>
        </p:spPr>
        <p:txBody>
          <a:bodyPr/>
          <a:lstStyle/>
          <a:p>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
        <p:nvSpPr>
          <p:cNvPr id="95235" name="Rectangle 2"/>
          <p:cNvSpPr>
            <a:spLocks noChangeArrowheads="1"/>
          </p:cNvSpPr>
          <p:nvPr/>
        </p:nvSpPr>
        <p:spPr bwMode="auto">
          <a:xfrm>
            <a:off x="1295400" y="4038600"/>
            <a:ext cx="6705600"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nSpc>
                <a:spcPct val="110000"/>
              </a:lnSpc>
              <a:buFont typeface="Times" charset="0"/>
              <a:buAutoNum type="alphaUcPeriod"/>
            </a:pPr>
            <a:r>
              <a:rPr lang="en-US">
                <a:latin typeface="Arial" charset="0"/>
              </a:rPr>
              <a:t>Atoms 1, 2, and 3 have the same name. </a:t>
            </a:r>
          </a:p>
          <a:p>
            <a:pPr marL="514350" indent="-514350">
              <a:lnSpc>
                <a:spcPct val="110000"/>
              </a:lnSpc>
              <a:buFont typeface="Times" charset="0"/>
              <a:buAutoNum type="alphaUcPeriod"/>
            </a:pPr>
            <a:r>
              <a:rPr lang="en-US">
                <a:latin typeface="Arial" charset="0"/>
              </a:rPr>
              <a:t>Atoms 1, 2, and 3 are isotopes.</a:t>
            </a:r>
          </a:p>
          <a:p>
            <a:pPr marL="514350" indent="-514350">
              <a:lnSpc>
                <a:spcPct val="110000"/>
              </a:lnSpc>
              <a:buFont typeface="Times" charset="0"/>
              <a:buAutoNum type="alphaUcPeriod"/>
            </a:pPr>
            <a:r>
              <a:rPr lang="en-US">
                <a:latin typeface="Arial" charset="0"/>
              </a:rPr>
              <a:t>Atoms 1, 2, and 3 are ions.</a:t>
            </a:r>
          </a:p>
          <a:p>
            <a:pPr marL="514350" indent="-514350">
              <a:lnSpc>
                <a:spcPct val="110000"/>
              </a:lnSpc>
              <a:buFont typeface="Times" charset="0"/>
              <a:buAutoNum type="alphaUcPeriod"/>
            </a:pPr>
            <a:r>
              <a:rPr lang="en-US">
                <a:latin typeface="Arial" charset="0"/>
              </a:rPr>
              <a:t>Atoms 1, 2, and 3 are not identical. </a:t>
            </a:r>
          </a:p>
        </p:txBody>
      </p:sp>
      <p:sp>
        <p:nvSpPr>
          <p:cNvPr id="95236" name="Rectangle 4"/>
          <p:cNvSpPr txBox="1">
            <a:spLocks noChangeArrowheads="1"/>
          </p:cNvSpPr>
          <p:nvPr/>
        </p:nvSpPr>
        <p:spPr bwMode="auto">
          <a:xfrm>
            <a:off x="533400" y="102711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solidFill>
                  <a:schemeClr val="tx1"/>
                </a:solidFill>
                <a:latin typeface="Arial" charset="0"/>
              </a:rPr>
              <a:t>Which statement is incorrect for the three atoms in the following table.</a:t>
            </a:r>
          </a:p>
        </p:txBody>
      </p:sp>
      <p:graphicFrame>
        <p:nvGraphicFramePr>
          <p:cNvPr id="5" name="Table 4"/>
          <p:cNvGraphicFramePr>
            <a:graphicFrameLocks noGrp="1"/>
          </p:cNvGraphicFramePr>
          <p:nvPr/>
        </p:nvGraphicFramePr>
        <p:xfrm>
          <a:off x="1371600" y="2209800"/>
          <a:ext cx="6096000" cy="1485900"/>
        </p:xfrm>
        <a:graphic>
          <a:graphicData uri="http://schemas.openxmlformats.org/drawingml/2006/table">
            <a:tbl>
              <a:tblPr/>
              <a:tblGrid>
                <a:gridCol w="1524000"/>
                <a:gridCol w="1524000"/>
                <a:gridCol w="1524000"/>
                <a:gridCol w="1524000"/>
              </a:tblGrid>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Helvetica" charset="0"/>
                          <a:ea typeface="ＭＳ Ｐゴシック" charset="0"/>
                          <a:cs typeface="ＭＳ Ｐゴシック" charset="0"/>
                        </a:rPr>
                        <a:t>Atom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Helvetica" charset="0"/>
                          <a:ea typeface="ＭＳ Ｐゴシック" charset="0"/>
                          <a:cs typeface="ＭＳ Ｐゴシック" charset="0"/>
                        </a:rPr>
                        <a:t># protons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Helvetica" charset="0"/>
                          <a:ea typeface="ＭＳ Ｐゴシック" charset="0"/>
                          <a:cs typeface="ＭＳ Ｐゴシック" charset="0"/>
                        </a:rPr>
                        <a:t># neutrons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Helvetica" charset="0"/>
                          <a:ea typeface="ＭＳ Ｐゴシック" charset="0"/>
                          <a:cs typeface="ＭＳ Ｐゴシック" charset="0"/>
                        </a:rPr>
                        <a:t># electrons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r>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r>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r>
            </a:tbl>
          </a:graphicData>
        </a:graphic>
      </p:graphicFrame>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9330" name="Picture 2" descr="0029.jpg                                                       0000003EZip 100                        AB89E6CB:"/>
          <p:cNvPicPr>
            <a:picLocks noChangeAspect="1" noChangeArrowheads="1"/>
          </p:cNvPicPr>
          <p:nvPr/>
        </p:nvPicPr>
        <p:blipFill>
          <a:blip r:embed="rId3">
            <a:extLst>
              <a:ext uri="{28A0092B-C50C-407E-A947-70E740481C1C}">
                <a14:useLocalDpi xmlns:a14="http://schemas.microsoft.com/office/drawing/2010/main" val="0"/>
              </a:ext>
            </a:extLst>
          </a:blip>
          <a:srcRect t="1950"/>
          <a:stretch>
            <a:fillRect/>
          </a:stretch>
        </p:blipFill>
        <p:spPr bwMode="auto">
          <a:xfrm>
            <a:off x="533400" y="228600"/>
            <a:ext cx="77724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1" name="Picture 3" descr="FG02_12.JPG                                                    0000399D WORKAS101                      B90835D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819400"/>
            <a:ext cx="297180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8" name="Text Box 4"/>
          <p:cNvSpPr txBox="1">
            <a:spLocks noChangeArrowheads="1"/>
          </p:cNvSpPr>
          <p:nvPr/>
        </p:nvSpPr>
        <p:spPr bwMode="auto">
          <a:xfrm>
            <a:off x="914400" y="5486400"/>
            <a:ext cx="3108325" cy="1187450"/>
          </a:xfrm>
          <a:prstGeom prst="rect">
            <a:avLst/>
          </a:prstGeom>
          <a:noFill/>
          <a:ln w="9525">
            <a:noFill/>
            <a:miter lim="800000"/>
            <a:headEnd/>
            <a:tailEnd/>
          </a:ln>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buFontTx/>
              <a:buChar char="•"/>
            </a:pPr>
            <a:r>
              <a:rPr lang="en-US">
                <a:solidFill>
                  <a:schemeClr val="tx1"/>
                </a:solidFill>
                <a:effectLst>
                  <a:outerShdw blurRad="38100" dist="38100" dir="2700000" algn="tl">
                    <a:srgbClr val="DDDDDD"/>
                  </a:outerShdw>
                </a:effectLst>
                <a:latin typeface="Times" charset="0"/>
              </a:rPr>
              <a:t> 1 nm = 10 Å</a:t>
            </a:r>
          </a:p>
          <a:p>
            <a:pPr>
              <a:buFontTx/>
              <a:buChar char="•"/>
            </a:pPr>
            <a:r>
              <a:rPr lang="en-US">
                <a:solidFill>
                  <a:schemeClr val="tx1"/>
                </a:solidFill>
                <a:effectLst>
                  <a:outerShdw blurRad="38100" dist="38100" dir="2700000" algn="tl">
                    <a:srgbClr val="DDDDDD"/>
                  </a:outerShdw>
                </a:effectLst>
                <a:latin typeface="Times" charset="0"/>
              </a:rPr>
              <a:t> An atom vs. a nucleus </a:t>
            </a:r>
          </a:p>
          <a:p>
            <a:r>
              <a:rPr lang="en-US">
                <a:solidFill>
                  <a:schemeClr val="tx1"/>
                </a:solidFill>
                <a:effectLst>
                  <a:outerShdw blurRad="38100" dist="38100" dir="2700000" algn="tl">
                    <a:srgbClr val="DDDDDD"/>
                  </a:outerShdw>
                </a:effectLst>
                <a:latin typeface="Times" charset="0"/>
              </a:rPr>
              <a:t>~10,000 x larger</a:t>
            </a:r>
            <a:endParaRPr lang="en-US" i="0">
              <a:solidFill>
                <a:schemeClr val="tx1"/>
              </a:solidFill>
              <a:effectLst>
                <a:outerShdw blurRad="38100" dist="38100" dir="2700000" algn="tl">
                  <a:srgbClr val="DDDDDD"/>
                </a:outerShdw>
              </a:effectLst>
              <a:latin typeface="Times" charset="0"/>
            </a:endParaRPr>
          </a:p>
        </p:txBody>
      </p:sp>
      <p:sp>
        <p:nvSpPr>
          <p:cNvPr id="88069" name="Text Box 5"/>
          <p:cNvSpPr txBox="1">
            <a:spLocks noChangeArrowheads="1"/>
          </p:cNvSpPr>
          <p:nvPr/>
        </p:nvSpPr>
        <p:spPr bwMode="auto">
          <a:xfrm>
            <a:off x="7315200" y="304800"/>
            <a:ext cx="1271588" cy="457200"/>
          </a:xfrm>
          <a:prstGeom prst="rect">
            <a:avLst/>
          </a:prstGeom>
          <a:noFill/>
          <a:ln w="9525">
            <a:noFill/>
            <a:miter lim="800000"/>
            <a:headEnd/>
            <a:tailEnd/>
          </a:ln>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i="0">
                <a:solidFill>
                  <a:schemeClr val="tx1"/>
                </a:solidFill>
                <a:effectLst>
                  <a:outerShdw blurRad="38100" dist="38100" dir="2700000" algn="tl">
                    <a:srgbClr val="DDDDDD"/>
                  </a:outerShdw>
                </a:effectLst>
                <a:latin typeface="Times" charset="0"/>
              </a:rPr>
              <a:t>~ 0.1 nm</a:t>
            </a:r>
          </a:p>
        </p:txBody>
      </p:sp>
      <p:sp>
        <p:nvSpPr>
          <p:cNvPr id="88070" name="Text Box 6"/>
          <p:cNvSpPr txBox="1">
            <a:spLocks noChangeArrowheads="1"/>
          </p:cNvSpPr>
          <p:nvPr/>
        </p:nvSpPr>
        <p:spPr bwMode="auto">
          <a:xfrm>
            <a:off x="7467600" y="5021263"/>
            <a:ext cx="1212850" cy="915987"/>
          </a:xfrm>
          <a:prstGeom prst="rect">
            <a:avLst/>
          </a:prstGeom>
          <a:noFill/>
          <a:ln w="9525">
            <a:noFill/>
            <a:miter lim="800000"/>
            <a:headEnd/>
            <a:tailEnd/>
          </a:ln>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sz="1800">
                <a:solidFill>
                  <a:schemeClr val="tx1"/>
                </a:solidFill>
                <a:effectLst>
                  <a:outerShdw blurRad="38100" dist="38100" dir="2700000" algn="tl">
                    <a:srgbClr val="DDDDDD"/>
                  </a:outerShdw>
                </a:effectLst>
                <a:latin typeface="Times" charset="0"/>
              </a:rPr>
              <a:t>Nucleus =</a:t>
            </a:r>
          </a:p>
          <a:p>
            <a:r>
              <a:rPr lang="en-US" sz="1800">
                <a:solidFill>
                  <a:schemeClr val="tx1"/>
                </a:solidFill>
                <a:effectLst>
                  <a:outerShdw blurRad="38100" dist="38100" dir="2700000" algn="tl">
                    <a:srgbClr val="DDDDDD"/>
                  </a:outerShdw>
                </a:effectLst>
                <a:latin typeface="Times" charset="0"/>
              </a:rPr>
              <a:t>1/10,000</a:t>
            </a:r>
          </a:p>
          <a:p>
            <a:r>
              <a:rPr lang="en-US" sz="1800">
                <a:solidFill>
                  <a:schemeClr val="tx1"/>
                </a:solidFill>
                <a:effectLst>
                  <a:outerShdw blurRad="38100" dist="38100" dir="2700000" algn="tl">
                    <a:srgbClr val="DDDDDD"/>
                  </a:outerShdw>
                </a:effectLst>
                <a:latin typeface="Times" charset="0"/>
              </a:rPr>
              <a:t>of the atom</a:t>
            </a:r>
            <a:endParaRPr lang="en-US">
              <a:solidFill>
                <a:schemeClr val="tx1"/>
              </a:solidFill>
              <a:effectLst>
                <a:outerShdw blurRad="38100" dist="38100" dir="2700000" algn="tl">
                  <a:srgbClr val="DDDDDD"/>
                </a:outerShdw>
              </a:effectLst>
              <a:latin typeface="Times" charset="0"/>
            </a:endParaRPr>
          </a:p>
        </p:txBody>
      </p:sp>
      <p:sp>
        <p:nvSpPr>
          <p:cNvPr id="47111" name="Rectangle 7"/>
          <p:cNvSpPr>
            <a:spLocks noChangeArrowheads="1"/>
          </p:cNvSpPr>
          <p:nvPr/>
        </p:nvSpPr>
        <p:spPr bwMode="auto">
          <a:xfrm>
            <a:off x="304800" y="1828800"/>
            <a:ext cx="3557588" cy="1143000"/>
          </a:xfrm>
          <a:prstGeom prst="rect">
            <a:avLst/>
          </a:prstGeom>
          <a:noFill/>
          <a:ln w="9525">
            <a:noFill/>
            <a:miter lim="800000"/>
            <a:headEnd/>
            <a:tailEnd/>
          </a:ln>
        </p:spPr>
        <p:txBody>
          <a:bodyPr>
            <a:spAutoFit/>
          </a:bodyPr>
          <a:lstStyle/>
          <a:p>
            <a:pPr algn="ctr"/>
            <a:r>
              <a:rPr lang="en-US" sz="1600" b="1" i="0">
                <a:solidFill>
                  <a:srgbClr val="72191E"/>
                </a:solidFill>
                <a:effectLst>
                  <a:outerShdw blurRad="38100" dist="38100" dir="2700000" algn="tl">
                    <a:srgbClr val="DDDDDD"/>
                  </a:outerShdw>
                </a:effectLst>
                <a:latin typeface="Arial" charset="0"/>
              </a:rPr>
              <a:t>Anders Jöns Ångström</a:t>
            </a:r>
            <a:endParaRPr lang="en-US" sz="1100" b="1" i="0">
              <a:solidFill>
                <a:srgbClr val="72191E"/>
              </a:solidFill>
              <a:effectLst>
                <a:outerShdw blurRad="38100" dist="38100" dir="2700000" algn="tl">
                  <a:srgbClr val="DDDDDD"/>
                </a:outerShdw>
              </a:effectLst>
              <a:latin typeface="Arial" charset="0"/>
            </a:endParaRPr>
          </a:p>
          <a:p>
            <a:pPr algn="ctr"/>
            <a:r>
              <a:rPr lang="en-US" sz="1100" b="1" i="0">
                <a:solidFill>
                  <a:srgbClr val="72191E"/>
                </a:solidFill>
                <a:effectLst>
                  <a:outerShdw blurRad="38100" dist="38100" dir="2700000" algn="tl">
                    <a:srgbClr val="DDDDDD"/>
                  </a:outerShdw>
                </a:effectLst>
                <a:latin typeface="Arial" charset="0"/>
              </a:rPr>
              <a:t>(1814-1874)</a:t>
            </a:r>
          </a:p>
          <a:p>
            <a:pPr algn="ctr"/>
            <a:r>
              <a:rPr lang="en-US" sz="1400" b="1" i="0">
                <a:solidFill>
                  <a:srgbClr val="72191E"/>
                </a:solidFill>
                <a:effectLst>
                  <a:outerShdw blurRad="38100" dist="38100" dir="2700000" algn="tl">
                    <a:srgbClr val="DDDDDD"/>
                  </a:outerShdw>
                </a:effectLst>
                <a:latin typeface="Arial" charset="0"/>
              </a:rPr>
              <a:t>1 Å = 10 picometers = 0.1 nanometers = </a:t>
            </a:r>
          </a:p>
          <a:p>
            <a:pPr algn="ctr"/>
            <a:r>
              <a:rPr lang="en-US" sz="1400" b="1" i="0">
                <a:solidFill>
                  <a:srgbClr val="72191E"/>
                </a:solidFill>
                <a:effectLst>
                  <a:outerShdw blurRad="38100" dist="38100" dir="2700000" algn="tl">
                    <a:srgbClr val="DDDDDD"/>
                  </a:outerShdw>
                </a:effectLst>
                <a:latin typeface="Arial" charset="0"/>
              </a:rPr>
              <a:t>10</a:t>
            </a:r>
            <a:r>
              <a:rPr lang="en-US" sz="1400" b="1" i="0" baseline="30000">
                <a:solidFill>
                  <a:srgbClr val="72191E"/>
                </a:solidFill>
                <a:effectLst>
                  <a:outerShdw blurRad="38100" dist="38100" dir="2700000" algn="tl">
                    <a:srgbClr val="DDDDDD"/>
                  </a:outerShdw>
                </a:effectLst>
                <a:latin typeface="Arial" charset="0"/>
              </a:rPr>
              <a:t>-4</a:t>
            </a:r>
            <a:r>
              <a:rPr lang="en-US" sz="1400" b="1" i="0">
                <a:solidFill>
                  <a:srgbClr val="72191E"/>
                </a:solidFill>
                <a:effectLst>
                  <a:outerShdw blurRad="38100" dist="38100" dir="2700000" algn="tl">
                    <a:srgbClr val="DDDDDD"/>
                  </a:outerShdw>
                </a:effectLst>
                <a:latin typeface="Arial" charset="0"/>
              </a:rPr>
              <a:t> microns = 10</a:t>
            </a:r>
            <a:r>
              <a:rPr lang="en-US" sz="1400" b="1" i="0" baseline="30000">
                <a:solidFill>
                  <a:srgbClr val="72191E"/>
                </a:solidFill>
                <a:effectLst>
                  <a:outerShdw blurRad="38100" dist="38100" dir="2700000" algn="tl">
                    <a:srgbClr val="DDDDDD"/>
                  </a:outerShdw>
                </a:effectLst>
                <a:latin typeface="Arial" charset="0"/>
              </a:rPr>
              <a:t>-8</a:t>
            </a:r>
            <a:r>
              <a:rPr lang="en-US" sz="1400" b="1" i="0">
                <a:solidFill>
                  <a:srgbClr val="72191E"/>
                </a:solidFill>
                <a:effectLst>
                  <a:outerShdw blurRad="38100" dist="38100" dir="2700000" algn="tl">
                    <a:srgbClr val="DDDDDD"/>
                  </a:outerShdw>
                </a:effectLst>
                <a:latin typeface="Arial" charset="0"/>
              </a:rPr>
              <a:t> centimeters</a:t>
            </a:r>
            <a:r>
              <a:rPr lang="en-US" sz="1400" i="0">
                <a:solidFill>
                  <a:srgbClr val="000000"/>
                </a:solidFill>
                <a:effectLst>
                  <a:outerShdw blurRad="38100" dist="38100" dir="2700000" algn="tl">
                    <a:srgbClr val="DDDDDD"/>
                  </a:outerShdw>
                </a:effectLst>
                <a:latin typeface="Arial" charset="0"/>
              </a:rPr>
              <a:t> </a:t>
            </a:r>
          </a:p>
          <a:p>
            <a:endParaRPr lang="en-US" sz="1400" i="0">
              <a:solidFill>
                <a:srgbClr val="000000"/>
              </a:solidFill>
              <a:effectLst>
                <a:outerShdw blurRad="38100" dist="38100" dir="2700000" algn="tl">
                  <a:srgbClr val="DDDDDD"/>
                </a:outerShdw>
              </a:effectLst>
              <a:latin typeface="Arial"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entr" presetSubtype="0" fill="hold" grpId="0" nodeType="clickEffect">
                                  <p:stCondLst>
                                    <p:cond delay="0"/>
                                  </p:stCondLst>
                                  <p:childTnLst>
                                    <p:set>
                                      <p:cBhvr>
                                        <p:cTn id="6" dur="1" fill="hold">
                                          <p:stCondLst>
                                            <p:cond delay="499"/>
                                          </p:stCondLst>
                                        </p:cTn>
                                        <p:tgtEl>
                                          <p:spTgt spid="47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1"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2"/>
          <p:cNvSpPr>
            <a:spLocks noGrp="1" noChangeArrowheads="1"/>
          </p:cNvSpPr>
          <p:nvPr>
            <p:ph type="title"/>
          </p:nvPr>
        </p:nvSpPr>
        <p:spPr>
          <a:noFill/>
        </p:spPr>
        <p:txBody>
          <a:bodyPr/>
          <a:lstStyle/>
          <a:p>
            <a:pPr algn="ctr"/>
            <a:r>
              <a:rPr lang="en-US">
                <a:solidFill>
                  <a:schemeClr val="tx1"/>
                </a:solidFill>
                <a:latin typeface="Times" charset="0"/>
                <a:ea typeface="ＭＳ Ｐゴシック" charset="0"/>
                <a:cs typeface="ＭＳ Ｐゴシック" charset="0"/>
              </a:rPr>
              <a:t>CHEMISTRY of the Atom</a:t>
            </a:r>
          </a:p>
        </p:txBody>
      </p:sp>
      <p:sp>
        <p:nvSpPr>
          <p:cNvPr id="101381" name="Rectangle 3"/>
          <p:cNvSpPr>
            <a:spLocks noGrp="1" noChangeArrowheads="1"/>
          </p:cNvSpPr>
          <p:nvPr>
            <p:ph type="body" idx="1"/>
          </p:nvPr>
        </p:nvSpPr>
        <p:spPr>
          <a:xfrm>
            <a:off x="920750" y="1758950"/>
            <a:ext cx="7308850" cy="4337050"/>
          </a:xfrm>
          <a:ln w="12700" cap="flat">
            <a:solidFill>
              <a:schemeClr val="tx1"/>
            </a:solidFill>
            <a:miter lim="800000"/>
            <a:headEnd/>
            <a:tailEnd/>
          </a:ln>
        </p:spPr>
        <p:txBody>
          <a:bodyPr/>
          <a:lstStyle/>
          <a:p>
            <a:pPr>
              <a:lnSpc>
                <a:spcPct val="90000"/>
              </a:lnSpc>
              <a:buFont typeface="Monotype Sorts" charset="0"/>
              <a:buNone/>
            </a:pPr>
            <a:r>
              <a:rPr lang="en-US" sz="2400">
                <a:latin typeface="Helvetica" charset="0"/>
                <a:ea typeface="ＭＳ Ｐゴシック" charset="0"/>
                <a:cs typeface="ＭＳ Ｐゴシック" charset="0"/>
              </a:rPr>
              <a:t>FUNDAMENTAL PARTICLES:</a:t>
            </a:r>
          </a:p>
          <a:p>
            <a:pPr>
              <a:lnSpc>
                <a:spcPct val="90000"/>
              </a:lnSpc>
              <a:buFont typeface="Monotype Sorts" charset="0"/>
              <a:buNone/>
            </a:pPr>
            <a:r>
              <a:rPr lang="en-US" sz="2400">
                <a:latin typeface="Helvetica" charset="0"/>
                <a:ea typeface="ＭＳ Ｐゴシック" charset="0"/>
                <a:cs typeface="ＭＳ Ｐゴシック" charset="0"/>
              </a:rPr>
              <a:t>			           </a:t>
            </a:r>
            <a:r>
              <a:rPr lang="en-US" sz="2400" u="sng">
                <a:latin typeface="Helvetica" charset="0"/>
                <a:ea typeface="ＭＳ Ｐゴシック" charset="0"/>
                <a:cs typeface="ＭＳ Ｐゴシック" charset="0"/>
              </a:rPr>
              <a:t>Mass	</a:t>
            </a:r>
            <a:r>
              <a:rPr lang="en-US" sz="2400">
                <a:latin typeface="Helvetica" charset="0"/>
                <a:ea typeface="ＭＳ Ｐゴシック" charset="0"/>
                <a:cs typeface="ＭＳ Ｐゴシック" charset="0"/>
              </a:rPr>
              <a:t>       </a:t>
            </a:r>
            <a:r>
              <a:rPr lang="en-US" sz="2400" u="sng">
                <a:latin typeface="Helvetica" charset="0"/>
                <a:ea typeface="ＭＳ Ｐゴシック" charset="0"/>
                <a:cs typeface="ＭＳ Ｐゴシック" charset="0"/>
              </a:rPr>
              <a:t>Charge</a:t>
            </a:r>
            <a:r>
              <a:rPr lang="en-US" sz="2400">
                <a:latin typeface="Helvetica" charset="0"/>
                <a:ea typeface="ＭＳ Ｐゴシック" charset="0"/>
                <a:cs typeface="ＭＳ Ｐゴシック" charset="0"/>
              </a:rPr>
              <a:t>	      </a:t>
            </a:r>
            <a:r>
              <a:rPr lang="en-US" sz="2400" u="sng">
                <a:latin typeface="Helvetica" charset="0"/>
                <a:ea typeface="ＭＳ Ｐゴシック" charset="0"/>
                <a:cs typeface="ＭＳ Ｐゴシック" charset="0"/>
              </a:rPr>
              <a:t>Symbol</a:t>
            </a:r>
          </a:p>
          <a:p>
            <a:pPr>
              <a:lnSpc>
                <a:spcPct val="90000"/>
              </a:lnSpc>
              <a:buFont typeface="Monotype Sorts" charset="0"/>
              <a:buNone/>
            </a:pPr>
            <a:r>
              <a:rPr lang="en-US" sz="2400">
                <a:latin typeface="Helvetica" charset="0"/>
                <a:ea typeface="ＭＳ Ｐゴシック" charset="0"/>
                <a:cs typeface="ＭＳ Ｐゴシック" charset="0"/>
              </a:rPr>
              <a:t>Nucleus:</a:t>
            </a:r>
          </a:p>
          <a:p>
            <a:pPr>
              <a:lnSpc>
                <a:spcPct val="90000"/>
              </a:lnSpc>
              <a:buClr>
                <a:schemeClr val="tx1"/>
              </a:buClr>
            </a:pPr>
            <a:r>
              <a:rPr lang="en-US" sz="2400">
                <a:latin typeface="Helvetica" charset="0"/>
                <a:ea typeface="ＭＳ Ｐゴシック" charset="0"/>
                <a:cs typeface="ＭＳ Ｐゴシック" charset="0"/>
              </a:rPr>
              <a:t>PROTON 	      1 amu	    +1	        H+,   H,   p</a:t>
            </a:r>
          </a:p>
          <a:p>
            <a:pPr lvl="4">
              <a:lnSpc>
                <a:spcPct val="90000"/>
              </a:lnSpc>
              <a:buClr>
                <a:schemeClr val="tx1"/>
              </a:buClr>
              <a:buFont typeface="Times" charset="0"/>
              <a:buChar char="•"/>
            </a:pPr>
            <a:r>
              <a:rPr lang="en-US" sz="1600">
                <a:latin typeface="Helvetica" charset="0"/>
                <a:ea typeface="ＭＳ Ｐゴシック" charset="0"/>
              </a:rPr>
              <a:t>1.67 x 10 </a:t>
            </a:r>
            <a:r>
              <a:rPr lang="en-US" sz="1600" baseline="30000">
                <a:latin typeface="Helvetica" charset="0"/>
                <a:ea typeface="ＭＳ Ｐゴシック" charset="0"/>
              </a:rPr>
              <a:t>-27</a:t>
            </a:r>
            <a:r>
              <a:rPr lang="en-US" sz="1600">
                <a:latin typeface="Helvetica" charset="0"/>
                <a:ea typeface="ＭＳ Ｐゴシック" charset="0"/>
              </a:rPr>
              <a:t> kg</a:t>
            </a:r>
          </a:p>
          <a:p>
            <a:pPr>
              <a:lnSpc>
                <a:spcPct val="90000"/>
              </a:lnSpc>
              <a:buClr>
                <a:schemeClr val="tx1"/>
              </a:buClr>
            </a:pPr>
            <a:r>
              <a:rPr lang="en-US" sz="2400">
                <a:latin typeface="Helvetica" charset="0"/>
                <a:ea typeface="ＭＳ Ｐゴシック" charset="0"/>
                <a:cs typeface="ＭＳ Ｐゴシック" charset="0"/>
              </a:rPr>
              <a:t>NEUTRON </a:t>
            </a:r>
            <a:r>
              <a:rPr lang="en-US" sz="2400">
                <a:solidFill>
                  <a:schemeClr val="tx2"/>
                </a:solidFill>
                <a:latin typeface="Helvetica" charset="0"/>
                <a:ea typeface="ＭＳ Ｐゴシック" charset="0"/>
                <a:cs typeface="ＭＳ Ｐゴシック" charset="0"/>
              </a:rPr>
              <a:t> </a:t>
            </a:r>
            <a:r>
              <a:rPr lang="en-US" sz="2400">
                <a:latin typeface="Helvetica" charset="0"/>
                <a:ea typeface="ＭＳ Ｐゴシック" charset="0"/>
                <a:cs typeface="ＭＳ Ｐゴシック" charset="0"/>
              </a:rPr>
              <a:t>   1 amu	    0		   n</a:t>
            </a:r>
          </a:p>
          <a:p>
            <a:pPr lvl="4">
              <a:lnSpc>
                <a:spcPct val="90000"/>
              </a:lnSpc>
              <a:buClr>
                <a:schemeClr val="tx1"/>
              </a:buClr>
              <a:buFont typeface="Times" charset="0"/>
              <a:buChar char="•"/>
            </a:pPr>
            <a:r>
              <a:rPr lang="en-US" sz="1600">
                <a:latin typeface="Helvetica" charset="0"/>
                <a:ea typeface="ＭＳ Ｐゴシック" charset="0"/>
              </a:rPr>
              <a:t>1.67 x 10 </a:t>
            </a:r>
            <a:r>
              <a:rPr lang="en-US" sz="1600" baseline="30000">
                <a:latin typeface="Helvetica" charset="0"/>
                <a:ea typeface="ＭＳ Ｐゴシック" charset="0"/>
              </a:rPr>
              <a:t>-27</a:t>
            </a:r>
            <a:r>
              <a:rPr lang="en-US" sz="1600">
                <a:latin typeface="Helvetica" charset="0"/>
                <a:ea typeface="ＭＳ Ｐゴシック" charset="0"/>
              </a:rPr>
              <a:t> kg</a:t>
            </a:r>
          </a:p>
          <a:p>
            <a:pPr>
              <a:lnSpc>
                <a:spcPct val="90000"/>
              </a:lnSpc>
              <a:buFont typeface="Monotype Sorts" charset="0"/>
              <a:buNone/>
            </a:pPr>
            <a:r>
              <a:rPr lang="en-US" sz="2400">
                <a:latin typeface="Helvetica" charset="0"/>
                <a:ea typeface="ＭＳ Ｐゴシック" charset="0"/>
                <a:cs typeface="ＭＳ Ｐゴシック" charset="0"/>
              </a:rPr>
              <a:t>_________________________________________</a:t>
            </a:r>
          </a:p>
          <a:p>
            <a:pPr>
              <a:lnSpc>
                <a:spcPct val="90000"/>
              </a:lnSpc>
              <a:buClr>
                <a:schemeClr val="tx1"/>
              </a:buClr>
            </a:pPr>
            <a:r>
              <a:rPr lang="en-US" sz="2400">
                <a:latin typeface="Helvetica" charset="0"/>
                <a:ea typeface="ＭＳ Ｐゴシック" charset="0"/>
                <a:cs typeface="ＭＳ Ｐゴシック" charset="0"/>
              </a:rPr>
              <a:t>ELECTRON    very small    -1	               e</a:t>
            </a:r>
            <a:r>
              <a:rPr lang="en-US" sz="2400" baseline="30000">
                <a:latin typeface="Helvetica" charset="0"/>
                <a:ea typeface="ＭＳ Ｐゴシック" charset="0"/>
                <a:cs typeface="ＭＳ Ｐゴシック" charset="0"/>
              </a:rPr>
              <a:t> -</a:t>
            </a:r>
          </a:p>
          <a:p>
            <a:pPr lvl="4">
              <a:lnSpc>
                <a:spcPct val="90000"/>
              </a:lnSpc>
              <a:buClr>
                <a:schemeClr val="tx1"/>
              </a:buClr>
              <a:buFont typeface="Times" charset="0"/>
              <a:buChar char="•"/>
            </a:pPr>
            <a:r>
              <a:rPr lang="en-US" sz="1600">
                <a:latin typeface="Helvetica" charset="0"/>
                <a:ea typeface="ＭＳ Ｐゴシック" charset="0"/>
                <a:sym typeface="Symbol" charset="0"/>
              </a:rPr>
              <a:t> 2000 x smaller than a proton or neutron</a:t>
            </a:r>
            <a:endParaRPr lang="en-US" sz="1600" baseline="30000">
              <a:latin typeface="Helvetica" charset="0"/>
              <a:ea typeface="ＭＳ Ｐゴシック" charset="0"/>
            </a:endParaRPr>
          </a:p>
          <a:p>
            <a:pPr algn="ctr">
              <a:lnSpc>
                <a:spcPct val="90000"/>
              </a:lnSpc>
              <a:buFont typeface="Monotype Sorts" charset="0"/>
              <a:buNone/>
            </a:pPr>
            <a:r>
              <a:rPr lang="en-US" sz="2000">
                <a:latin typeface="Helvetica" charset="0"/>
                <a:ea typeface="ＭＳ Ｐゴシック" charset="0"/>
                <a:cs typeface="ＭＳ Ｐゴシック" charset="0"/>
              </a:rPr>
              <a:t>The particle is said to </a:t>
            </a:r>
            <a:r>
              <a:rPr lang="ja-JP" altLang="en-US" sz="2000">
                <a:latin typeface="Helvetica" charset="0"/>
                <a:ea typeface="ＭＳ Ｐゴシック" charset="0"/>
                <a:cs typeface="ＭＳ Ｐゴシック" charset="0"/>
              </a:rPr>
              <a:t>“</a:t>
            </a:r>
            <a:r>
              <a:rPr lang="en-US" altLang="ja-JP" sz="2000">
                <a:latin typeface="Helvetica" charset="0"/>
                <a:ea typeface="ＭＳ Ｐゴシック" charset="0"/>
                <a:cs typeface="ＭＳ Ｐゴシック" charset="0"/>
              </a:rPr>
              <a:t>hold</a:t>
            </a:r>
            <a:r>
              <a:rPr lang="ja-JP" altLang="en-US" sz="2000">
                <a:latin typeface="Helvetica" charset="0"/>
                <a:ea typeface="ＭＳ Ｐゴシック" charset="0"/>
                <a:cs typeface="ＭＳ Ｐゴシック" charset="0"/>
              </a:rPr>
              <a:t>”</a:t>
            </a:r>
            <a:r>
              <a:rPr lang="en-US" altLang="ja-JP" sz="2000">
                <a:latin typeface="Helvetica" charset="0"/>
                <a:ea typeface="ＭＳ Ｐゴシック" charset="0"/>
                <a:cs typeface="ＭＳ Ｐゴシック" charset="0"/>
              </a:rPr>
              <a:t> or </a:t>
            </a:r>
            <a:r>
              <a:rPr lang="ja-JP" altLang="en-US" sz="2000">
                <a:latin typeface="Helvetica" charset="0"/>
                <a:ea typeface="ＭＳ Ｐゴシック" charset="0"/>
                <a:cs typeface="ＭＳ Ｐゴシック" charset="0"/>
              </a:rPr>
              <a:t>“</a:t>
            </a:r>
            <a:r>
              <a:rPr lang="en-US" altLang="ja-JP" sz="2000">
                <a:latin typeface="Helvetica" charset="0"/>
                <a:ea typeface="ＭＳ Ｐゴシック" charset="0"/>
                <a:cs typeface="ＭＳ Ｐゴシック" charset="0"/>
              </a:rPr>
              <a:t>bond</a:t>
            </a:r>
            <a:r>
              <a:rPr lang="ja-JP" altLang="en-US" sz="2000">
                <a:latin typeface="Helvetica" charset="0"/>
                <a:ea typeface="ＭＳ Ｐゴシック" charset="0"/>
                <a:cs typeface="ＭＳ Ｐゴシック" charset="0"/>
              </a:rPr>
              <a:t>”</a:t>
            </a:r>
            <a:r>
              <a:rPr lang="en-US" altLang="ja-JP" sz="2000">
                <a:latin typeface="Helvetica" charset="0"/>
                <a:ea typeface="ＭＳ Ｐゴシック" charset="0"/>
                <a:cs typeface="ＭＳ Ｐゴシック" charset="0"/>
              </a:rPr>
              <a:t> atoms together in molecules.</a:t>
            </a:r>
            <a:endParaRPr lang="en-US" sz="2000">
              <a:latin typeface="Helvetica" charset="0"/>
              <a:ea typeface="ＭＳ Ｐゴシック" charset="0"/>
              <a:cs typeface="ＭＳ Ｐゴシック" charset="0"/>
            </a:endParaRPr>
          </a:p>
        </p:txBody>
      </p:sp>
      <p:graphicFrame>
        <p:nvGraphicFramePr>
          <p:cNvPr id="101378" name="Object 2"/>
          <p:cNvGraphicFramePr>
            <a:graphicFrameLocks/>
          </p:cNvGraphicFramePr>
          <p:nvPr/>
        </p:nvGraphicFramePr>
        <p:xfrm>
          <a:off x="7696200" y="5410200"/>
          <a:ext cx="1041400" cy="1066800"/>
        </p:xfrm>
        <a:graphic>
          <a:graphicData uri="http://schemas.openxmlformats.org/presentationml/2006/ole">
            <mc:AlternateContent xmlns:mc="http://schemas.openxmlformats.org/markup-compatibility/2006">
              <mc:Choice xmlns:v="urn:schemas-microsoft-com:vml" Requires="v">
                <p:oleObj spid="_x0000_s101436" name="Microsoft ClipArt Gallery" r:id="rId4" imgW="3644900" imgH="3530600" progId="MS_ClipArt_Gallery">
                  <p:embed/>
                </p:oleObj>
              </mc:Choice>
              <mc:Fallback>
                <p:oleObj name="Microsoft ClipArt Gallery" r:id="rId4" imgW="3644900" imgH="35306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5410200"/>
                        <a:ext cx="1041400" cy="1066800"/>
                      </a:xfrm>
                      <a:prstGeom prst="rect">
                        <a:avLst/>
                      </a:prstGeom>
                      <a:noFill/>
                      <a:ln>
                        <a:noFill/>
                      </a:ln>
                      <a:effectLst>
                        <a:outerShdw blurRad="63500" dist="107763" dir="2700000" algn="ctr" rotWithShape="0">
                          <a:schemeClr val="bg2">
                            <a:alpha val="74997"/>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101379"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101437"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381000" y="0"/>
            <a:ext cx="8382000" cy="990600"/>
          </a:xfrm>
        </p:spPr>
        <p:txBody>
          <a:bodyPr/>
          <a:lstStyle/>
          <a:p>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
        <p:nvSpPr>
          <p:cNvPr id="103427" name="Rectangle 2"/>
          <p:cNvSpPr>
            <a:spLocks noChangeArrowheads="1"/>
          </p:cNvSpPr>
          <p:nvPr/>
        </p:nvSpPr>
        <p:spPr bwMode="auto">
          <a:xfrm>
            <a:off x="1295400" y="4038600"/>
            <a:ext cx="670560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nSpc>
                <a:spcPct val="110000"/>
              </a:lnSpc>
              <a:buFont typeface="Times" charset="0"/>
              <a:buAutoNum type="alphaUcPeriod"/>
            </a:pPr>
            <a:r>
              <a:rPr lang="en-US">
                <a:latin typeface="Arial" charset="0"/>
              </a:rPr>
              <a:t>Atoms 1, 2, and 3 have the same mass. </a:t>
            </a:r>
          </a:p>
          <a:p>
            <a:pPr marL="514350" indent="-514350">
              <a:lnSpc>
                <a:spcPct val="110000"/>
              </a:lnSpc>
              <a:buFont typeface="Times" charset="0"/>
              <a:buAutoNum type="alphaUcPeriod"/>
            </a:pPr>
            <a:r>
              <a:rPr lang="en-US">
                <a:latin typeface="Arial" charset="0"/>
              </a:rPr>
              <a:t>Atoms 1, 2, and 3 have the same charge.</a:t>
            </a:r>
          </a:p>
          <a:p>
            <a:pPr marL="514350" indent="-514350">
              <a:lnSpc>
                <a:spcPct val="110000"/>
              </a:lnSpc>
              <a:buFont typeface="Times" charset="0"/>
              <a:buAutoNum type="alphaUcPeriod"/>
            </a:pPr>
            <a:r>
              <a:rPr lang="en-US">
                <a:latin typeface="Arial" charset="0"/>
              </a:rPr>
              <a:t>Atoms 1 and 3 have the same charge.</a:t>
            </a:r>
          </a:p>
          <a:p>
            <a:pPr marL="514350" indent="-514350">
              <a:lnSpc>
                <a:spcPct val="110000"/>
              </a:lnSpc>
              <a:buFont typeface="Times" charset="0"/>
              <a:buAutoNum type="alphaUcPeriod"/>
            </a:pPr>
            <a:r>
              <a:rPr lang="en-US">
                <a:latin typeface="Arial" charset="0"/>
              </a:rPr>
              <a:t>Atoms 1, and 3 have the same mass. </a:t>
            </a:r>
          </a:p>
          <a:p>
            <a:pPr marL="514350" indent="-514350">
              <a:lnSpc>
                <a:spcPct val="110000"/>
              </a:lnSpc>
              <a:buFont typeface="Times" charset="0"/>
              <a:buAutoNum type="alphaUcPeriod"/>
            </a:pPr>
            <a:r>
              <a:rPr lang="en-US">
                <a:latin typeface="Arial" charset="0"/>
              </a:rPr>
              <a:t>Atoms 1, 2, and 3 have different masses and different net charges.</a:t>
            </a:r>
          </a:p>
        </p:txBody>
      </p:sp>
      <p:sp>
        <p:nvSpPr>
          <p:cNvPr id="103428" name="Rectangle 4"/>
          <p:cNvSpPr txBox="1">
            <a:spLocks noChangeArrowheads="1"/>
          </p:cNvSpPr>
          <p:nvPr/>
        </p:nvSpPr>
        <p:spPr bwMode="auto">
          <a:xfrm>
            <a:off x="533400" y="102711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solidFill>
                  <a:schemeClr val="tx1"/>
                </a:solidFill>
                <a:latin typeface="Arial" charset="0"/>
              </a:rPr>
              <a:t>Which statement is correct for the three atoms in the following table.</a:t>
            </a:r>
          </a:p>
        </p:txBody>
      </p:sp>
      <p:graphicFrame>
        <p:nvGraphicFramePr>
          <p:cNvPr id="5" name="Table 4"/>
          <p:cNvGraphicFramePr>
            <a:graphicFrameLocks noGrp="1"/>
          </p:cNvGraphicFramePr>
          <p:nvPr/>
        </p:nvGraphicFramePr>
        <p:xfrm>
          <a:off x="1371600" y="2209800"/>
          <a:ext cx="6096000" cy="1485900"/>
        </p:xfrm>
        <a:graphic>
          <a:graphicData uri="http://schemas.openxmlformats.org/drawingml/2006/table">
            <a:tbl>
              <a:tblPr/>
              <a:tblGrid>
                <a:gridCol w="1524000"/>
                <a:gridCol w="1524000"/>
                <a:gridCol w="1524000"/>
                <a:gridCol w="1524000"/>
              </a:tblGrid>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Helvetica" charset="0"/>
                          <a:ea typeface="ＭＳ Ｐゴシック" charset="0"/>
                          <a:cs typeface="ＭＳ Ｐゴシック" charset="0"/>
                        </a:rPr>
                        <a:t>Atom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Helvetica" charset="0"/>
                          <a:ea typeface="ＭＳ Ｐゴシック" charset="0"/>
                          <a:cs typeface="ＭＳ Ｐゴシック" charset="0"/>
                        </a:rPr>
                        <a:t># protons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Helvetica" charset="0"/>
                          <a:ea typeface="ＭＳ Ｐゴシック" charset="0"/>
                          <a:cs typeface="ＭＳ Ｐゴシック" charset="0"/>
                        </a:rPr>
                        <a:t># neutrons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Helvetica" charset="0"/>
                          <a:ea typeface="ＭＳ Ｐゴシック" charset="0"/>
                          <a:cs typeface="ＭＳ Ｐゴシック" charset="0"/>
                        </a:rPr>
                        <a:t># electrons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r>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r>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charset="0"/>
                          <a:ea typeface="ＭＳ Ｐゴシック" charset="0"/>
                          <a:cs typeface="ＭＳ Ｐゴシック" charset="0"/>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r>
            </a:tbl>
          </a:graphicData>
        </a:graphic>
      </p:graphicFrame>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7522" name="Picture 3" descr="FG02_12.JPG                                                    0000399D WORKAS101                      B90835D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895600"/>
            <a:ext cx="297180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3" name="Text Box 4"/>
          <p:cNvSpPr txBox="1">
            <a:spLocks noChangeArrowheads="1"/>
          </p:cNvSpPr>
          <p:nvPr/>
        </p:nvSpPr>
        <p:spPr bwMode="auto">
          <a:xfrm>
            <a:off x="2971800" y="5334000"/>
            <a:ext cx="3108325" cy="1187450"/>
          </a:xfrm>
          <a:prstGeom prst="rect">
            <a:avLst/>
          </a:prstGeom>
          <a:noFill/>
          <a:ln w="9525">
            <a:noFill/>
            <a:miter lim="800000"/>
            <a:headEnd/>
            <a:tailEnd/>
          </a:ln>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buFontTx/>
              <a:buChar char="•"/>
            </a:pPr>
            <a:r>
              <a:rPr lang="en-US">
                <a:solidFill>
                  <a:schemeClr val="tx1"/>
                </a:solidFill>
                <a:effectLst>
                  <a:outerShdw blurRad="38100" dist="38100" dir="2700000" algn="tl">
                    <a:srgbClr val="DDDDDD"/>
                  </a:outerShdw>
                </a:effectLst>
                <a:latin typeface="Times" charset="0"/>
              </a:rPr>
              <a:t> 1 nm = 10 Å</a:t>
            </a:r>
          </a:p>
          <a:p>
            <a:pPr>
              <a:buFontTx/>
              <a:buChar char="•"/>
            </a:pPr>
            <a:r>
              <a:rPr lang="en-US">
                <a:solidFill>
                  <a:schemeClr val="tx1"/>
                </a:solidFill>
                <a:effectLst>
                  <a:outerShdw blurRad="38100" dist="38100" dir="2700000" algn="tl">
                    <a:srgbClr val="DDDDDD"/>
                  </a:outerShdw>
                </a:effectLst>
                <a:latin typeface="Times" charset="0"/>
              </a:rPr>
              <a:t> An atom vs. a nucleus </a:t>
            </a:r>
          </a:p>
          <a:p>
            <a:r>
              <a:rPr lang="en-US">
                <a:solidFill>
                  <a:schemeClr val="tx1"/>
                </a:solidFill>
                <a:effectLst>
                  <a:outerShdw blurRad="38100" dist="38100" dir="2700000" algn="tl">
                    <a:srgbClr val="DDDDDD"/>
                  </a:outerShdw>
                </a:effectLst>
                <a:latin typeface="Times" charset="0"/>
              </a:rPr>
              <a:t>~10,000 x larger</a:t>
            </a:r>
            <a:endParaRPr lang="en-US" i="0">
              <a:solidFill>
                <a:schemeClr val="tx1"/>
              </a:solidFill>
              <a:effectLst>
                <a:outerShdw blurRad="38100" dist="38100" dir="2700000" algn="tl">
                  <a:srgbClr val="DDDDDD"/>
                </a:outerShdw>
              </a:effectLst>
              <a:latin typeface="Times" charset="0"/>
            </a:endParaRPr>
          </a:p>
        </p:txBody>
      </p:sp>
      <p:sp>
        <p:nvSpPr>
          <p:cNvPr id="78856" name="Text Box 8"/>
          <p:cNvSpPr txBox="1">
            <a:spLocks noChangeArrowheads="1"/>
          </p:cNvSpPr>
          <p:nvPr/>
        </p:nvSpPr>
        <p:spPr bwMode="auto">
          <a:xfrm>
            <a:off x="914400" y="813137"/>
            <a:ext cx="7467600" cy="1015663"/>
          </a:xfrm>
          <a:prstGeom prst="rect">
            <a:avLst/>
          </a:prstGeom>
          <a:solidFill>
            <a:schemeClr val="bg1"/>
          </a:solidFill>
          <a:ln w="12700">
            <a:noFill/>
            <a:miter lim="800000"/>
            <a:headEnd/>
            <a:tailEnd/>
          </a:ln>
          <a:effectLst/>
        </p:spPr>
        <p:txBody>
          <a:bodyPr wrap="squar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spcBef>
                <a:spcPct val="50000"/>
              </a:spcBef>
            </a:pPr>
            <a:r>
              <a:rPr lang="en-US" dirty="0">
                <a:effectLst>
                  <a:outerShdw blurRad="38100" dist="38100" dir="2700000" algn="tl">
                    <a:srgbClr val="DDDDDD"/>
                  </a:outerShdw>
                </a:effectLst>
              </a:rPr>
              <a:t>Can we </a:t>
            </a:r>
            <a:r>
              <a:rPr lang="ja-JP" altLang="en-US" dirty="0">
                <a:effectLst>
                  <a:outerShdw blurRad="38100" dist="38100" dir="2700000" algn="tl">
                    <a:srgbClr val="DDDDDD"/>
                  </a:outerShdw>
                </a:effectLst>
              </a:rPr>
              <a:t>“</a:t>
            </a:r>
            <a:r>
              <a:rPr lang="en-US" altLang="ja-JP" dirty="0">
                <a:effectLst>
                  <a:outerShdw blurRad="38100" dist="38100" dir="2700000" algn="tl">
                    <a:srgbClr val="DDDDDD"/>
                  </a:outerShdw>
                </a:effectLst>
              </a:rPr>
              <a:t>see</a:t>
            </a:r>
            <a:r>
              <a:rPr lang="ja-JP" altLang="en-US" dirty="0">
                <a:effectLst>
                  <a:outerShdw blurRad="38100" dist="38100" dir="2700000" algn="tl">
                    <a:srgbClr val="DDDDDD"/>
                  </a:outerShdw>
                </a:effectLst>
              </a:rPr>
              <a:t>”</a:t>
            </a:r>
            <a:r>
              <a:rPr lang="en-US" altLang="ja-JP" dirty="0">
                <a:effectLst>
                  <a:outerShdw blurRad="38100" dist="38100" dir="2700000" algn="tl">
                    <a:srgbClr val="DDDDDD"/>
                  </a:outerShdw>
                </a:effectLst>
              </a:rPr>
              <a:t> </a:t>
            </a:r>
            <a:r>
              <a:rPr lang="en-US" altLang="ja-JP" dirty="0" smtClean="0">
                <a:effectLst>
                  <a:outerShdw blurRad="38100" dist="38100" dir="2700000" algn="tl">
                    <a:srgbClr val="DDDDDD"/>
                  </a:outerShdw>
                </a:effectLst>
              </a:rPr>
              <a:t>individual </a:t>
            </a:r>
            <a:r>
              <a:rPr lang="en-US" altLang="ja-JP" dirty="0">
                <a:effectLst>
                  <a:outerShdw blurRad="38100" dist="38100" dir="2700000" algn="tl">
                    <a:srgbClr val="DDDDDD"/>
                  </a:outerShdw>
                </a:effectLst>
              </a:rPr>
              <a:t>atoms using a microscope?</a:t>
            </a:r>
          </a:p>
          <a:p>
            <a:pPr>
              <a:spcBef>
                <a:spcPct val="50000"/>
              </a:spcBef>
            </a:pPr>
            <a:endParaRPr lang="en-US" dirty="0">
              <a:effectLst>
                <a:outerShdw blurRad="38100" dist="38100" dir="2700000" algn="tl">
                  <a:srgbClr val="DDDDDD"/>
                </a:outerShdw>
              </a:effectLst>
            </a:endParaRPr>
          </a:p>
        </p:txBody>
      </p:sp>
      <p:sp>
        <p:nvSpPr>
          <p:cNvPr id="78857" name="Text Box 9"/>
          <p:cNvSpPr txBox="1">
            <a:spLocks noChangeArrowheads="1"/>
          </p:cNvSpPr>
          <p:nvPr/>
        </p:nvSpPr>
        <p:spPr bwMode="auto">
          <a:xfrm>
            <a:off x="533400" y="1524000"/>
            <a:ext cx="7848600" cy="1200150"/>
          </a:xfrm>
          <a:prstGeom prst="rect">
            <a:avLst/>
          </a:prstGeom>
          <a:noFill/>
          <a:ln w="12700">
            <a:noFill/>
            <a:miter lim="800000"/>
            <a:headEnd/>
            <a:tailEnd/>
          </a:ln>
          <a:effectLst/>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a:effectLst>
                  <a:outerShdw blurRad="38100" dist="38100" dir="2700000" algn="tl">
                    <a:srgbClr val="DDDDDD"/>
                  </a:outerShdw>
                </a:effectLst>
              </a:rPr>
              <a:t>With TECHNOLOGY: </a:t>
            </a:r>
            <a:r>
              <a:rPr lang="en-US">
                <a:solidFill>
                  <a:srgbClr val="B0223A"/>
                </a:solidFill>
                <a:effectLst>
                  <a:outerShdw blurRad="38100" dist="38100" dir="2700000" algn="tl">
                    <a:srgbClr val="DDDDDD"/>
                  </a:outerShdw>
                </a:effectLst>
              </a:rPr>
              <a:t>Yes, using atomic force microscopy (AFM) and a variety of instruments such as Scanning Transmission Electron Microscopes.</a:t>
            </a:r>
            <a:endParaRPr lang="en-US">
              <a:effectLst>
                <a:outerShdw blurRad="38100" dist="38100" dir="2700000" algn="tl">
                  <a:srgbClr val="DDDDDD"/>
                </a:outerShdw>
              </a:effectLst>
            </a:endParaRPr>
          </a:p>
        </p:txBody>
      </p:sp>
      <p:sp>
        <p:nvSpPr>
          <p:cNvPr id="78858" name="Text Box 10"/>
          <p:cNvSpPr txBox="1">
            <a:spLocks noChangeArrowheads="1"/>
          </p:cNvSpPr>
          <p:nvPr/>
        </p:nvSpPr>
        <p:spPr bwMode="auto">
          <a:xfrm>
            <a:off x="6096000" y="2819400"/>
            <a:ext cx="3048000" cy="3046413"/>
          </a:xfrm>
          <a:prstGeom prst="rect">
            <a:avLst/>
          </a:prstGeom>
          <a:noFill/>
          <a:ln w="12700">
            <a:noFill/>
            <a:miter lim="800000"/>
            <a:headEnd/>
            <a:tailEnd/>
          </a:ln>
          <a:effectLst/>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b="1" dirty="0">
                <a:solidFill>
                  <a:srgbClr val="063DE8"/>
                </a:solidFill>
                <a:effectLst>
                  <a:outerShdw blurRad="38100" dist="38100" dir="2700000" algn="tl">
                    <a:srgbClr val="DDDDDD"/>
                  </a:outerShdw>
                </a:effectLst>
              </a:rPr>
              <a:t>TEAM 0.5:</a:t>
            </a:r>
            <a:endParaRPr lang="en-US" dirty="0">
              <a:effectLst>
                <a:outerShdw blurRad="38100" dist="38100" dir="2700000" algn="tl">
                  <a:srgbClr val="DDDDDD"/>
                </a:outerShdw>
              </a:effectLst>
            </a:endParaRPr>
          </a:p>
          <a:p>
            <a:r>
              <a:rPr lang="en-US" dirty="0">
                <a:effectLst>
                  <a:outerShdw blurRad="38100" dist="38100" dir="2700000" algn="tl">
                    <a:srgbClr val="DDDDDD"/>
                  </a:outerShdw>
                </a:effectLst>
              </a:rPr>
              <a:t>LBL</a:t>
            </a:r>
            <a:r>
              <a:rPr lang="ja-JP" altLang="en-US" dirty="0">
                <a:effectLst>
                  <a:outerShdw blurRad="38100" dist="38100" dir="2700000" algn="tl">
                    <a:srgbClr val="DDDDDD"/>
                  </a:outerShdw>
                </a:effectLst>
              </a:rPr>
              <a:t>’</a:t>
            </a:r>
            <a:r>
              <a:rPr lang="en-US" altLang="ja-JP" dirty="0">
                <a:effectLst>
                  <a:outerShdw blurRad="38100" dist="38100" dir="2700000" algn="tl">
                    <a:srgbClr val="DDDDDD"/>
                  </a:outerShdw>
                </a:effectLst>
              </a:rPr>
              <a:t>s   </a:t>
            </a:r>
          </a:p>
          <a:p>
            <a:r>
              <a:rPr lang="en-US" b="1" dirty="0">
                <a:solidFill>
                  <a:srgbClr val="063DE8"/>
                </a:solidFill>
                <a:effectLst>
                  <a:outerShdw blurRad="38100" dist="38100" dir="2700000" algn="tl">
                    <a:srgbClr val="DDDDDD"/>
                  </a:outerShdw>
                </a:effectLst>
              </a:rPr>
              <a:t>T</a:t>
            </a:r>
            <a:r>
              <a:rPr lang="en-US" dirty="0">
                <a:effectLst>
                  <a:outerShdw blurRad="38100" dist="38100" dir="2700000" algn="tl">
                    <a:srgbClr val="DDDDDD"/>
                  </a:outerShdw>
                </a:effectLst>
              </a:rPr>
              <a:t>ransmission </a:t>
            </a:r>
            <a:r>
              <a:rPr lang="en-US" b="1" dirty="0">
                <a:solidFill>
                  <a:srgbClr val="063DE8"/>
                </a:solidFill>
                <a:effectLst>
                  <a:outerShdw blurRad="38100" dist="38100" dir="2700000" algn="tl">
                    <a:srgbClr val="DDDDDD"/>
                  </a:outerShdw>
                </a:effectLst>
              </a:rPr>
              <a:t>E</a:t>
            </a:r>
            <a:r>
              <a:rPr lang="en-US" dirty="0">
                <a:effectLst>
                  <a:outerShdw blurRad="38100" dist="38100" dir="2700000" algn="tl">
                    <a:srgbClr val="DDDDDD"/>
                  </a:outerShdw>
                </a:effectLst>
              </a:rPr>
              <a:t>lectron </a:t>
            </a:r>
          </a:p>
          <a:p>
            <a:r>
              <a:rPr lang="en-US" b="1" dirty="0">
                <a:solidFill>
                  <a:srgbClr val="063DE8"/>
                </a:solidFill>
                <a:effectLst>
                  <a:outerShdw blurRad="38100" dist="38100" dir="2700000" algn="tl">
                    <a:srgbClr val="DDDDDD"/>
                  </a:outerShdw>
                </a:effectLst>
              </a:rPr>
              <a:t>A</a:t>
            </a:r>
            <a:r>
              <a:rPr lang="en-US" dirty="0">
                <a:effectLst>
                  <a:outerShdw blurRad="38100" dist="38100" dir="2700000" algn="tl">
                    <a:srgbClr val="DDDDDD"/>
                  </a:outerShdw>
                </a:effectLst>
              </a:rPr>
              <a:t>berration-corrected </a:t>
            </a:r>
            <a:r>
              <a:rPr lang="en-US" b="1" dirty="0">
                <a:solidFill>
                  <a:srgbClr val="063DE8"/>
                </a:solidFill>
                <a:effectLst>
                  <a:outerShdw blurRad="38100" dist="38100" dir="2700000" algn="tl">
                    <a:srgbClr val="DDDDDD"/>
                  </a:outerShdw>
                </a:effectLst>
              </a:rPr>
              <a:t>M</a:t>
            </a:r>
            <a:r>
              <a:rPr lang="en-US" dirty="0">
                <a:effectLst>
                  <a:outerShdw blurRad="38100" dist="38100" dir="2700000" algn="tl">
                    <a:srgbClr val="DDDDDD"/>
                  </a:outerShdw>
                </a:effectLst>
              </a:rPr>
              <a:t>icroscope</a:t>
            </a:r>
          </a:p>
          <a:p>
            <a:r>
              <a:rPr lang="en-US" dirty="0">
                <a:solidFill>
                  <a:srgbClr val="B0223A"/>
                </a:solidFill>
                <a:effectLst>
                  <a:outerShdw blurRad="38100" dist="38100" dir="2700000" algn="tl">
                    <a:srgbClr val="DDDDDD"/>
                  </a:outerShdw>
                </a:effectLst>
              </a:rPr>
              <a:t>Resolution:</a:t>
            </a:r>
            <a:endParaRPr lang="en-US" dirty="0">
              <a:solidFill>
                <a:srgbClr val="063DE8"/>
              </a:solidFill>
              <a:effectLst>
                <a:outerShdw blurRad="38100" dist="38100" dir="2700000" algn="tl">
                  <a:srgbClr val="DDDDDD"/>
                </a:outerShdw>
              </a:effectLst>
            </a:endParaRPr>
          </a:p>
          <a:p>
            <a:r>
              <a:rPr lang="en-US" dirty="0">
                <a:solidFill>
                  <a:srgbClr val="063DE8"/>
                </a:solidFill>
                <a:effectLst>
                  <a:outerShdw blurRad="38100" dist="38100" dir="2700000" algn="tl">
                    <a:srgbClr val="DDDDDD"/>
                  </a:outerShdw>
                </a:effectLst>
              </a:rPr>
              <a:t> +/- 0.5 </a:t>
            </a:r>
            <a:r>
              <a:rPr lang="en-US" dirty="0" err="1" smtClean="0">
                <a:solidFill>
                  <a:srgbClr val="063DE8"/>
                </a:solidFill>
                <a:effectLst>
                  <a:outerShdw blurRad="38100" dist="38100" dir="2700000" algn="tl">
                    <a:srgbClr val="DDDDDD"/>
                  </a:outerShdw>
                </a:effectLst>
                <a:latin typeface="Times" charset="0"/>
              </a:rPr>
              <a:t>Å</a:t>
            </a:r>
            <a:r>
              <a:rPr lang="en-US" dirty="0" smtClean="0">
                <a:solidFill>
                  <a:srgbClr val="063DE8"/>
                </a:solidFill>
                <a:effectLst>
                  <a:outerShdw blurRad="38100" dist="38100" dir="2700000" algn="tl">
                    <a:srgbClr val="DDDDDD"/>
                  </a:outerShdw>
                </a:effectLst>
                <a:latin typeface="Times" charset="0"/>
              </a:rPr>
              <a:t> (0.05 nm)</a:t>
            </a:r>
            <a:endParaRPr lang="en-US" dirty="0">
              <a:solidFill>
                <a:schemeClr val="tx1"/>
              </a:solidFill>
              <a:effectLst>
                <a:outerShdw blurRad="38100" dist="38100" dir="2700000" algn="tl">
                  <a:srgbClr val="DDDDDD"/>
                </a:outerShdw>
              </a:effectLst>
              <a:latin typeface="Times" charset="0"/>
            </a:endParaRPr>
          </a:p>
        </p:txBody>
      </p:sp>
      <p:sp>
        <p:nvSpPr>
          <p:cNvPr id="92167" name="Rectangle 6">
            <a:hlinkClick r:id="rId4"/>
          </p:cNvPr>
          <p:cNvSpPr>
            <a:spLocks noChangeArrowheads="1"/>
          </p:cNvSpPr>
          <p:nvPr/>
        </p:nvSpPr>
        <p:spPr bwMode="auto">
          <a:xfrm>
            <a:off x="457200" y="152400"/>
            <a:ext cx="8458200" cy="369888"/>
          </a:xfrm>
          <a:prstGeom prst="rect">
            <a:avLst/>
          </a:prstGeom>
          <a:noFill/>
          <a:ln w="9525">
            <a:noFill/>
            <a:miter lim="800000"/>
            <a:headEnd/>
            <a:tailEnd/>
          </a:ln>
        </p:spPr>
        <p:txBody>
          <a:bodyPr>
            <a:spAutoFit/>
          </a:bodyPr>
          <a:lstStyle/>
          <a:p>
            <a:pPr algn="ctr"/>
            <a:r>
              <a:rPr lang="en-US" sz="1800">
                <a:effectLst>
                  <a:outerShdw blurRad="38100" dist="38100" dir="2700000" algn="tl">
                    <a:srgbClr val="DDDDDD"/>
                  </a:outerShdw>
                </a:effectLst>
                <a:hlinkClick r:id="rId4"/>
              </a:rPr>
              <a:t>http://science.kqed.org/quest/video/the-worlds-most-powerful-microscope/</a:t>
            </a:r>
            <a:endParaRPr lang="en-US" sz="1800">
              <a:effectLst>
                <a:outerShdw blurRad="38100" dist="38100" dir="2700000" algn="tl">
                  <a:srgbClr val="DDDDDD"/>
                </a:outerShdw>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85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8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7" grpId="0" autoUpdateAnimBg="0"/>
      <p:bldP spid="78858"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0594" name="Picture 2"/>
          <p:cNvPicPr>
            <a:picLocks noChangeArrowheads="1"/>
          </p:cNvPicPr>
          <p:nvPr/>
        </p:nvPicPr>
        <p:blipFill>
          <a:blip r:embed="rId3">
            <a:extLst>
              <a:ext uri="{28A0092B-C50C-407E-A947-70E740481C1C}">
                <a14:useLocalDpi xmlns:a14="http://schemas.microsoft.com/office/drawing/2010/main" val="0"/>
              </a:ext>
            </a:extLst>
          </a:blip>
          <a:srcRect r="21402"/>
          <a:stretch>
            <a:fillRect/>
          </a:stretch>
        </p:blipFill>
        <p:spPr bwMode="auto">
          <a:xfrm>
            <a:off x="533400" y="917575"/>
            <a:ext cx="2133600" cy="1874838"/>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110595" name="Group 3"/>
          <p:cNvGrpSpPr>
            <a:grpSpLocks/>
          </p:cNvGrpSpPr>
          <p:nvPr/>
        </p:nvGrpSpPr>
        <p:grpSpPr bwMode="auto">
          <a:xfrm>
            <a:off x="2971800" y="917575"/>
            <a:ext cx="1981200" cy="1911350"/>
            <a:chOff x="1872" y="578"/>
            <a:chExt cx="1488" cy="1435"/>
          </a:xfrm>
        </p:grpSpPr>
        <p:pic>
          <p:nvPicPr>
            <p:cNvPr id="110661" name="Picture 4"/>
            <p:cNvPicPr>
              <a:picLocks noChangeAspect="1" noChangeArrowheads="1"/>
            </p:cNvPicPr>
            <p:nvPr/>
          </p:nvPicPr>
          <p:blipFill>
            <a:blip r:embed="rId4">
              <a:extLst>
                <a:ext uri="{28A0092B-C50C-407E-A947-70E740481C1C}">
                  <a14:useLocalDpi xmlns:a14="http://schemas.microsoft.com/office/drawing/2010/main" val="0"/>
                </a:ext>
              </a:extLst>
            </a:blip>
            <a:srcRect l="28084" t="58824" r="50882" b="20251"/>
            <a:stretch>
              <a:fillRect/>
            </a:stretch>
          </p:blipFill>
          <p:spPr bwMode="auto">
            <a:xfrm>
              <a:off x="1872" y="578"/>
              <a:ext cx="1488" cy="1435"/>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110662" name="Group 5"/>
            <p:cNvGrpSpPr>
              <a:grpSpLocks/>
            </p:cNvGrpSpPr>
            <p:nvPr/>
          </p:nvGrpSpPr>
          <p:grpSpPr bwMode="auto">
            <a:xfrm>
              <a:off x="2347" y="1041"/>
              <a:ext cx="394" cy="576"/>
              <a:chOff x="10440" y="6660"/>
              <a:chExt cx="366" cy="557"/>
            </a:xfrm>
          </p:grpSpPr>
          <p:sp>
            <p:nvSpPr>
              <p:cNvPr id="83974" name="Line 6"/>
              <p:cNvSpPr>
                <a:spLocks noChangeShapeType="1"/>
              </p:cNvSpPr>
              <p:nvPr/>
            </p:nvSpPr>
            <p:spPr bwMode="auto">
              <a:xfrm>
                <a:off x="10440" y="6656"/>
                <a:ext cx="175" cy="91"/>
              </a:xfrm>
              <a:prstGeom prst="line">
                <a:avLst/>
              </a:prstGeom>
              <a:noFill/>
              <a:ln w="38100">
                <a:solidFill>
                  <a:srgbClr val="CC99FF"/>
                </a:solidFill>
                <a:round/>
                <a:headEnd/>
                <a:tailEnd/>
              </a:ln>
            </p:spPr>
            <p:txBody>
              <a:bodyPr/>
              <a:lstStyle/>
              <a:p>
                <a:pPr>
                  <a:defRPr/>
                </a:pPr>
                <a:endParaRPr lang="en-US">
                  <a:effectLst>
                    <a:outerShdw blurRad="38100" dist="38100" dir="2700000" algn="tl">
                      <a:srgbClr val="000000">
                        <a:alpha val="43137"/>
                      </a:srgbClr>
                    </a:outerShdw>
                  </a:effectLst>
                  <a:latin typeface="Helvetica" pitchFamily="-110" charset="0"/>
                  <a:ea typeface="ＭＳ Ｐゴシック" pitchFamily="-112" charset="-128"/>
                  <a:cs typeface="ＭＳ Ｐゴシック" pitchFamily="-112" charset="-128"/>
                </a:endParaRPr>
              </a:p>
            </p:txBody>
          </p:sp>
          <p:sp>
            <p:nvSpPr>
              <p:cNvPr id="83975" name="Line 7"/>
              <p:cNvSpPr>
                <a:spLocks noChangeShapeType="1"/>
              </p:cNvSpPr>
              <p:nvPr/>
            </p:nvSpPr>
            <p:spPr bwMode="auto">
              <a:xfrm>
                <a:off x="10609" y="6755"/>
                <a:ext cx="169" cy="252"/>
              </a:xfrm>
              <a:prstGeom prst="line">
                <a:avLst/>
              </a:prstGeom>
              <a:noFill/>
              <a:ln w="38100">
                <a:solidFill>
                  <a:srgbClr val="CC99FF"/>
                </a:solidFill>
                <a:round/>
                <a:headEnd/>
                <a:tailEnd/>
              </a:ln>
            </p:spPr>
            <p:txBody>
              <a:bodyPr/>
              <a:lstStyle/>
              <a:p>
                <a:pPr>
                  <a:defRPr/>
                </a:pPr>
                <a:endParaRPr lang="en-US">
                  <a:effectLst>
                    <a:outerShdw blurRad="38100" dist="38100" dir="2700000" algn="tl">
                      <a:srgbClr val="000000">
                        <a:alpha val="43137"/>
                      </a:srgbClr>
                    </a:outerShdw>
                  </a:effectLst>
                  <a:latin typeface="Helvetica" pitchFamily="-110" charset="0"/>
                  <a:ea typeface="ＭＳ Ｐゴシック" pitchFamily="-112" charset="-128"/>
                  <a:cs typeface="ＭＳ Ｐゴシック" pitchFamily="-112" charset="-128"/>
                </a:endParaRPr>
              </a:p>
            </p:txBody>
          </p:sp>
          <p:sp>
            <p:nvSpPr>
              <p:cNvPr id="83976" name="Line 8"/>
              <p:cNvSpPr>
                <a:spLocks noChangeShapeType="1"/>
              </p:cNvSpPr>
              <p:nvPr/>
            </p:nvSpPr>
            <p:spPr bwMode="auto">
              <a:xfrm>
                <a:off x="10778" y="7003"/>
                <a:ext cx="28" cy="214"/>
              </a:xfrm>
              <a:prstGeom prst="line">
                <a:avLst/>
              </a:prstGeom>
              <a:noFill/>
              <a:ln w="38100">
                <a:solidFill>
                  <a:srgbClr val="CC99FF"/>
                </a:solidFill>
                <a:round/>
                <a:headEnd/>
                <a:tailEnd/>
              </a:ln>
            </p:spPr>
            <p:txBody>
              <a:bodyPr/>
              <a:lstStyle/>
              <a:p>
                <a:pPr>
                  <a:defRPr/>
                </a:pPr>
                <a:endParaRPr lang="en-US">
                  <a:effectLst>
                    <a:outerShdw blurRad="38100" dist="38100" dir="2700000" algn="tl">
                      <a:srgbClr val="000000">
                        <a:alpha val="43137"/>
                      </a:srgbClr>
                    </a:outerShdw>
                  </a:effectLst>
                  <a:latin typeface="Helvetica" pitchFamily="-110" charset="0"/>
                  <a:ea typeface="ＭＳ Ｐゴシック" pitchFamily="-112" charset="-128"/>
                  <a:cs typeface="ＭＳ Ｐゴシック" pitchFamily="-112" charset="-128"/>
                </a:endParaRPr>
              </a:p>
            </p:txBody>
          </p:sp>
        </p:grpSp>
        <p:sp>
          <p:nvSpPr>
            <p:cNvPr id="2" name="Text Box 9"/>
            <p:cNvSpPr txBox="1">
              <a:spLocks noChangeArrowheads="1"/>
            </p:cNvSpPr>
            <p:nvPr/>
          </p:nvSpPr>
          <p:spPr bwMode="auto">
            <a:xfrm>
              <a:off x="2502" y="1039"/>
              <a:ext cx="483" cy="467"/>
            </a:xfrm>
            <a:prstGeom prst="rect">
              <a:avLst/>
            </a:prstGeom>
            <a:noFill/>
            <a:ln w="9525">
              <a:noFill/>
              <a:miter lim="800000"/>
              <a:headEnd/>
              <a:tailEnd/>
            </a:ln>
          </p:spPr>
          <p:txBody>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sz="1600" b="1" i="0">
                  <a:solidFill>
                    <a:srgbClr val="FF0000"/>
                  </a:solidFill>
                  <a:effectLst>
                    <a:outerShdw blurRad="38100" dist="38100" dir="2700000" algn="tl">
                      <a:srgbClr val="DDDDDD"/>
                    </a:outerShdw>
                  </a:effectLst>
                  <a:latin typeface="Arial" charset="0"/>
                </a:rPr>
                <a:t>C</a:t>
              </a:r>
            </a:p>
          </p:txBody>
        </p:sp>
        <p:sp>
          <p:nvSpPr>
            <p:cNvPr id="62535" name="Text Box 10"/>
            <p:cNvSpPr txBox="1">
              <a:spLocks noChangeArrowheads="1"/>
            </p:cNvSpPr>
            <p:nvPr/>
          </p:nvSpPr>
          <p:spPr bwMode="auto">
            <a:xfrm>
              <a:off x="2666" y="1263"/>
              <a:ext cx="482" cy="467"/>
            </a:xfrm>
            <a:prstGeom prst="rect">
              <a:avLst/>
            </a:prstGeom>
            <a:noFill/>
            <a:ln w="9525">
              <a:noFill/>
              <a:miter lim="800000"/>
              <a:headEnd/>
              <a:tailEnd/>
            </a:ln>
          </p:spPr>
          <p:txBody>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sz="1600" b="1" i="0">
                  <a:solidFill>
                    <a:srgbClr val="FF0000"/>
                  </a:solidFill>
                  <a:effectLst>
                    <a:outerShdw blurRad="38100" dist="38100" dir="2700000" algn="tl">
                      <a:srgbClr val="DDDDDD"/>
                    </a:outerShdw>
                  </a:effectLst>
                  <a:latin typeface="Arial" charset="0"/>
                </a:rPr>
                <a:t>C</a:t>
              </a:r>
            </a:p>
          </p:txBody>
        </p:sp>
        <p:sp>
          <p:nvSpPr>
            <p:cNvPr id="62536" name="Text Box 11"/>
            <p:cNvSpPr txBox="1">
              <a:spLocks noChangeArrowheads="1"/>
            </p:cNvSpPr>
            <p:nvPr/>
          </p:nvSpPr>
          <p:spPr bwMode="auto">
            <a:xfrm>
              <a:off x="2692" y="1599"/>
              <a:ext cx="290" cy="323"/>
            </a:xfrm>
            <a:prstGeom prst="rect">
              <a:avLst/>
            </a:prstGeom>
            <a:noFill/>
            <a:ln w="9525">
              <a:noFill/>
              <a:miter lim="800000"/>
              <a:headEnd/>
              <a:tailEnd/>
            </a:ln>
          </p:spPr>
          <p:txBody>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sz="1600" b="1" i="0">
                  <a:solidFill>
                    <a:srgbClr val="FFFF00"/>
                  </a:solidFill>
                  <a:effectLst>
                    <a:outerShdw blurRad="38100" dist="38100" dir="2700000" algn="tl">
                      <a:srgbClr val="DDDDDD"/>
                    </a:outerShdw>
                  </a:effectLst>
                  <a:latin typeface="Arial" charset="0"/>
                </a:rPr>
                <a:t>H</a:t>
              </a:r>
            </a:p>
          </p:txBody>
        </p:sp>
        <p:sp>
          <p:nvSpPr>
            <p:cNvPr id="62537" name="Text Box 12"/>
            <p:cNvSpPr txBox="1">
              <a:spLocks noChangeArrowheads="1"/>
            </p:cNvSpPr>
            <p:nvPr/>
          </p:nvSpPr>
          <p:spPr bwMode="auto">
            <a:xfrm>
              <a:off x="2161" y="897"/>
              <a:ext cx="483" cy="466"/>
            </a:xfrm>
            <a:prstGeom prst="rect">
              <a:avLst/>
            </a:prstGeom>
            <a:noFill/>
            <a:ln w="9525">
              <a:noFill/>
              <a:miter lim="800000"/>
              <a:headEnd/>
              <a:tailEnd/>
            </a:ln>
          </p:spPr>
          <p:txBody>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sz="1600" b="1" i="0">
                  <a:solidFill>
                    <a:srgbClr val="FFFF00"/>
                  </a:solidFill>
                  <a:effectLst>
                    <a:outerShdw blurRad="38100" dist="38100" dir="2700000" algn="tl">
                      <a:srgbClr val="DDDDDD"/>
                    </a:outerShdw>
                  </a:effectLst>
                  <a:latin typeface="Arial" charset="0"/>
                </a:rPr>
                <a:t>H</a:t>
              </a:r>
            </a:p>
          </p:txBody>
        </p:sp>
        <p:sp>
          <p:nvSpPr>
            <p:cNvPr id="83981" name="Line 13"/>
            <p:cNvSpPr>
              <a:spLocks noChangeShapeType="1"/>
            </p:cNvSpPr>
            <p:nvPr/>
          </p:nvSpPr>
          <p:spPr bwMode="auto">
            <a:xfrm>
              <a:off x="2487" y="1114"/>
              <a:ext cx="0" cy="0"/>
            </a:xfrm>
            <a:prstGeom prst="line">
              <a:avLst/>
            </a:prstGeom>
            <a:noFill/>
            <a:ln w="9525">
              <a:solidFill>
                <a:srgbClr val="000000"/>
              </a:solidFill>
              <a:round/>
              <a:headEnd/>
              <a:tailEnd/>
            </a:ln>
          </p:spPr>
          <p:txBody>
            <a:bodyPr/>
            <a:lstStyle/>
            <a:p>
              <a:pPr>
                <a:defRPr/>
              </a:pPr>
              <a:endParaRPr lang="en-US">
                <a:effectLst>
                  <a:outerShdw blurRad="38100" dist="38100" dir="2700000" algn="tl">
                    <a:srgbClr val="000000">
                      <a:alpha val="43137"/>
                    </a:srgbClr>
                  </a:outerShdw>
                </a:effectLst>
                <a:latin typeface="Helvetica" pitchFamily="-110" charset="0"/>
                <a:ea typeface="ＭＳ Ｐゴシック" pitchFamily="-112" charset="-128"/>
                <a:cs typeface="ＭＳ Ｐゴシック" pitchFamily="-112" charset="-128"/>
              </a:endParaRPr>
            </a:p>
          </p:txBody>
        </p:sp>
      </p:grpSp>
      <p:sp>
        <p:nvSpPr>
          <p:cNvPr id="62468" name="Text Box 14"/>
          <p:cNvSpPr txBox="1">
            <a:spLocks noChangeArrowheads="1"/>
          </p:cNvSpPr>
          <p:nvPr/>
        </p:nvSpPr>
        <p:spPr bwMode="auto">
          <a:xfrm>
            <a:off x="3124200" y="4903788"/>
            <a:ext cx="1603375" cy="517525"/>
          </a:xfrm>
          <a:prstGeom prst="rect">
            <a:avLst/>
          </a:prstGeom>
          <a:noFill/>
          <a:ln w="9525">
            <a:noFill/>
            <a:miter lim="800000"/>
            <a:headEnd/>
            <a:tailEnd/>
          </a:ln>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sz="1400" i="0">
                <a:solidFill>
                  <a:schemeClr val="tx1"/>
                </a:solidFill>
                <a:effectLst>
                  <a:outerShdw blurRad="38100" dist="38100" dir="2700000" algn="tl">
                    <a:srgbClr val="DDDDDD"/>
                  </a:outerShdw>
                </a:effectLst>
                <a:latin typeface="Tahoma" charset="0"/>
              </a:rPr>
              <a:t>Calculated image </a:t>
            </a:r>
          </a:p>
          <a:p>
            <a:r>
              <a:rPr lang="en-US" sz="1400" i="0">
                <a:solidFill>
                  <a:schemeClr val="tx1"/>
                </a:solidFill>
                <a:effectLst>
                  <a:outerShdw blurRad="38100" dist="38100" dir="2700000" algn="tl">
                    <a:srgbClr val="DDDDDD"/>
                  </a:outerShdw>
                </a:effectLst>
                <a:latin typeface="Tahoma" charset="0"/>
              </a:rPr>
              <a:t>(Philippe Sautet)</a:t>
            </a:r>
          </a:p>
        </p:txBody>
      </p:sp>
      <p:grpSp>
        <p:nvGrpSpPr>
          <p:cNvPr id="110597" name="Group 15"/>
          <p:cNvGrpSpPr>
            <a:grpSpLocks/>
          </p:cNvGrpSpPr>
          <p:nvPr/>
        </p:nvGrpSpPr>
        <p:grpSpPr bwMode="auto">
          <a:xfrm>
            <a:off x="2895600" y="3048000"/>
            <a:ext cx="2057400" cy="1812925"/>
            <a:chOff x="288" y="960"/>
            <a:chExt cx="2200" cy="1938"/>
          </a:xfrm>
        </p:grpSpPr>
        <p:pic>
          <p:nvPicPr>
            <p:cNvPr id="110635" name="Picture 1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 y="960"/>
              <a:ext cx="2200" cy="193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10636" name="Group 17"/>
            <p:cNvGrpSpPr>
              <a:grpSpLocks/>
            </p:cNvGrpSpPr>
            <p:nvPr/>
          </p:nvGrpSpPr>
          <p:grpSpPr bwMode="auto">
            <a:xfrm>
              <a:off x="463" y="1046"/>
              <a:ext cx="1841" cy="1519"/>
              <a:chOff x="463" y="1046"/>
              <a:chExt cx="1841" cy="1519"/>
            </a:xfrm>
          </p:grpSpPr>
          <p:sp>
            <p:nvSpPr>
              <p:cNvPr id="83986" name="Oval 18"/>
              <p:cNvSpPr>
                <a:spLocks noChangeArrowheads="1"/>
              </p:cNvSpPr>
              <p:nvPr/>
            </p:nvSpPr>
            <p:spPr bwMode="auto">
              <a:xfrm>
                <a:off x="1120" y="1048"/>
                <a:ext cx="88" cy="81"/>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3987" name="Oval 19"/>
              <p:cNvSpPr>
                <a:spLocks noChangeArrowheads="1"/>
              </p:cNvSpPr>
              <p:nvPr/>
            </p:nvSpPr>
            <p:spPr bwMode="auto">
              <a:xfrm>
                <a:off x="1563" y="1048"/>
                <a:ext cx="88" cy="81"/>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3988" name="Oval 20"/>
              <p:cNvSpPr>
                <a:spLocks noChangeArrowheads="1"/>
              </p:cNvSpPr>
              <p:nvPr/>
            </p:nvSpPr>
            <p:spPr bwMode="auto">
              <a:xfrm>
                <a:off x="1997" y="1048"/>
                <a:ext cx="88" cy="81"/>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3989" name="Oval 21"/>
              <p:cNvSpPr>
                <a:spLocks noChangeArrowheads="1"/>
              </p:cNvSpPr>
              <p:nvPr/>
            </p:nvSpPr>
            <p:spPr bwMode="auto">
              <a:xfrm>
                <a:off x="1120" y="1763"/>
                <a:ext cx="88" cy="88"/>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3990" name="Oval 22"/>
              <p:cNvSpPr>
                <a:spLocks noChangeArrowheads="1"/>
              </p:cNvSpPr>
              <p:nvPr/>
            </p:nvSpPr>
            <p:spPr bwMode="auto">
              <a:xfrm>
                <a:off x="1563" y="1763"/>
                <a:ext cx="88" cy="88"/>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3991" name="Oval 23"/>
              <p:cNvSpPr>
                <a:spLocks noChangeArrowheads="1"/>
              </p:cNvSpPr>
              <p:nvPr/>
            </p:nvSpPr>
            <p:spPr bwMode="auto">
              <a:xfrm>
                <a:off x="1997" y="1763"/>
                <a:ext cx="88" cy="88"/>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3992" name="Oval 24"/>
              <p:cNvSpPr>
                <a:spLocks noChangeArrowheads="1"/>
              </p:cNvSpPr>
              <p:nvPr/>
            </p:nvSpPr>
            <p:spPr bwMode="auto">
              <a:xfrm>
                <a:off x="1339" y="1398"/>
                <a:ext cx="90" cy="83"/>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3993" name="Oval 25"/>
              <p:cNvSpPr>
                <a:spLocks noChangeArrowheads="1"/>
              </p:cNvSpPr>
              <p:nvPr/>
            </p:nvSpPr>
            <p:spPr bwMode="auto">
              <a:xfrm>
                <a:off x="1782" y="1398"/>
                <a:ext cx="88" cy="83"/>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3994" name="Oval 26"/>
              <p:cNvSpPr>
                <a:spLocks noChangeArrowheads="1"/>
              </p:cNvSpPr>
              <p:nvPr/>
            </p:nvSpPr>
            <p:spPr bwMode="auto">
              <a:xfrm>
                <a:off x="2216" y="1398"/>
                <a:ext cx="88" cy="83"/>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3995" name="Oval 27"/>
              <p:cNvSpPr>
                <a:spLocks noChangeArrowheads="1"/>
              </p:cNvSpPr>
              <p:nvPr/>
            </p:nvSpPr>
            <p:spPr bwMode="auto">
              <a:xfrm>
                <a:off x="901" y="2116"/>
                <a:ext cx="88" cy="83"/>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3996" name="Oval 28"/>
              <p:cNvSpPr>
                <a:spLocks noChangeArrowheads="1"/>
              </p:cNvSpPr>
              <p:nvPr/>
            </p:nvSpPr>
            <p:spPr bwMode="auto">
              <a:xfrm>
                <a:off x="1342" y="2116"/>
                <a:ext cx="88" cy="83"/>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3997" name="Oval 29"/>
              <p:cNvSpPr>
                <a:spLocks noChangeArrowheads="1"/>
              </p:cNvSpPr>
              <p:nvPr/>
            </p:nvSpPr>
            <p:spPr bwMode="auto">
              <a:xfrm>
                <a:off x="1778" y="2116"/>
                <a:ext cx="88" cy="83"/>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3998" name="Oval 30"/>
              <p:cNvSpPr>
                <a:spLocks noChangeArrowheads="1"/>
              </p:cNvSpPr>
              <p:nvPr/>
            </p:nvSpPr>
            <p:spPr bwMode="auto">
              <a:xfrm>
                <a:off x="682" y="2482"/>
                <a:ext cx="88" cy="83"/>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3999" name="Oval 31"/>
              <p:cNvSpPr>
                <a:spLocks noChangeArrowheads="1"/>
              </p:cNvSpPr>
              <p:nvPr/>
            </p:nvSpPr>
            <p:spPr bwMode="auto">
              <a:xfrm>
                <a:off x="1123" y="2482"/>
                <a:ext cx="88" cy="83"/>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4000" name="Oval 32"/>
              <p:cNvSpPr>
                <a:spLocks noChangeArrowheads="1"/>
              </p:cNvSpPr>
              <p:nvPr/>
            </p:nvSpPr>
            <p:spPr bwMode="auto">
              <a:xfrm>
                <a:off x="1559" y="2482"/>
                <a:ext cx="88" cy="83"/>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4001" name="Oval 33"/>
              <p:cNvSpPr>
                <a:spLocks noChangeArrowheads="1"/>
              </p:cNvSpPr>
              <p:nvPr/>
            </p:nvSpPr>
            <p:spPr bwMode="auto">
              <a:xfrm>
                <a:off x="2216" y="2116"/>
                <a:ext cx="88" cy="83"/>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4002" name="Oval 34"/>
              <p:cNvSpPr>
                <a:spLocks noChangeArrowheads="1"/>
              </p:cNvSpPr>
              <p:nvPr/>
            </p:nvSpPr>
            <p:spPr bwMode="auto">
              <a:xfrm>
                <a:off x="1997" y="2482"/>
                <a:ext cx="88" cy="83"/>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4003" name="Oval 35"/>
              <p:cNvSpPr>
                <a:spLocks noChangeArrowheads="1"/>
              </p:cNvSpPr>
              <p:nvPr/>
            </p:nvSpPr>
            <p:spPr bwMode="auto">
              <a:xfrm>
                <a:off x="682" y="1763"/>
                <a:ext cx="88" cy="88"/>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4004" name="Oval 36"/>
              <p:cNvSpPr>
                <a:spLocks noChangeArrowheads="1"/>
              </p:cNvSpPr>
              <p:nvPr/>
            </p:nvSpPr>
            <p:spPr bwMode="auto">
              <a:xfrm>
                <a:off x="463" y="2116"/>
                <a:ext cx="88" cy="83"/>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4005" name="Oval 37"/>
              <p:cNvSpPr>
                <a:spLocks noChangeArrowheads="1"/>
              </p:cNvSpPr>
              <p:nvPr/>
            </p:nvSpPr>
            <p:spPr bwMode="auto">
              <a:xfrm>
                <a:off x="897" y="1401"/>
                <a:ext cx="88" cy="83"/>
              </a:xfrm>
              <a:prstGeom prst="ellipse">
                <a:avLst/>
              </a:prstGeom>
              <a:solidFill>
                <a:srgbClr val="0099CC"/>
              </a:solidFill>
              <a:ln w="12700">
                <a:solidFill>
                  <a:schemeClr val="tx2"/>
                </a:solidFill>
                <a:round/>
                <a:headEnd/>
                <a:tailEnd/>
              </a:ln>
              <a:effectLst/>
            </p:spPr>
            <p:txBody>
              <a:bodyPr wrap="none" anchor="ctr"/>
              <a:lstStyle/>
              <a:p>
                <a:endParaRPr lang="en-US">
                  <a:effectLst>
                    <a:outerShdw blurRad="38100" dist="38100" dir="2700000" algn="tl">
                      <a:srgbClr val="FFFFFF"/>
                    </a:outerShdw>
                  </a:effectLst>
                </a:endParaRPr>
              </a:p>
            </p:txBody>
          </p:sp>
        </p:grpSp>
        <p:sp>
          <p:nvSpPr>
            <p:cNvPr id="84006" name="Oval 38"/>
            <p:cNvSpPr>
              <a:spLocks noChangeArrowheads="1"/>
            </p:cNvSpPr>
            <p:nvPr/>
          </p:nvSpPr>
          <p:spPr bwMode="auto">
            <a:xfrm>
              <a:off x="1140" y="1922"/>
              <a:ext cx="71" cy="70"/>
            </a:xfrm>
            <a:prstGeom prst="ellipse">
              <a:avLst/>
            </a:prstGeom>
            <a:solidFill>
              <a:srgbClr val="FFFF00"/>
            </a:solidFill>
            <a:ln w="12700">
              <a:solidFill>
                <a:schemeClr val="tx1"/>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4007" name="Oval 39"/>
            <p:cNvSpPr>
              <a:spLocks noChangeArrowheads="1"/>
            </p:cNvSpPr>
            <p:nvPr/>
          </p:nvSpPr>
          <p:spPr bwMode="auto">
            <a:xfrm>
              <a:off x="1240" y="1907"/>
              <a:ext cx="71" cy="70"/>
            </a:xfrm>
            <a:prstGeom prst="ellipse">
              <a:avLst/>
            </a:prstGeom>
            <a:solidFill>
              <a:srgbClr val="FF3300"/>
            </a:solidFill>
            <a:ln w="12700">
              <a:solidFill>
                <a:schemeClr val="tx1"/>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4008" name="Oval 40"/>
            <p:cNvSpPr>
              <a:spLocks noChangeArrowheads="1"/>
            </p:cNvSpPr>
            <p:nvPr/>
          </p:nvSpPr>
          <p:spPr bwMode="auto">
            <a:xfrm>
              <a:off x="1464" y="1907"/>
              <a:ext cx="73" cy="70"/>
            </a:xfrm>
            <a:prstGeom prst="ellipse">
              <a:avLst/>
            </a:prstGeom>
            <a:solidFill>
              <a:srgbClr val="FF3300"/>
            </a:solidFill>
            <a:ln w="12700">
              <a:solidFill>
                <a:schemeClr val="tx1"/>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4009" name="Oval 41"/>
            <p:cNvSpPr>
              <a:spLocks noChangeArrowheads="1"/>
            </p:cNvSpPr>
            <p:nvPr/>
          </p:nvSpPr>
          <p:spPr bwMode="auto">
            <a:xfrm>
              <a:off x="1565" y="1926"/>
              <a:ext cx="73" cy="70"/>
            </a:xfrm>
            <a:prstGeom prst="ellipse">
              <a:avLst/>
            </a:prstGeom>
            <a:solidFill>
              <a:srgbClr val="FFFF00"/>
            </a:solidFill>
            <a:ln w="12700">
              <a:solidFill>
                <a:schemeClr val="tx1"/>
              </a:solidFill>
              <a:round/>
              <a:headEnd/>
              <a:tailEnd/>
            </a:ln>
            <a:effectLst/>
          </p:spPr>
          <p:txBody>
            <a:bodyPr wrap="none" anchor="ctr"/>
            <a:lstStyle/>
            <a:p>
              <a:endParaRPr lang="en-US">
                <a:effectLst>
                  <a:outerShdw blurRad="38100" dist="38100" dir="2700000" algn="tl">
                    <a:srgbClr val="FFFFFF"/>
                  </a:outerShdw>
                </a:effectLst>
              </a:endParaRPr>
            </a:p>
          </p:txBody>
        </p:sp>
      </p:grpSp>
      <p:grpSp>
        <p:nvGrpSpPr>
          <p:cNvPr id="110598" name="Group 42"/>
          <p:cNvGrpSpPr>
            <a:grpSpLocks/>
          </p:cNvGrpSpPr>
          <p:nvPr/>
        </p:nvGrpSpPr>
        <p:grpSpPr bwMode="auto">
          <a:xfrm>
            <a:off x="609600" y="3048000"/>
            <a:ext cx="2165350" cy="2235200"/>
            <a:chOff x="384" y="2183"/>
            <a:chExt cx="1364" cy="1408"/>
          </a:xfrm>
        </p:grpSpPr>
        <p:sp>
          <p:nvSpPr>
            <p:cNvPr id="84011" name="Arc 43"/>
            <p:cNvSpPr>
              <a:spLocks/>
            </p:cNvSpPr>
            <p:nvPr/>
          </p:nvSpPr>
          <p:spPr bwMode="auto">
            <a:xfrm flipH="1" flipV="1">
              <a:off x="1088" y="2183"/>
              <a:ext cx="528" cy="411"/>
            </a:xfrm>
            <a:custGeom>
              <a:avLst/>
              <a:gdLst>
                <a:gd name="G0" fmla="+- 21600 0 0"/>
                <a:gd name="G1" fmla="+- 21600 0 0"/>
                <a:gd name="G2" fmla="+- 21600 0 0"/>
                <a:gd name="T0" fmla="*/ 0 w 43200"/>
                <a:gd name="T1" fmla="*/ 21547 h 21600"/>
                <a:gd name="T2" fmla="*/ 43200 w 43200"/>
                <a:gd name="T3" fmla="*/ 21600 h 21600"/>
                <a:gd name="T4" fmla="*/ 21600 w 43200"/>
                <a:gd name="T5" fmla="*/ 21600 h 21600"/>
              </a:gdLst>
              <a:ahLst/>
              <a:cxnLst>
                <a:cxn ang="0">
                  <a:pos x="T0" y="T1"/>
                </a:cxn>
                <a:cxn ang="0">
                  <a:pos x="T2" y="T3"/>
                </a:cxn>
                <a:cxn ang="0">
                  <a:pos x="T4" y="T5"/>
                </a:cxn>
              </a:cxnLst>
              <a:rect l="0" t="0" r="r" b="b"/>
              <a:pathLst>
                <a:path w="43200" h="21600" fill="none" extrusionOk="0">
                  <a:moveTo>
                    <a:pt x="0" y="21547"/>
                  </a:moveTo>
                  <a:cubicBezTo>
                    <a:pt x="29" y="9638"/>
                    <a:pt x="9691" y="-1"/>
                    <a:pt x="21600" y="-1"/>
                  </a:cubicBezTo>
                  <a:cubicBezTo>
                    <a:pt x="33529" y="-1"/>
                    <a:pt x="43200" y="9670"/>
                    <a:pt x="43200" y="21600"/>
                  </a:cubicBezTo>
                </a:path>
                <a:path w="43200" h="21600" stroke="0" extrusionOk="0">
                  <a:moveTo>
                    <a:pt x="0" y="21547"/>
                  </a:moveTo>
                  <a:cubicBezTo>
                    <a:pt x="29" y="9638"/>
                    <a:pt x="9691" y="-1"/>
                    <a:pt x="21600" y="-1"/>
                  </a:cubicBezTo>
                  <a:cubicBezTo>
                    <a:pt x="33529" y="-1"/>
                    <a:pt x="43200" y="9670"/>
                    <a:pt x="43200" y="21600"/>
                  </a:cubicBezTo>
                  <a:lnTo>
                    <a:pt x="21600" y="21600"/>
                  </a:lnTo>
                  <a:close/>
                </a:path>
              </a:pathLst>
            </a:custGeom>
            <a:gradFill rotWithShape="0">
              <a:gsLst>
                <a:gs pos="0">
                  <a:schemeClr val="folHlink">
                    <a:gamma/>
                    <a:shade val="46275"/>
                    <a:invGamma/>
                  </a:schemeClr>
                </a:gs>
                <a:gs pos="100000">
                  <a:schemeClr val="folHlink"/>
                </a:gs>
              </a:gsLst>
              <a:lin ang="0" scaled="1"/>
            </a:gradFill>
            <a:ln w="9525">
              <a:solidFill>
                <a:schemeClr val="tx1"/>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4012" name="Oval 44"/>
            <p:cNvSpPr>
              <a:spLocks noChangeArrowheads="1"/>
            </p:cNvSpPr>
            <p:nvPr/>
          </p:nvSpPr>
          <p:spPr bwMode="auto">
            <a:xfrm>
              <a:off x="1214" y="2570"/>
              <a:ext cx="257" cy="476"/>
            </a:xfrm>
            <a:prstGeom prst="ellipse">
              <a:avLst/>
            </a:prstGeom>
            <a:gradFill rotWithShape="0">
              <a:gsLst>
                <a:gs pos="0">
                  <a:srgbClr val="FFFFFF"/>
                </a:gs>
                <a:gs pos="100000">
                  <a:srgbClr val="FFCCFF"/>
                </a:gs>
              </a:gsLst>
              <a:path path="shape">
                <a:fillToRect l="50000" t="50000" r="50000" b="50000"/>
              </a:path>
            </a:gradFill>
            <a:ln w="12700">
              <a:solidFill>
                <a:srgbClr val="FFCCFF"/>
              </a:solidFill>
              <a:round/>
              <a:headEnd/>
              <a:tailEnd/>
            </a:ln>
            <a:effectLst/>
          </p:spPr>
          <p:txBody>
            <a:bodyPr wrap="none" anchor="ctr"/>
            <a:lstStyle/>
            <a:p>
              <a:endParaRPr lang="en-US">
                <a:effectLst>
                  <a:outerShdw blurRad="38100" dist="38100" dir="2700000" algn="tl">
                    <a:srgbClr val="DDDDDD"/>
                  </a:outerShdw>
                </a:effectLst>
              </a:endParaRPr>
            </a:p>
          </p:txBody>
        </p:sp>
        <p:sp>
          <p:nvSpPr>
            <p:cNvPr id="84013" name="Line 45"/>
            <p:cNvSpPr>
              <a:spLocks noChangeShapeType="1"/>
            </p:cNvSpPr>
            <p:nvPr/>
          </p:nvSpPr>
          <p:spPr bwMode="auto">
            <a:xfrm flipH="1" flipV="1">
              <a:off x="921" y="3008"/>
              <a:ext cx="47" cy="75"/>
            </a:xfrm>
            <a:prstGeom prst="line">
              <a:avLst/>
            </a:prstGeom>
            <a:noFill/>
            <a:ln w="19050">
              <a:solidFill>
                <a:schemeClr val="tx1"/>
              </a:solidFill>
              <a:round/>
              <a:headEnd type="none" w="sm" len="sm"/>
              <a:tailEnd type="none" w="sm" len="sm"/>
            </a:ln>
            <a:effectLst/>
          </p:spPr>
          <p:txBody>
            <a:bodyPr wrap="none" anchor="ctr"/>
            <a:lstStyle/>
            <a:p>
              <a:pPr>
                <a:defRPr/>
              </a:pPr>
              <a:endParaRPr lang="en-US">
                <a:effectLst>
                  <a:outerShdw blurRad="38100" dist="38100" dir="2700000" algn="tl">
                    <a:srgbClr val="000000">
                      <a:alpha val="43137"/>
                    </a:srgbClr>
                  </a:outerShdw>
                </a:effectLst>
                <a:latin typeface="Helvetica" pitchFamily="-110" charset="0"/>
                <a:ea typeface="ＭＳ Ｐゴシック" pitchFamily="-112" charset="-128"/>
                <a:cs typeface="ＭＳ Ｐゴシック" pitchFamily="-112" charset="-128"/>
              </a:endParaRPr>
            </a:p>
          </p:txBody>
        </p:sp>
        <p:sp>
          <p:nvSpPr>
            <p:cNvPr id="84014" name="Oval 46"/>
            <p:cNvSpPr>
              <a:spLocks noChangeArrowheads="1"/>
            </p:cNvSpPr>
            <p:nvPr/>
          </p:nvSpPr>
          <p:spPr bwMode="auto">
            <a:xfrm>
              <a:off x="871" y="2961"/>
              <a:ext cx="57" cy="51"/>
            </a:xfrm>
            <a:prstGeom prst="ellipse">
              <a:avLst/>
            </a:prstGeom>
            <a:solidFill>
              <a:schemeClr val="tx1"/>
            </a:solidFill>
            <a:ln w="12700">
              <a:solidFill>
                <a:schemeClr val="tx1"/>
              </a:solidFill>
              <a:round/>
              <a:headEnd/>
              <a:tailEnd/>
            </a:ln>
            <a:effectLst/>
          </p:spPr>
          <p:txBody>
            <a:bodyPr wrap="none" anchor="ctr"/>
            <a:lstStyle/>
            <a:p>
              <a:endParaRPr lang="en-US">
                <a:effectLst>
                  <a:outerShdw blurRad="38100" dist="38100" dir="2700000" algn="tl">
                    <a:srgbClr val="FFFFFF"/>
                  </a:outerShdw>
                </a:effectLst>
              </a:endParaRPr>
            </a:p>
          </p:txBody>
        </p:sp>
        <p:sp>
          <p:nvSpPr>
            <p:cNvPr id="84015" name="Rectangle 47"/>
            <p:cNvSpPr>
              <a:spLocks noChangeArrowheads="1"/>
            </p:cNvSpPr>
            <p:nvPr/>
          </p:nvSpPr>
          <p:spPr bwMode="auto">
            <a:xfrm>
              <a:off x="384" y="3300"/>
              <a:ext cx="1357" cy="291"/>
            </a:xfrm>
            <a:prstGeom prst="rect">
              <a:avLst/>
            </a:prstGeom>
            <a:solidFill>
              <a:schemeClr val="bg2"/>
            </a:solidFill>
            <a:ln w="12700">
              <a:solidFill>
                <a:schemeClr val="bg2"/>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84016" name="Oval 48"/>
            <p:cNvSpPr>
              <a:spLocks noChangeArrowheads="1"/>
            </p:cNvSpPr>
            <p:nvPr/>
          </p:nvSpPr>
          <p:spPr bwMode="auto">
            <a:xfrm>
              <a:off x="897" y="3060"/>
              <a:ext cx="217" cy="196"/>
            </a:xfrm>
            <a:prstGeom prst="ellipse">
              <a:avLst/>
            </a:prstGeom>
            <a:solidFill>
              <a:schemeClr val="tx1"/>
            </a:solidFill>
            <a:ln w="12700">
              <a:solidFill>
                <a:schemeClr val="tx1"/>
              </a:solidFill>
              <a:round/>
              <a:headEnd/>
              <a:tailEnd/>
            </a:ln>
            <a:effectLst/>
          </p:spPr>
          <p:txBody>
            <a:bodyPr wrap="none" anchor="ctr"/>
            <a:lstStyle/>
            <a:p>
              <a:endParaRPr lang="en-US">
                <a:effectLst>
                  <a:outerShdw blurRad="38100" dist="38100" dir="2700000" algn="tl">
                    <a:srgbClr val="FFFFFF"/>
                  </a:outerShdw>
                </a:effectLst>
              </a:endParaRPr>
            </a:p>
          </p:txBody>
        </p:sp>
        <p:sp>
          <p:nvSpPr>
            <p:cNvPr id="62494" name="Rectangle 49"/>
            <p:cNvSpPr>
              <a:spLocks noChangeArrowheads="1"/>
            </p:cNvSpPr>
            <p:nvPr/>
          </p:nvSpPr>
          <p:spPr bwMode="auto">
            <a:xfrm>
              <a:off x="1104" y="3058"/>
              <a:ext cx="644" cy="288"/>
            </a:xfrm>
            <a:prstGeom prst="rect">
              <a:avLst/>
            </a:prstGeom>
            <a:noFill/>
            <a:ln w="9525">
              <a:noFill/>
              <a:miter lim="800000"/>
              <a:headEnd/>
              <a:tailEnd/>
            </a:ln>
          </p:spPr>
          <p:txBody>
            <a:bodyPr wrap="none" lIns="92075" tIns="46038" rIns="92075" bIns="46038">
              <a:spAutoFit/>
            </a:bodyPr>
            <a:lstStyle/>
            <a:p>
              <a:r>
                <a:rPr lang="en-US" sz="2000" i="0">
                  <a:solidFill>
                    <a:schemeClr val="tx1"/>
                  </a:solidFill>
                  <a:effectLst>
                    <a:outerShdw blurRad="38100" dist="38100" dir="2700000" algn="tl">
                      <a:srgbClr val="DDDDDD"/>
                    </a:outerShdw>
                  </a:effectLst>
                  <a:latin typeface="Symbol" charset="0"/>
                </a:rPr>
                <a:t>p</a:t>
              </a:r>
              <a:r>
                <a:rPr lang="en-US" i="0">
                  <a:solidFill>
                    <a:schemeClr val="tx1"/>
                  </a:solidFill>
                  <a:effectLst>
                    <a:outerShdw blurRad="38100" dist="38100" dir="2700000" algn="tl">
                      <a:srgbClr val="DDDDDD"/>
                    </a:outerShdw>
                  </a:effectLst>
                  <a:latin typeface="Symbol" charset="0"/>
                </a:rPr>
                <a:t> </a:t>
              </a:r>
              <a:r>
                <a:rPr lang="en-US" sz="1800" i="0">
                  <a:solidFill>
                    <a:schemeClr val="tx1"/>
                  </a:solidFill>
                  <a:effectLst>
                    <a:outerShdw blurRad="38100" dist="38100" dir="2700000" algn="tl">
                      <a:srgbClr val="DDDDDD"/>
                    </a:outerShdw>
                  </a:effectLst>
                  <a:latin typeface="Tahoma" charset="0"/>
                </a:rPr>
                <a:t>orbital</a:t>
              </a:r>
              <a:endParaRPr lang="en-US" i="0">
                <a:solidFill>
                  <a:schemeClr val="tx1"/>
                </a:solidFill>
                <a:effectLst>
                  <a:outerShdw blurRad="38100" dist="38100" dir="2700000" algn="tl">
                    <a:srgbClr val="DDDDDD"/>
                  </a:outerShdw>
                </a:effectLst>
                <a:latin typeface="Symbol" charset="0"/>
              </a:endParaRPr>
            </a:p>
          </p:txBody>
        </p:sp>
        <p:grpSp>
          <p:nvGrpSpPr>
            <p:cNvPr id="110624" name="Group 50"/>
            <p:cNvGrpSpPr>
              <a:grpSpLocks/>
            </p:cNvGrpSpPr>
            <p:nvPr/>
          </p:nvGrpSpPr>
          <p:grpSpPr bwMode="auto">
            <a:xfrm>
              <a:off x="1220" y="2606"/>
              <a:ext cx="257" cy="258"/>
              <a:chOff x="2884" y="2271"/>
              <a:chExt cx="620" cy="686"/>
            </a:xfrm>
          </p:grpSpPr>
          <p:sp>
            <p:nvSpPr>
              <p:cNvPr id="62504" name="Rectangle 51"/>
              <p:cNvSpPr>
                <a:spLocks noChangeArrowheads="1"/>
              </p:cNvSpPr>
              <p:nvPr/>
            </p:nvSpPr>
            <p:spPr bwMode="auto">
              <a:xfrm>
                <a:off x="2884" y="2271"/>
                <a:ext cx="620" cy="665"/>
              </a:xfrm>
              <a:prstGeom prst="rect">
                <a:avLst/>
              </a:prstGeom>
              <a:noFill/>
              <a:ln w="9525">
                <a:noFill/>
                <a:miter lim="800000"/>
                <a:headEnd/>
                <a:tailEnd/>
              </a:ln>
            </p:spPr>
            <p:txBody>
              <a:bodyPr wrap="none" lIns="92075" tIns="46038" rIns="92075" bIns="46038">
                <a:spAutoFit/>
              </a:bodyPr>
              <a:lstStyle/>
              <a:p>
                <a:r>
                  <a:rPr lang="en-US" sz="2000" i="0">
                    <a:solidFill>
                      <a:schemeClr val="tx1"/>
                    </a:solidFill>
                    <a:effectLst>
                      <a:outerShdw blurRad="38100" dist="38100" dir="2700000" algn="tl">
                        <a:srgbClr val="DDDDDD"/>
                      </a:outerShdw>
                    </a:effectLst>
                    <a:latin typeface="Arial" charset="0"/>
                  </a:rPr>
                  <a:t>p</a:t>
                </a:r>
                <a:r>
                  <a:rPr lang="en-US" sz="2000" i="0" baseline="-25000">
                    <a:solidFill>
                      <a:schemeClr val="tx1"/>
                    </a:solidFill>
                    <a:effectLst>
                      <a:outerShdw blurRad="38100" dist="38100" dir="2700000" algn="tl">
                        <a:srgbClr val="DDDDDD"/>
                      </a:outerShdw>
                    </a:effectLst>
                    <a:latin typeface="Arial" charset="0"/>
                  </a:rPr>
                  <a:t>z</a:t>
                </a:r>
                <a:endParaRPr lang="en-US" sz="2000" i="0">
                  <a:solidFill>
                    <a:schemeClr val="tx1"/>
                  </a:solidFill>
                  <a:effectLst>
                    <a:outerShdw blurRad="38100" dist="38100" dir="2700000" algn="tl">
                      <a:srgbClr val="DDDDDD"/>
                    </a:outerShdw>
                  </a:effectLst>
                  <a:latin typeface="Arial" charset="0"/>
                </a:endParaRPr>
              </a:p>
            </p:txBody>
          </p:sp>
          <p:sp>
            <p:nvSpPr>
              <p:cNvPr id="62505" name="Rectangle 52"/>
              <p:cNvSpPr>
                <a:spLocks noChangeArrowheads="1"/>
              </p:cNvSpPr>
              <p:nvPr/>
            </p:nvSpPr>
            <p:spPr bwMode="auto">
              <a:xfrm>
                <a:off x="3043" y="2497"/>
                <a:ext cx="280" cy="460"/>
              </a:xfrm>
              <a:prstGeom prst="rect">
                <a:avLst/>
              </a:prstGeom>
              <a:noFill/>
              <a:ln w="9525">
                <a:noFill/>
                <a:miter lim="800000"/>
                <a:headEnd/>
                <a:tailEnd/>
              </a:ln>
            </p:spPr>
            <p:txBody>
              <a:bodyPr wrap="none" lIns="92075" tIns="46038" rIns="92075" bIns="46038">
                <a:spAutoFit/>
              </a:bodyPr>
              <a:lstStyle/>
              <a:p>
                <a:endParaRPr lang="en-US" sz="1200" i="0">
                  <a:solidFill>
                    <a:schemeClr val="tx1"/>
                  </a:solidFill>
                  <a:effectLst>
                    <a:outerShdw blurRad="38100" dist="38100" dir="2700000" algn="tl">
                      <a:srgbClr val="DDDDDD"/>
                    </a:outerShdw>
                  </a:effectLst>
                  <a:latin typeface="Arial" charset="0"/>
                </a:endParaRPr>
              </a:p>
            </p:txBody>
          </p:sp>
        </p:grpSp>
        <p:sp>
          <p:nvSpPr>
            <p:cNvPr id="3" name="Rectangle 53"/>
            <p:cNvSpPr>
              <a:spLocks noChangeArrowheads="1"/>
            </p:cNvSpPr>
            <p:nvPr/>
          </p:nvSpPr>
          <p:spPr bwMode="auto">
            <a:xfrm>
              <a:off x="1176" y="2209"/>
              <a:ext cx="315" cy="212"/>
            </a:xfrm>
            <a:prstGeom prst="rect">
              <a:avLst/>
            </a:prstGeom>
            <a:noFill/>
            <a:ln w="9525">
              <a:noFill/>
              <a:miter lim="800000"/>
              <a:headEnd/>
              <a:tailEnd/>
            </a:ln>
          </p:spPr>
          <p:txBody>
            <a:bodyPr wrap="none" lIns="92075" tIns="46038" rIns="92075" bIns="46038">
              <a:spAutoFit/>
            </a:bodyPr>
            <a:lstStyle/>
            <a:p>
              <a:r>
                <a:rPr lang="en-US" sz="1600" b="1" i="0">
                  <a:solidFill>
                    <a:schemeClr val="bg1"/>
                  </a:solidFill>
                  <a:effectLst>
                    <a:outerShdw blurRad="38100" dist="38100" dir="2700000" algn="tl">
                      <a:srgbClr val="DDDDDD"/>
                    </a:outerShdw>
                  </a:effectLst>
                  <a:latin typeface="Tahoma" charset="0"/>
                </a:rPr>
                <a:t>TIP</a:t>
              </a:r>
            </a:p>
          </p:txBody>
        </p:sp>
        <p:sp>
          <p:nvSpPr>
            <p:cNvPr id="84022" name="Oval 54"/>
            <p:cNvSpPr>
              <a:spLocks noChangeArrowheads="1"/>
            </p:cNvSpPr>
            <p:nvPr/>
          </p:nvSpPr>
          <p:spPr bwMode="auto">
            <a:xfrm>
              <a:off x="1284" y="2511"/>
              <a:ext cx="117" cy="106"/>
            </a:xfrm>
            <a:prstGeom prst="ellipse">
              <a:avLst/>
            </a:prstGeom>
            <a:gradFill rotWithShape="0">
              <a:gsLst>
                <a:gs pos="0">
                  <a:schemeClr val="folHlink"/>
                </a:gs>
                <a:gs pos="100000">
                  <a:schemeClr val="folHlink">
                    <a:gamma/>
                    <a:shade val="46275"/>
                    <a:invGamma/>
                  </a:schemeClr>
                </a:gs>
              </a:gsLst>
              <a:path path="shape">
                <a:fillToRect l="50000" t="50000" r="50000" b="50000"/>
              </a:path>
            </a:gradFill>
            <a:ln w="12700">
              <a:solidFill>
                <a:schemeClr val="tx1"/>
              </a:solidFill>
              <a:round/>
              <a:headEnd/>
              <a:tailEnd/>
            </a:ln>
            <a:effectLst/>
          </p:spPr>
          <p:txBody>
            <a:bodyPr wrap="none" anchor="ctr"/>
            <a:lstStyle/>
            <a:p>
              <a:endParaRPr lang="en-US">
                <a:effectLst>
                  <a:outerShdw blurRad="38100" dist="38100" dir="2700000" algn="tl">
                    <a:srgbClr val="FFFFFF"/>
                  </a:outerShdw>
                </a:effectLst>
              </a:endParaRPr>
            </a:p>
          </p:txBody>
        </p:sp>
        <p:sp>
          <p:nvSpPr>
            <p:cNvPr id="62498" name="Text Box 55"/>
            <p:cNvSpPr txBox="1">
              <a:spLocks noChangeArrowheads="1"/>
            </p:cNvSpPr>
            <p:nvPr/>
          </p:nvSpPr>
          <p:spPr bwMode="auto">
            <a:xfrm>
              <a:off x="733" y="2809"/>
              <a:ext cx="208" cy="212"/>
            </a:xfrm>
            <a:prstGeom prst="rect">
              <a:avLst/>
            </a:prstGeom>
            <a:noFill/>
            <a:ln w="9525">
              <a:noFill/>
              <a:miter lim="800000"/>
              <a:headEnd/>
              <a:tailEnd/>
            </a:ln>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sz="1600" i="0">
                  <a:solidFill>
                    <a:schemeClr val="tx1"/>
                  </a:solidFill>
                  <a:effectLst>
                    <a:outerShdw blurRad="38100" dist="38100" dir="2700000" algn="tl">
                      <a:srgbClr val="DDDDDD"/>
                    </a:outerShdw>
                  </a:effectLst>
                  <a:latin typeface="Tahoma" charset="0"/>
                </a:rPr>
                <a:t>H</a:t>
              </a:r>
            </a:p>
          </p:txBody>
        </p:sp>
        <p:sp>
          <p:nvSpPr>
            <p:cNvPr id="62499" name="Text Box 56"/>
            <p:cNvSpPr txBox="1">
              <a:spLocks noChangeArrowheads="1"/>
            </p:cNvSpPr>
            <p:nvPr/>
          </p:nvSpPr>
          <p:spPr bwMode="auto">
            <a:xfrm>
              <a:off x="902" y="3054"/>
              <a:ext cx="216" cy="212"/>
            </a:xfrm>
            <a:prstGeom prst="rect">
              <a:avLst/>
            </a:prstGeom>
            <a:noFill/>
            <a:ln w="9525">
              <a:noFill/>
              <a:miter lim="800000"/>
              <a:headEnd/>
              <a:tailEnd/>
            </a:ln>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sz="1600" i="0">
                  <a:solidFill>
                    <a:schemeClr val="bg1"/>
                  </a:solidFill>
                  <a:effectLst>
                    <a:outerShdw blurRad="38100" dist="38100" dir="2700000" algn="tl">
                      <a:srgbClr val="DDDDDD"/>
                    </a:outerShdw>
                  </a:effectLst>
                  <a:latin typeface="Tahoma" charset="0"/>
                </a:rPr>
                <a:t>O</a:t>
              </a:r>
            </a:p>
          </p:txBody>
        </p:sp>
        <p:sp>
          <p:nvSpPr>
            <p:cNvPr id="84025" name="Oval 57"/>
            <p:cNvSpPr>
              <a:spLocks noChangeArrowheads="1"/>
            </p:cNvSpPr>
            <p:nvPr/>
          </p:nvSpPr>
          <p:spPr bwMode="auto">
            <a:xfrm rot="-1850264">
              <a:off x="474" y="3265"/>
              <a:ext cx="480" cy="131"/>
            </a:xfrm>
            <a:prstGeom prst="ellipse">
              <a:avLst/>
            </a:prstGeom>
            <a:gradFill rotWithShape="0">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en-US">
                <a:effectLst>
                  <a:outerShdw blurRad="38100" dist="38100" dir="2700000" algn="tl">
                    <a:srgbClr val="FFFFFF"/>
                  </a:outerShdw>
                </a:effectLst>
              </a:endParaRPr>
            </a:p>
          </p:txBody>
        </p:sp>
        <p:sp>
          <p:nvSpPr>
            <p:cNvPr id="84026" name="Line 58"/>
            <p:cNvSpPr>
              <a:spLocks noChangeShapeType="1"/>
            </p:cNvSpPr>
            <p:nvPr/>
          </p:nvSpPr>
          <p:spPr bwMode="auto">
            <a:xfrm flipV="1">
              <a:off x="627" y="3339"/>
              <a:ext cx="109" cy="4"/>
            </a:xfrm>
            <a:prstGeom prst="line">
              <a:avLst/>
            </a:prstGeom>
            <a:noFill/>
            <a:ln w="19050">
              <a:solidFill>
                <a:schemeClr val="bg1"/>
              </a:solidFill>
              <a:round/>
              <a:headEnd type="none" w="sm" len="sm"/>
              <a:tailEnd type="none" w="sm" len="sm"/>
            </a:ln>
            <a:effectLst/>
          </p:spPr>
          <p:txBody>
            <a:bodyPr wrap="none" anchor="ctr"/>
            <a:lstStyle/>
            <a:p>
              <a:pPr>
                <a:defRPr/>
              </a:pPr>
              <a:endParaRPr lang="en-US">
                <a:effectLst>
                  <a:outerShdw blurRad="38100" dist="38100" dir="2700000" algn="tl">
                    <a:srgbClr val="000000">
                      <a:alpha val="43137"/>
                    </a:srgbClr>
                  </a:outerShdw>
                </a:effectLst>
                <a:latin typeface="Helvetica" pitchFamily="-110" charset="0"/>
                <a:ea typeface="ＭＳ Ｐゴシック" pitchFamily="-112" charset="-128"/>
                <a:cs typeface="ＭＳ Ｐゴシック" pitchFamily="-112" charset="-128"/>
              </a:endParaRPr>
            </a:p>
          </p:txBody>
        </p:sp>
        <p:sp>
          <p:nvSpPr>
            <p:cNvPr id="84027" name="Oval 59"/>
            <p:cNvSpPr>
              <a:spLocks noChangeArrowheads="1"/>
            </p:cNvSpPr>
            <p:nvPr/>
          </p:nvSpPr>
          <p:spPr bwMode="auto">
            <a:xfrm rot="-1850264">
              <a:off x="1068" y="2915"/>
              <a:ext cx="480" cy="131"/>
            </a:xfrm>
            <a:prstGeom prst="ellipse">
              <a:avLst/>
            </a:prstGeom>
            <a:gradFill rotWithShape="0">
              <a:gsLst>
                <a:gs pos="0">
                  <a:srgbClr val="FB5753">
                    <a:gamma/>
                    <a:shade val="46275"/>
                    <a:invGamma/>
                  </a:srgbClr>
                </a:gs>
                <a:gs pos="100000">
                  <a:srgbClr val="FB5753"/>
                </a:gs>
              </a:gsLst>
              <a:path path="shape">
                <a:fillToRect l="50000" t="50000" r="50000" b="50000"/>
              </a:path>
            </a:gradFill>
            <a:ln w="9525">
              <a:noFill/>
              <a:round/>
              <a:headEnd/>
              <a:tailEnd/>
            </a:ln>
            <a:effectLst/>
          </p:spPr>
          <p:txBody>
            <a:bodyPr wrap="none" anchor="ctr"/>
            <a:lstStyle/>
            <a:p>
              <a:endParaRPr lang="en-US">
                <a:effectLst>
                  <a:outerShdw blurRad="38100" dist="38100" dir="2700000" algn="tl">
                    <a:srgbClr val="FFFFFF"/>
                  </a:outerShdw>
                </a:effectLst>
              </a:endParaRPr>
            </a:p>
          </p:txBody>
        </p:sp>
        <p:sp>
          <p:nvSpPr>
            <p:cNvPr id="62503" name="Rectangle 60"/>
            <p:cNvSpPr>
              <a:spLocks noChangeArrowheads="1"/>
            </p:cNvSpPr>
            <p:nvPr/>
          </p:nvSpPr>
          <p:spPr bwMode="auto">
            <a:xfrm>
              <a:off x="1199" y="2864"/>
              <a:ext cx="207" cy="250"/>
            </a:xfrm>
            <a:prstGeom prst="rect">
              <a:avLst/>
            </a:prstGeom>
            <a:noFill/>
            <a:ln w="9525">
              <a:noFill/>
              <a:miter lim="800000"/>
              <a:headEnd/>
              <a:tailEnd/>
            </a:ln>
          </p:spPr>
          <p:txBody>
            <a:bodyPr wrap="none" lIns="92075" tIns="46038" rIns="92075" bIns="46038">
              <a:spAutoFit/>
            </a:bodyPr>
            <a:lstStyle/>
            <a:p>
              <a:r>
                <a:rPr lang="en-US" sz="2000" b="1" i="0">
                  <a:solidFill>
                    <a:schemeClr val="bg1"/>
                  </a:solidFill>
                  <a:effectLst>
                    <a:outerShdw blurRad="38100" dist="38100" dir="2700000" algn="tl">
                      <a:srgbClr val="DDDDDD"/>
                    </a:outerShdw>
                  </a:effectLst>
                  <a:latin typeface="Times New Roman" charset="0"/>
                </a:rPr>
                <a:t>+</a:t>
              </a:r>
            </a:p>
          </p:txBody>
        </p:sp>
      </p:grpSp>
      <p:sp>
        <p:nvSpPr>
          <p:cNvPr id="62471" name="Text Box 61"/>
          <p:cNvSpPr txBox="1">
            <a:spLocks noChangeArrowheads="1"/>
          </p:cNvSpPr>
          <p:nvPr/>
        </p:nvSpPr>
        <p:spPr bwMode="auto">
          <a:xfrm>
            <a:off x="2057400" y="228600"/>
            <a:ext cx="4808538" cy="396875"/>
          </a:xfrm>
          <a:prstGeom prst="rect">
            <a:avLst/>
          </a:prstGeom>
          <a:noFill/>
          <a:ln w="9525">
            <a:noFill/>
            <a:miter lim="800000"/>
            <a:headEnd/>
            <a:tailEnd/>
          </a:ln>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sz="2000" b="1" i="0">
                <a:solidFill>
                  <a:schemeClr val="tx1"/>
                </a:solidFill>
                <a:effectLst>
                  <a:outerShdw blurRad="38100" dist="38100" dir="2700000" algn="tl">
                    <a:srgbClr val="DDDDDD"/>
                  </a:outerShdw>
                </a:effectLst>
                <a:latin typeface="Arial" charset="0"/>
              </a:rPr>
              <a:t>Imaging:  acetylene on Pd(111) at 28 K</a:t>
            </a:r>
          </a:p>
        </p:txBody>
      </p:sp>
      <p:pic>
        <p:nvPicPr>
          <p:cNvPr id="84030" name="Picture 62"/>
          <p:cNvPicPr>
            <a:picLocks noChangeAspect="1" noChangeArrowheads="1"/>
          </p:cNvPicPr>
          <p:nvPr/>
        </p:nvPicPr>
        <p:blipFill>
          <a:blip r:embed="rId6">
            <a:extLst>
              <a:ext uri="{28A0092B-C50C-407E-A947-70E740481C1C}">
                <a14:useLocalDpi xmlns:a14="http://schemas.microsoft.com/office/drawing/2010/main" val="0"/>
              </a:ext>
            </a:extLst>
          </a:blip>
          <a:srcRect l="12347" t="15625" r="62354" b="61447"/>
          <a:stretch>
            <a:fillRect/>
          </a:stretch>
        </p:blipFill>
        <p:spPr bwMode="auto">
          <a:xfrm>
            <a:off x="6781800" y="2971800"/>
            <a:ext cx="19050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3" name="Text Box 63"/>
          <p:cNvSpPr txBox="1">
            <a:spLocks noChangeArrowheads="1"/>
          </p:cNvSpPr>
          <p:nvPr/>
        </p:nvSpPr>
        <p:spPr bwMode="auto">
          <a:xfrm>
            <a:off x="4953000" y="889000"/>
            <a:ext cx="1931988" cy="549275"/>
          </a:xfrm>
          <a:prstGeom prst="rect">
            <a:avLst/>
          </a:prstGeom>
          <a:noFill/>
          <a:ln w="9525">
            <a:noFill/>
            <a:miter lim="800000"/>
            <a:headEnd/>
            <a:tailEnd/>
          </a:ln>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sz="1000" b="1" i="0">
                <a:solidFill>
                  <a:schemeClr val="tx1"/>
                </a:solidFill>
                <a:effectLst>
                  <a:outerShdw blurRad="38100" dist="38100" dir="2700000" algn="tl">
                    <a:srgbClr val="DDDDDD"/>
                  </a:outerShdw>
                </a:effectLst>
                <a:latin typeface="Tahoma" charset="0"/>
              </a:rPr>
              <a:t>Molecular Image </a:t>
            </a:r>
          </a:p>
          <a:p>
            <a:r>
              <a:rPr lang="en-US" sz="1000" b="1" i="0">
                <a:solidFill>
                  <a:schemeClr val="tx1"/>
                </a:solidFill>
                <a:effectLst>
                  <a:outerShdw blurRad="38100" dist="38100" dir="2700000" algn="tl">
                    <a:srgbClr val="DDDDDD"/>
                  </a:outerShdw>
                </a:effectLst>
                <a:latin typeface="Tahoma" charset="0"/>
              </a:rPr>
              <a:t>Tip cruising altitude ~700 pm</a:t>
            </a:r>
          </a:p>
          <a:p>
            <a:r>
              <a:rPr lang="el-GR" sz="1000" b="1" i="0">
                <a:solidFill>
                  <a:schemeClr val="tx1"/>
                </a:solidFill>
                <a:effectLst>
                  <a:outerShdw blurRad="38100" dist="38100" dir="2700000" algn="tl">
                    <a:srgbClr val="DDDDDD"/>
                  </a:outerShdw>
                </a:effectLst>
                <a:latin typeface="Tahoma" charset="0"/>
              </a:rPr>
              <a:t>Δ</a:t>
            </a:r>
            <a:r>
              <a:rPr lang="en-US" sz="1000" b="1" i="0">
                <a:solidFill>
                  <a:schemeClr val="tx1"/>
                </a:solidFill>
                <a:effectLst>
                  <a:outerShdw blurRad="38100" dist="38100" dir="2700000" algn="tl">
                    <a:srgbClr val="DDDDDD"/>
                  </a:outerShdw>
                </a:effectLst>
                <a:latin typeface="Tahoma" charset="0"/>
              </a:rPr>
              <a:t>z = 20 pm</a:t>
            </a:r>
            <a:endParaRPr lang="el-GR" sz="1000" b="1" i="0">
              <a:solidFill>
                <a:schemeClr val="tx1"/>
              </a:solidFill>
              <a:effectLst>
                <a:outerShdw blurRad="38100" dist="38100" dir="2700000" algn="tl">
                  <a:srgbClr val="DDDDDD"/>
                </a:outerShdw>
              </a:effectLst>
              <a:latin typeface="Tahoma" charset="0"/>
            </a:endParaRPr>
          </a:p>
        </p:txBody>
      </p:sp>
      <p:sp>
        <p:nvSpPr>
          <p:cNvPr id="84032" name="Text Box 64"/>
          <p:cNvSpPr txBox="1">
            <a:spLocks noChangeArrowheads="1"/>
          </p:cNvSpPr>
          <p:nvPr/>
        </p:nvSpPr>
        <p:spPr bwMode="auto">
          <a:xfrm>
            <a:off x="5029200" y="3048000"/>
            <a:ext cx="1752600" cy="701675"/>
          </a:xfrm>
          <a:prstGeom prst="rect">
            <a:avLst/>
          </a:prstGeom>
          <a:noFill/>
          <a:ln w="9525">
            <a:noFill/>
            <a:miter lim="800000"/>
            <a:headEnd/>
            <a:tailEnd/>
          </a:ln>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r"/>
            <a:r>
              <a:rPr lang="en-US" sz="1000" b="1" i="0">
                <a:solidFill>
                  <a:schemeClr val="tx1"/>
                </a:solidFill>
                <a:effectLst>
                  <a:outerShdw blurRad="38100" dist="38100" dir="2700000" algn="tl">
                    <a:srgbClr val="DDDDDD"/>
                  </a:outerShdw>
                </a:effectLst>
                <a:latin typeface="Tahoma" charset="0"/>
              </a:rPr>
              <a:t>Surface atomic profile</a:t>
            </a:r>
          </a:p>
          <a:p>
            <a:pPr algn="r"/>
            <a:r>
              <a:rPr lang="en-US" sz="1000" b="1" i="0">
                <a:solidFill>
                  <a:schemeClr val="tx1"/>
                </a:solidFill>
                <a:effectLst>
                  <a:outerShdw blurRad="38100" dist="38100" dir="2700000" algn="tl">
                    <a:srgbClr val="DDDDDD"/>
                  </a:outerShdw>
                </a:effectLst>
                <a:latin typeface="Tahoma" charset="0"/>
              </a:rPr>
              <a:t>Tip cruising altitude ~500 pm</a:t>
            </a:r>
          </a:p>
          <a:p>
            <a:pPr algn="r"/>
            <a:r>
              <a:rPr lang="el-GR" sz="1000" b="1" i="0">
                <a:solidFill>
                  <a:schemeClr val="tx1"/>
                </a:solidFill>
                <a:effectLst>
                  <a:outerShdw blurRad="38100" dist="38100" dir="2700000" algn="tl">
                    <a:srgbClr val="DDDDDD"/>
                  </a:outerShdw>
                </a:effectLst>
                <a:latin typeface="Tahoma" charset="0"/>
              </a:rPr>
              <a:t>Δ</a:t>
            </a:r>
            <a:r>
              <a:rPr lang="en-US" sz="1000" b="1" i="0">
                <a:solidFill>
                  <a:schemeClr val="tx1"/>
                </a:solidFill>
                <a:effectLst>
                  <a:outerShdw blurRad="38100" dist="38100" dir="2700000" algn="tl">
                    <a:srgbClr val="DDDDDD"/>
                  </a:outerShdw>
                </a:effectLst>
                <a:latin typeface="Tahoma" charset="0"/>
              </a:rPr>
              <a:t>z = 2 pm</a:t>
            </a:r>
            <a:endParaRPr lang="el-GR" sz="1000" b="1" i="0">
              <a:solidFill>
                <a:schemeClr val="tx1"/>
              </a:solidFill>
              <a:effectLst>
                <a:outerShdw blurRad="38100" dist="38100" dir="2700000" algn="tl">
                  <a:srgbClr val="DDDDDD"/>
                </a:outerShdw>
              </a:effectLst>
              <a:latin typeface="Tahoma" charset="0"/>
            </a:endParaRPr>
          </a:p>
        </p:txBody>
      </p:sp>
      <p:sp>
        <p:nvSpPr>
          <p:cNvPr id="62476" name="Text Box 73"/>
          <p:cNvSpPr txBox="1">
            <a:spLocks noChangeArrowheads="1"/>
          </p:cNvSpPr>
          <p:nvPr/>
        </p:nvSpPr>
        <p:spPr bwMode="auto">
          <a:xfrm>
            <a:off x="533400" y="5562600"/>
            <a:ext cx="4572000" cy="590550"/>
          </a:xfrm>
          <a:prstGeom prst="rect">
            <a:avLst/>
          </a:prstGeom>
          <a:noFill/>
          <a:ln w="9525">
            <a:solidFill>
              <a:schemeClr val="accent2"/>
            </a:solidFill>
            <a:miter lim="800000"/>
            <a:headEnd/>
            <a:tailEnd/>
          </a:ln>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sz="1600" b="1">
                <a:solidFill>
                  <a:schemeClr val="tx1"/>
                </a:solidFill>
                <a:effectLst>
                  <a:outerShdw blurRad="38100" dist="38100" dir="2700000" algn="tl">
                    <a:srgbClr val="DDDDDD"/>
                  </a:outerShdw>
                </a:effectLst>
                <a:latin typeface="Tahoma" charset="0"/>
              </a:rPr>
              <a:t>The STM image is a map of the pi-orbital of distorted acetylene</a:t>
            </a:r>
          </a:p>
        </p:txBody>
      </p:sp>
      <p:sp>
        <p:nvSpPr>
          <p:cNvPr id="62477" name="Text Box 74"/>
          <p:cNvSpPr txBox="1">
            <a:spLocks noChangeArrowheads="1"/>
          </p:cNvSpPr>
          <p:nvPr/>
        </p:nvSpPr>
        <p:spPr bwMode="auto">
          <a:xfrm>
            <a:off x="5486400" y="1673225"/>
            <a:ext cx="3429000" cy="952500"/>
          </a:xfrm>
          <a:prstGeom prst="rect">
            <a:avLst/>
          </a:prstGeom>
          <a:noFill/>
          <a:ln w="9525">
            <a:solidFill>
              <a:schemeClr val="accent2"/>
            </a:solidFill>
            <a:miter lim="800000"/>
            <a:headEnd/>
            <a:tailEnd/>
          </a:ln>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altLang="ja-JP" sz="1400" u="sng" dirty="0">
                <a:solidFill>
                  <a:schemeClr val="tx1"/>
                </a:solidFill>
                <a:effectLst>
                  <a:outerShdw blurRad="38100" dist="38100" dir="2700000" algn="tl">
                    <a:srgbClr val="DDDDDD"/>
                  </a:outerShdw>
                </a:effectLst>
                <a:latin typeface="Tahoma" charset="0"/>
              </a:rPr>
              <a:t>W</a:t>
            </a:r>
            <a:r>
              <a:rPr lang="en-US" altLang="ja-JP" sz="1400" u="sng" dirty="0" smtClean="0">
                <a:solidFill>
                  <a:schemeClr val="tx1"/>
                </a:solidFill>
                <a:effectLst>
                  <a:outerShdw blurRad="38100" dist="38100" dir="2700000" algn="tl">
                    <a:srgbClr val="DDDDDD"/>
                  </a:outerShdw>
                </a:effectLst>
                <a:latin typeface="Tahoma" charset="0"/>
              </a:rPr>
              <a:t>e don’t see </a:t>
            </a:r>
            <a:r>
              <a:rPr lang="en-US" altLang="ja-JP" sz="1400" u="sng" dirty="0">
                <a:solidFill>
                  <a:schemeClr val="tx1"/>
                </a:solidFill>
                <a:effectLst>
                  <a:outerShdw blurRad="38100" dist="38100" dir="2700000" algn="tl">
                    <a:srgbClr val="DDDDDD"/>
                  </a:outerShdw>
                </a:effectLst>
                <a:latin typeface="Tahoma" charset="0"/>
              </a:rPr>
              <a:t>the </a:t>
            </a:r>
            <a:r>
              <a:rPr lang="en-US" altLang="ja-JP" sz="1400" u="sng" dirty="0" err="1">
                <a:solidFill>
                  <a:schemeClr val="tx1"/>
                </a:solidFill>
                <a:effectLst>
                  <a:outerShdw blurRad="38100" dist="38100" dir="2700000" algn="tl">
                    <a:srgbClr val="DDDDDD"/>
                  </a:outerShdw>
                </a:effectLst>
                <a:latin typeface="Tahoma" charset="0"/>
              </a:rPr>
              <a:t>Pd</a:t>
            </a:r>
            <a:r>
              <a:rPr lang="en-US" altLang="ja-JP" sz="1400" u="sng" dirty="0">
                <a:solidFill>
                  <a:schemeClr val="tx1"/>
                </a:solidFill>
                <a:effectLst>
                  <a:outerShdw blurRad="38100" dist="38100" dir="2700000" algn="tl">
                    <a:srgbClr val="DDDDDD"/>
                  </a:outerShdw>
                </a:effectLst>
                <a:latin typeface="Tahoma" charset="0"/>
              </a:rPr>
              <a:t> </a:t>
            </a:r>
            <a:r>
              <a:rPr lang="en-US" altLang="ja-JP" sz="1400" u="sng" dirty="0" smtClean="0">
                <a:solidFill>
                  <a:schemeClr val="tx1"/>
                </a:solidFill>
                <a:effectLst>
                  <a:outerShdw blurRad="38100" dist="38100" dir="2700000" algn="tl">
                    <a:srgbClr val="DDDDDD"/>
                  </a:outerShdw>
                </a:effectLst>
                <a:latin typeface="Tahoma" charset="0"/>
              </a:rPr>
              <a:t>atoms</a:t>
            </a:r>
            <a:endParaRPr lang="en-US" altLang="ja-JP" sz="1400" u="sng" dirty="0">
              <a:solidFill>
                <a:schemeClr val="tx1"/>
              </a:solidFill>
              <a:effectLst>
                <a:outerShdw blurRad="38100" dist="38100" dir="2700000" algn="tl">
                  <a:srgbClr val="DDDDDD"/>
                </a:outerShdw>
              </a:effectLst>
              <a:latin typeface="Tahoma" charset="0"/>
            </a:endParaRPr>
          </a:p>
          <a:p>
            <a:r>
              <a:rPr lang="en-US" sz="1400" dirty="0" smtClean="0">
                <a:solidFill>
                  <a:schemeClr val="tx1"/>
                </a:solidFill>
                <a:effectLst>
                  <a:outerShdw blurRad="38100" dist="38100" dir="2700000" algn="tl">
                    <a:srgbClr val="DDDDDD"/>
                  </a:outerShdw>
                </a:effectLst>
                <a:latin typeface="Tahoma" charset="0"/>
              </a:rPr>
              <a:t>because </a:t>
            </a:r>
            <a:r>
              <a:rPr lang="en-US" sz="1400" dirty="0">
                <a:solidFill>
                  <a:schemeClr val="tx1"/>
                </a:solidFill>
                <a:effectLst>
                  <a:outerShdw blurRad="38100" dist="38100" dir="2700000" algn="tl">
                    <a:srgbClr val="DDDDDD"/>
                  </a:outerShdw>
                </a:effectLst>
                <a:latin typeface="Tahoma" charset="0"/>
              </a:rPr>
              <a:t>the tip needs to be very close to image the </a:t>
            </a:r>
            <a:r>
              <a:rPr lang="en-US" sz="1400" dirty="0" err="1">
                <a:solidFill>
                  <a:schemeClr val="tx1"/>
                </a:solidFill>
                <a:effectLst>
                  <a:outerShdw blurRad="38100" dist="38100" dir="2700000" algn="tl">
                    <a:srgbClr val="DDDDDD"/>
                  </a:outerShdw>
                </a:effectLst>
                <a:latin typeface="Tahoma" charset="0"/>
              </a:rPr>
              <a:t>Pd</a:t>
            </a:r>
            <a:r>
              <a:rPr lang="en-US" sz="1400" dirty="0">
                <a:solidFill>
                  <a:schemeClr val="tx1"/>
                </a:solidFill>
                <a:effectLst>
                  <a:outerShdw blurRad="38100" dist="38100" dir="2700000" algn="tl">
                    <a:srgbClr val="DDDDDD"/>
                  </a:outerShdw>
                </a:effectLst>
                <a:latin typeface="Tahoma" charset="0"/>
              </a:rPr>
              <a:t> atoms and would knock the molecule away</a:t>
            </a:r>
          </a:p>
        </p:txBody>
      </p:sp>
      <p:grpSp>
        <p:nvGrpSpPr>
          <p:cNvPr id="10" name="Group 77"/>
          <p:cNvGrpSpPr>
            <a:grpSpLocks/>
          </p:cNvGrpSpPr>
          <p:nvPr/>
        </p:nvGrpSpPr>
        <p:grpSpPr bwMode="auto">
          <a:xfrm>
            <a:off x="5562600" y="4648200"/>
            <a:ext cx="3352800" cy="2057400"/>
            <a:chOff x="5562600" y="4648200"/>
            <a:chExt cx="3352800" cy="2057400"/>
          </a:xfrm>
        </p:grpSpPr>
        <p:grpSp>
          <p:nvGrpSpPr>
            <p:cNvPr id="110607" name="Group 65"/>
            <p:cNvGrpSpPr>
              <a:grpSpLocks/>
            </p:cNvGrpSpPr>
            <p:nvPr/>
          </p:nvGrpSpPr>
          <p:grpSpPr bwMode="auto">
            <a:xfrm>
              <a:off x="5715000" y="5632450"/>
              <a:ext cx="3027363" cy="1073150"/>
              <a:chOff x="4032" y="3216"/>
              <a:chExt cx="1716" cy="609"/>
            </a:xfrm>
          </p:grpSpPr>
          <p:pic>
            <p:nvPicPr>
              <p:cNvPr id="110610" name="Picture 66" descr="DC-9"/>
              <p:cNvPicPr>
                <a:picLocks noChangeAspect="1" noChangeArrowheads="1"/>
              </p:cNvPicPr>
              <p:nvPr/>
            </p:nvPicPr>
            <p:blipFill>
              <a:blip r:embed="rId7">
                <a:extLst>
                  <a:ext uri="{28A0092B-C50C-407E-A947-70E740481C1C}">
                    <a14:useLocalDpi xmlns:a14="http://schemas.microsoft.com/office/drawing/2010/main" val="0"/>
                  </a:ext>
                </a:extLst>
              </a:blip>
              <a:srcRect l="5556" t="21326" r="8888" b="52867"/>
              <a:stretch>
                <a:fillRect/>
              </a:stretch>
            </p:blipFill>
            <p:spPr bwMode="auto">
              <a:xfrm>
                <a:off x="4032" y="3216"/>
                <a:ext cx="1392"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035" name="Rectangle 67"/>
              <p:cNvSpPr>
                <a:spLocks noChangeArrowheads="1"/>
              </p:cNvSpPr>
              <p:nvPr/>
            </p:nvSpPr>
            <p:spPr bwMode="auto">
              <a:xfrm>
                <a:off x="4032" y="3552"/>
                <a:ext cx="1392" cy="192"/>
              </a:xfrm>
              <a:prstGeom prst="rect">
                <a:avLst/>
              </a:prstGeom>
              <a:gradFill rotWithShape="0">
                <a:gsLst>
                  <a:gs pos="0">
                    <a:srgbClr val="996633"/>
                  </a:gs>
                  <a:gs pos="100000">
                    <a:srgbClr val="996633">
                      <a:gamma/>
                      <a:shade val="46275"/>
                      <a:invGamma/>
                    </a:srgbClr>
                  </a:gs>
                </a:gsLst>
                <a:lin ang="5400000" scaled="1"/>
              </a:gradFill>
              <a:ln w="9525">
                <a:no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84036" name="Line 68"/>
              <p:cNvSpPr>
                <a:spLocks noChangeShapeType="1"/>
              </p:cNvSpPr>
              <p:nvPr/>
            </p:nvSpPr>
            <p:spPr bwMode="auto">
              <a:xfrm>
                <a:off x="4032" y="3552"/>
                <a:ext cx="1632" cy="0"/>
              </a:xfrm>
              <a:prstGeom prst="line">
                <a:avLst/>
              </a:prstGeom>
              <a:noFill/>
              <a:ln w="9525">
                <a:solidFill>
                  <a:schemeClr val="tx1"/>
                </a:solidFill>
                <a:prstDash val="dash"/>
                <a:round/>
                <a:headEnd/>
                <a:tailEnd/>
              </a:ln>
              <a:effectLst/>
            </p:spPr>
            <p:txBody>
              <a:bodyPr/>
              <a:lstStyle/>
              <a:p>
                <a:pPr>
                  <a:defRPr/>
                </a:pPr>
                <a:endParaRPr lang="en-US">
                  <a:effectLst>
                    <a:outerShdw blurRad="38100" dist="38100" dir="2700000" algn="tl">
                      <a:srgbClr val="000000">
                        <a:alpha val="43137"/>
                      </a:srgbClr>
                    </a:outerShdw>
                  </a:effectLst>
                  <a:latin typeface="Helvetica" pitchFamily="-110" charset="0"/>
                  <a:ea typeface="ＭＳ Ｐゴシック" pitchFamily="-112" charset="-128"/>
                  <a:cs typeface="ＭＳ Ｐゴシック" pitchFamily="-112" charset="-128"/>
                </a:endParaRPr>
              </a:p>
            </p:txBody>
          </p:sp>
          <p:sp>
            <p:nvSpPr>
              <p:cNvPr id="84037" name="Line 69"/>
              <p:cNvSpPr>
                <a:spLocks noChangeShapeType="1"/>
              </p:cNvSpPr>
              <p:nvPr/>
            </p:nvSpPr>
            <p:spPr bwMode="auto">
              <a:xfrm>
                <a:off x="4032" y="3540"/>
                <a:ext cx="1632" cy="0"/>
              </a:xfrm>
              <a:prstGeom prst="line">
                <a:avLst/>
              </a:prstGeom>
              <a:noFill/>
              <a:ln w="9525">
                <a:solidFill>
                  <a:schemeClr val="tx1"/>
                </a:solidFill>
                <a:prstDash val="dash"/>
                <a:round/>
                <a:headEnd/>
                <a:tailEnd/>
              </a:ln>
              <a:effectLst/>
            </p:spPr>
            <p:txBody>
              <a:bodyPr/>
              <a:lstStyle/>
              <a:p>
                <a:pPr>
                  <a:defRPr/>
                </a:pPr>
                <a:endParaRPr lang="en-US">
                  <a:effectLst>
                    <a:outerShdw blurRad="38100" dist="38100" dir="2700000" algn="tl">
                      <a:srgbClr val="000000">
                        <a:alpha val="43137"/>
                      </a:srgbClr>
                    </a:outerShdw>
                  </a:effectLst>
                  <a:latin typeface="Helvetica" pitchFamily="-110" charset="0"/>
                  <a:ea typeface="ＭＳ Ｐゴシック" pitchFamily="-112" charset="-128"/>
                  <a:cs typeface="ＭＳ Ｐゴシック" pitchFamily="-112" charset="-128"/>
                </a:endParaRPr>
              </a:p>
            </p:txBody>
          </p:sp>
          <p:sp>
            <p:nvSpPr>
              <p:cNvPr id="84038" name="Line 70"/>
              <p:cNvSpPr>
                <a:spLocks noChangeShapeType="1"/>
              </p:cNvSpPr>
              <p:nvPr/>
            </p:nvSpPr>
            <p:spPr bwMode="auto">
              <a:xfrm>
                <a:off x="5520" y="3456"/>
                <a:ext cx="0" cy="80"/>
              </a:xfrm>
              <a:prstGeom prst="line">
                <a:avLst/>
              </a:prstGeom>
              <a:noFill/>
              <a:ln w="9525">
                <a:solidFill>
                  <a:schemeClr val="tx1"/>
                </a:solidFill>
                <a:round/>
                <a:headEnd/>
                <a:tailEnd type="triangle" w="sm" len="sm"/>
              </a:ln>
              <a:effectLst/>
            </p:spPr>
            <p:txBody>
              <a:bodyPr/>
              <a:lstStyle/>
              <a:p>
                <a:pPr>
                  <a:defRPr/>
                </a:pPr>
                <a:endParaRPr lang="en-US">
                  <a:effectLst>
                    <a:outerShdw blurRad="38100" dist="38100" dir="2700000" algn="tl">
                      <a:srgbClr val="000000">
                        <a:alpha val="43137"/>
                      </a:srgbClr>
                    </a:outerShdw>
                  </a:effectLst>
                  <a:latin typeface="Helvetica" pitchFamily="-110" charset="0"/>
                  <a:ea typeface="ＭＳ Ｐゴシック" pitchFamily="-112" charset="-128"/>
                  <a:cs typeface="ＭＳ Ｐゴシック" pitchFamily="-112" charset="-128"/>
                </a:endParaRPr>
              </a:p>
            </p:txBody>
          </p:sp>
          <p:sp>
            <p:nvSpPr>
              <p:cNvPr id="84039" name="Line 71"/>
              <p:cNvSpPr>
                <a:spLocks noChangeShapeType="1"/>
              </p:cNvSpPr>
              <p:nvPr/>
            </p:nvSpPr>
            <p:spPr bwMode="auto">
              <a:xfrm flipV="1">
                <a:off x="5520" y="3552"/>
                <a:ext cx="0" cy="80"/>
              </a:xfrm>
              <a:prstGeom prst="line">
                <a:avLst/>
              </a:prstGeom>
              <a:noFill/>
              <a:ln w="9525">
                <a:solidFill>
                  <a:schemeClr val="tx1"/>
                </a:solidFill>
                <a:round/>
                <a:headEnd/>
                <a:tailEnd type="triangle" w="sm" len="sm"/>
              </a:ln>
              <a:effectLst/>
            </p:spPr>
            <p:txBody>
              <a:bodyPr/>
              <a:lstStyle/>
              <a:p>
                <a:pPr>
                  <a:defRPr/>
                </a:pPr>
                <a:endParaRPr lang="en-US">
                  <a:effectLst>
                    <a:outerShdw blurRad="38100" dist="38100" dir="2700000" algn="tl">
                      <a:srgbClr val="000000">
                        <a:alpha val="43137"/>
                      </a:srgbClr>
                    </a:outerShdw>
                  </a:effectLst>
                  <a:latin typeface="Helvetica" pitchFamily="-110" charset="0"/>
                  <a:ea typeface="ＭＳ Ｐゴシック" pitchFamily="-112" charset="-128"/>
                  <a:cs typeface="ＭＳ Ｐゴシック" pitchFamily="-112" charset="-128"/>
                </a:endParaRPr>
              </a:p>
            </p:txBody>
          </p:sp>
          <p:sp>
            <p:nvSpPr>
              <p:cNvPr id="62487" name="Text Box 72"/>
              <p:cNvSpPr txBox="1">
                <a:spLocks noChangeArrowheads="1"/>
              </p:cNvSpPr>
              <p:nvPr/>
            </p:nvSpPr>
            <p:spPr bwMode="auto">
              <a:xfrm>
                <a:off x="5376" y="3600"/>
                <a:ext cx="372" cy="225"/>
              </a:xfrm>
              <a:prstGeom prst="rect">
                <a:avLst/>
              </a:prstGeom>
              <a:noFill/>
              <a:ln w="9525">
                <a:noFill/>
                <a:miter lim="800000"/>
                <a:headEnd/>
                <a:tailEnd/>
              </a:ln>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sz="1000" i="0">
                    <a:solidFill>
                      <a:schemeClr val="tx1"/>
                    </a:solidFill>
                    <a:effectLst>
                      <a:outerShdw blurRad="38100" dist="38100" dir="2700000" algn="tl">
                        <a:srgbClr val="DDDDDD"/>
                      </a:outerShdw>
                    </a:effectLst>
                    <a:latin typeface="Tahoma" charset="0"/>
                  </a:rPr>
                  <a:t>1 cm</a:t>
                </a:r>
              </a:p>
              <a:p>
                <a:r>
                  <a:rPr lang="en-US" sz="1000" i="0">
                    <a:solidFill>
                      <a:schemeClr val="tx1"/>
                    </a:solidFill>
                    <a:effectLst>
                      <a:outerShdw blurRad="38100" dist="38100" dir="2700000" algn="tl">
                        <a:srgbClr val="DDDDDD"/>
                      </a:outerShdw>
                    </a:effectLst>
                    <a:latin typeface="Tahoma" charset="0"/>
                  </a:rPr>
                  <a:t>(± 1 μm)</a:t>
                </a:r>
              </a:p>
            </p:txBody>
          </p:sp>
        </p:grpSp>
        <p:sp>
          <p:nvSpPr>
            <p:cNvPr id="62478" name="Text Box 75"/>
            <p:cNvSpPr txBox="1">
              <a:spLocks noChangeArrowheads="1"/>
            </p:cNvSpPr>
            <p:nvPr/>
          </p:nvSpPr>
          <p:spPr bwMode="auto">
            <a:xfrm>
              <a:off x="5562600" y="5029200"/>
              <a:ext cx="3352800" cy="549275"/>
            </a:xfrm>
            <a:prstGeom prst="rect">
              <a:avLst/>
            </a:prstGeom>
            <a:noFill/>
            <a:ln w="9525">
              <a:noFill/>
              <a:miter lim="800000"/>
              <a:headEnd/>
              <a:tailEnd/>
            </a:ln>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sz="1000">
                  <a:solidFill>
                    <a:schemeClr val="tx1"/>
                  </a:solidFill>
                  <a:effectLst>
                    <a:outerShdw blurRad="38100" dist="38100" dir="2700000" algn="tl">
                      <a:srgbClr val="DDDDDD"/>
                    </a:outerShdw>
                  </a:effectLst>
                  <a:latin typeface="Tahoma" charset="0"/>
                </a:rPr>
                <a:t>If the tip was made as big as an airplane, it would be flying at 1 cm from the surface and waving up an down by 1 micrometer</a:t>
              </a:r>
            </a:p>
          </p:txBody>
        </p:sp>
        <p:sp>
          <p:nvSpPr>
            <p:cNvPr id="84044" name="AutoShape 76"/>
            <p:cNvSpPr>
              <a:spLocks noChangeArrowheads="1"/>
            </p:cNvSpPr>
            <p:nvPr/>
          </p:nvSpPr>
          <p:spPr bwMode="auto">
            <a:xfrm>
              <a:off x="7239000" y="4648200"/>
              <a:ext cx="317500" cy="381000"/>
            </a:xfrm>
            <a:prstGeom prst="downArrow">
              <a:avLst>
                <a:gd name="adj1" fmla="val 50000"/>
                <a:gd name="adj2" fmla="val 30000"/>
              </a:avLst>
            </a:prstGeom>
            <a:solidFill>
              <a:schemeClr val="accent1"/>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grpSp>
      <p:sp>
        <p:nvSpPr>
          <p:cNvPr id="62480" name="Text Box 77"/>
          <p:cNvSpPr txBox="1">
            <a:spLocks noChangeArrowheads="1"/>
          </p:cNvSpPr>
          <p:nvPr/>
        </p:nvSpPr>
        <p:spPr bwMode="auto">
          <a:xfrm>
            <a:off x="822325" y="6300788"/>
            <a:ext cx="2066925" cy="376237"/>
          </a:xfrm>
          <a:prstGeom prst="rect">
            <a:avLst/>
          </a:prstGeom>
          <a:noFill/>
          <a:ln w="9525">
            <a:solidFill>
              <a:schemeClr val="tx1"/>
            </a:solidFill>
            <a:miter lim="800000"/>
            <a:headEnd/>
            <a:tailEnd/>
          </a:ln>
        </p:spPr>
        <p:txBody>
          <a:bodyPr wrap="none">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sz="1800" b="1">
                <a:solidFill>
                  <a:schemeClr val="tx1"/>
                </a:solidFill>
                <a:effectLst>
                  <a:outerShdw blurRad="38100" dist="38100" dir="2700000" algn="tl">
                    <a:srgbClr val="DDDDDD"/>
                  </a:outerShdw>
                </a:effectLst>
                <a:latin typeface="Times" charset="0"/>
              </a:rPr>
              <a:t>M. Salmeron (LBL)</a:t>
            </a:r>
            <a:endParaRPr lang="en-US" sz="1600" i="0">
              <a:solidFill>
                <a:schemeClr val="tx1"/>
              </a:solidFill>
              <a:effectLst>
                <a:outerShdw blurRad="38100" dist="38100" dir="2700000" algn="tl">
                  <a:srgbClr val="DDDDDD"/>
                </a:outerShdw>
              </a:effectLst>
              <a:latin typeface="Times"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84030"/>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84032"/>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032" grpId="0" autoUpdateAnimBg="0"/>
    </p:bldLst>
  </p:timing>
</p:sld>
</file>

<file path=ppt/theme/theme1.xml><?xml version="1.0" encoding="utf-8"?>
<a:theme xmlns:a="http://schemas.openxmlformats.org/drawingml/2006/main" name="untitled 1">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untitled 1">
      <a:majorFont>
        <a:latin typeface="Times"/>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2"/>
            </a:solidFill>
            <a:effectLst>
              <a:outerShdw blurRad="38100" dist="38100" dir="2700000" algn="tl">
                <a:srgbClr val="000000">
                  <a:alpha val="43137"/>
                </a:srgbClr>
              </a:outerShdw>
            </a:effectLst>
            <a:latin typeface="Helvetica" pitchFamily="-8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2"/>
            </a:solidFill>
            <a:effectLst>
              <a:outerShdw blurRad="38100" dist="38100" dir="2700000" algn="tl">
                <a:srgbClr val="000000">
                  <a:alpha val="43137"/>
                </a:srgbClr>
              </a:outerShdw>
            </a:effectLst>
            <a:latin typeface="Helvetica" pitchFamily="-84" charset="0"/>
          </a:defRPr>
        </a:defPPr>
      </a:lstStyle>
    </a:lnDef>
  </a:objectDefaults>
  <a:extraClrSchemeLst>
    <a:extraClrScheme>
      <a:clrScheme name="untitled 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titled 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titled 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titled 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titled 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titled 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titled 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HD:Desktop Folder:Chem 120:Chem Foundations</Template>
  <TotalTime>109773</TotalTime>
  <Pages>23</Pages>
  <Words>1839</Words>
  <Application>Microsoft Macintosh PowerPoint</Application>
  <PresentationFormat>On-screen Show (4:3)</PresentationFormat>
  <Paragraphs>304</Paragraphs>
  <Slides>28</Slides>
  <Notes>25</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28</vt:i4>
      </vt:variant>
    </vt:vector>
  </HeadingPairs>
  <TitlesOfParts>
    <vt:vector size="32" baseType="lpstr">
      <vt:lpstr>untitled 1</vt:lpstr>
      <vt:lpstr>Microsoft ClipArt Gallery</vt:lpstr>
      <vt:lpstr>Equation</vt:lpstr>
      <vt:lpstr>Document</vt:lpstr>
      <vt:lpstr>Chem 108  Introductory Chemistry</vt:lpstr>
      <vt:lpstr> Chemistry Connections (CHEM 108) </vt:lpstr>
      <vt:lpstr>Chemistry  Physics  Engineering The Scientific Method (A Unifying Practice)  </vt:lpstr>
      <vt:lpstr>PowerPoint Presentation</vt:lpstr>
      <vt:lpstr>PowerPoint Presentation</vt:lpstr>
      <vt:lpstr>PowerPoint Presentation</vt:lpstr>
      <vt:lpstr>QUESTION</vt:lpstr>
      <vt:lpstr>QUESTION</vt:lpstr>
      <vt:lpstr>PowerPoint Presentation</vt:lpstr>
      <vt:lpstr>QUESTION</vt:lpstr>
      <vt:lpstr>Energy &amp; Matter E = mc2</vt:lpstr>
      <vt:lpstr>PowerPoint Presentation</vt:lpstr>
      <vt:lpstr>PowerPoint Presentation</vt:lpstr>
      <vt:lpstr>QUESTION</vt:lpstr>
      <vt:lpstr>   Percent  A comparison based on normalization to 100.</vt:lpstr>
      <vt:lpstr>QUESTION</vt:lpstr>
      <vt:lpstr>QUESTION Percent Continued</vt:lpstr>
      <vt:lpstr>QUESTION Percent Continued</vt:lpstr>
      <vt:lpstr>Organization of Matter</vt:lpstr>
      <vt:lpstr>Organization of Matter</vt:lpstr>
      <vt:lpstr>Organization of Matter</vt:lpstr>
      <vt:lpstr>Atoms (CHEM 108)</vt:lpstr>
      <vt:lpstr>QUESTION</vt:lpstr>
      <vt:lpstr>PowerPoint Presentation</vt:lpstr>
      <vt:lpstr>CHEMISTRY of the Atom</vt:lpstr>
      <vt:lpstr>QUESTION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Ron Rusay</dc:creator>
  <cp:keywords/>
  <dc:description/>
  <cp:lastModifiedBy>Ron Rusay</cp:lastModifiedBy>
  <cp:revision>154</cp:revision>
  <cp:lastPrinted>2017-07-06T21:24:04Z</cp:lastPrinted>
  <dcterms:created xsi:type="dcterms:W3CDTF">2018-08-28T21:46:52Z</dcterms:created>
  <dcterms:modified xsi:type="dcterms:W3CDTF">2020-02-02T18:36:36Z</dcterms:modified>
</cp:coreProperties>
</file>