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425" r:id="rId2"/>
    <p:sldId id="426" r:id="rId3"/>
    <p:sldId id="442" r:id="rId4"/>
    <p:sldId id="427" r:id="rId5"/>
    <p:sldId id="428" r:id="rId6"/>
    <p:sldId id="429" r:id="rId7"/>
    <p:sldId id="454" r:id="rId8"/>
    <p:sldId id="457" r:id="rId9"/>
    <p:sldId id="432" r:id="rId10"/>
  </p:sldIdLst>
  <p:sldSz cx="9144000" cy="6858000" type="screen4x3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i="1" kern="1200">
        <a:solidFill>
          <a:schemeClr val="tx2"/>
        </a:solidFill>
        <a:latin typeface="Helvetica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i="1" kern="1200">
        <a:solidFill>
          <a:schemeClr val="tx2"/>
        </a:solidFill>
        <a:latin typeface="Helvetica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i="1" kern="1200">
        <a:solidFill>
          <a:schemeClr val="tx2"/>
        </a:solidFill>
        <a:latin typeface="Helvetica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i="1" kern="1200">
        <a:solidFill>
          <a:schemeClr val="tx2"/>
        </a:solidFill>
        <a:latin typeface="Helvetica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i="1" kern="1200">
        <a:solidFill>
          <a:schemeClr val="tx2"/>
        </a:solidFill>
        <a:latin typeface="Helvetic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i="1" kern="1200">
        <a:solidFill>
          <a:schemeClr val="tx2"/>
        </a:solidFill>
        <a:latin typeface="Helvetic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i="1" kern="1200">
        <a:solidFill>
          <a:schemeClr val="tx2"/>
        </a:solidFill>
        <a:latin typeface="Helvetic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i="1" kern="1200">
        <a:solidFill>
          <a:schemeClr val="tx2"/>
        </a:solidFill>
        <a:latin typeface="Helvetic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i="1" kern="1200">
        <a:solidFill>
          <a:schemeClr val="tx2"/>
        </a:solidFill>
        <a:latin typeface="Helvetica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000013"/>
    <a:srgbClr val="6F7446"/>
    <a:srgbClr val="FF00FF"/>
    <a:srgbClr val="600620"/>
    <a:srgbClr val="380000"/>
    <a:srgbClr val="F39F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-1000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handoutMaster" Target="handoutMasters/handout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6391275" y="8750300"/>
            <a:ext cx="39687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7" tIns="44450" rIns="90487" bIns="44450" anchor="ctr">
            <a:spAutoFit/>
          </a:bodyPr>
          <a:lstStyle/>
          <a:p>
            <a:pPr algn="r" eaLnBrk="0" hangingPunct="0"/>
            <a:fld id="{4959EA13-759F-FE48-9164-3CE124EC2D1D}" type="slidenum">
              <a:rPr lang="en-US" sz="1400">
                <a:solidFill>
                  <a:schemeClr val="tx1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pPr algn="r" eaLnBrk="0" hangingPunct="0"/>
              <a:t>‹#›</a:t>
            </a:fld>
            <a:endParaRPr lang="en-US" sz="1400">
              <a:solidFill>
                <a:schemeClr val="tx1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591082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notes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3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6391275" y="8750300"/>
            <a:ext cx="39687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7" tIns="44450" rIns="90487" bIns="44450" anchor="ctr">
            <a:spAutoFit/>
          </a:bodyPr>
          <a:lstStyle/>
          <a:p>
            <a:pPr algn="r" eaLnBrk="0" hangingPunct="0"/>
            <a:fld id="{23F0B7BD-31F5-B148-B015-C26465345125}" type="slidenum">
              <a:rPr lang="en-US" sz="1400">
                <a:solidFill>
                  <a:schemeClr val="tx1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pPr algn="r" eaLnBrk="0" hangingPunct="0"/>
              <a:t>‹#›</a:t>
            </a:fld>
            <a:endParaRPr lang="en-US" sz="1400">
              <a:solidFill>
                <a:schemeClr val="tx1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563401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pPr eaLnBrk="1" hangingPunct="1"/>
            <a:fld id="{84D40C07-0E29-A94A-9486-6B8FFD5B8856}" type="slidenum">
              <a:rPr lang="en-US">
                <a:latin typeface="Arial" charset="0"/>
              </a:rPr>
              <a:pPr eaLnBrk="1" hangingPunct="1"/>
              <a:t>5</a:t>
            </a:fld>
            <a:endParaRPr lang="en-US">
              <a:latin typeface="Arial" charset="0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4713"/>
          </a:xfrm>
          <a:ln cap="flat"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pPr eaLnBrk="1" hangingPunct="1"/>
            <a:fld id="{595DECA2-2F0D-8C4D-AD93-507EE17919B8}" type="slidenum">
              <a:rPr lang="en-US">
                <a:latin typeface="Arial" charset="0"/>
              </a:rPr>
              <a:pPr eaLnBrk="1" hangingPunct="1"/>
              <a:t>6</a:t>
            </a:fld>
            <a:endParaRPr lang="en-US">
              <a:latin typeface="Arial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4713"/>
          </a:xfrm>
          <a:ln cap="flat"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>
                <a:solidFill>
                  <a:srgbClr val="000000"/>
                </a:solidFill>
                <a:latin typeface="Geneva" charset="0"/>
                <a:ea typeface="ＭＳ Ｐゴシック" charset="0"/>
                <a:cs typeface="ＭＳ Ｐゴシック" charset="0"/>
              </a:rPr>
              <a:t>Figure: 17-02</a:t>
            </a:r>
          </a:p>
          <a:p>
            <a:pPr eaLnBrk="1" hangingPunct="1"/>
            <a:endParaRPr lang="en-US">
              <a:solidFill>
                <a:srgbClr val="000000"/>
              </a:solidFill>
              <a:latin typeface="Geneva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>
                <a:ea typeface="ＭＳ Ｐゴシック" charset="0"/>
                <a:cs typeface="ＭＳ Ｐゴシック" charset="0"/>
              </a:rPr>
              <a:t>97 percent of publishing climate scientists agree that humans are causing climate change. </a:t>
            </a:r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pPr eaLnBrk="1" hangingPunct="1"/>
            <a:fld id="{68DC1AB3-8CDC-844C-8A7D-405098289DEF}" type="slidenum">
              <a:rPr lang="en-US"/>
              <a:pPr eaLnBrk="1" hangingPunct="1"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931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883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2346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18288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5400" y="18288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22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794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158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7702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06758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10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49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228600"/>
            <a:ext cx="194310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28600"/>
            <a:ext cx="567690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168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9"/>
          <p:cNvGrpSpPr>
            <a:grpSpLocks/>
          </p:cNvGrpSpPr>
          <p:nvPr/>
        </p:nvGrpSpPr>
        <p:grpSpPr bwMode="auto">
          <a:xfrm>
            <a:off x="0" y="0"/>
            <a:ext cx="8896350" cy="6845300"/>
            <a:chOff x="149" y="0"/>
            <a:chExt cx="5604" cy="4312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149" y="0"/>
              <a:ext cx="150" cy="4312"/>
            </a:xfrm>
            <a:prstGeom prst="rect">
              <a:avLst/>
            </a:prstGeom>
            <a:gradFill rotWithShape="0">
              <a:gsLst>
                <a:gs pos="0">
                  <a:srgbClr val="ACACAC">
                    <a:gamma/>
                    <a:shade val="29804"/>
                    <a:invGamma/>
                  </a:srgbClr>
                </a:gs>
                <a:gs pos="100000">
                  <a:srgbClr val="ACACAC"/>
                </a:gs>
              </a:gsLst>
              <a:lin ang="540000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1027" name="Rectangle 3"/>
            <p:cNvSpPr>
              <a:spLocks noChangeArrowheads="1"/>
            </p:cNvSpPr>
            <p:nvPr/>
          </p:nvSpPr>
          <p:spPr bwMode="auto">
            <a:xfrm>
              <a:off x="277" y="0"/>
              <a:ext cx="235" cy="2940"/>
            </a:xfrm>
            <a:prstGeom prst="rect">
              <a:avLst/>
            </a:prstGeom>
            <a:gradFill rotWithShape="0">
              <a:gsLst>
                <a:gs pos="0">
                  <a:srgbClr val="ACACAC">
                    <a:gamma/>
                    <a:shade val="29804"/>
                    <a:invGamma/>
                  </a:srgbClr>
                </a:gs>
                <a:gs pos="100000">
                  <a:srgbClr val="ACACAC"/>
                </a:gs>
              </a:gsLst>
              <a:lin ang="540000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1028" name="Rectangle 4"/>
            <p:cNvSpPr>
              <a:spLocks noChangeArrowheads="1"/>
            </p:cNvSpPr>
            <p:nvPr/>
          </p:nvSpPr>
          <p:spPr bwMode="auto">
            <a:xfrm>
              <a:off x="203" y="0"/>
              <a:ext cx="682" cy="2112"/>
            </a:xfrm>
            <a:prstGeom prst="rect">
              <a:avLst/>
            </a:prstGeom>
            <a:gradFill rotWithShape="0">
              <a:gsLst>
                <a:gs pos="0">
                  <a:srgbClr val="ACACAC">
                    <a:gamma/>
                    <a:shade val="29804"/>
                    <a:invGamma/>
                  </a:srgbClr>
                </a:gs>
                <a:gs pos="100000">
                  <a:srgbClr val="ACACAC"/>
                </a:gs>
              </a:gsLst>
              <a:lin ang="540000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1029" name="Rectangle 5"/>
            <p:cNvSpPr>
              <a:spLocks noChangeArrowheads="1"/>
            </p:cNvSpPr>
            <p:nvPr/>
          </p:nvSpPr>
          <p:spPr bwMode="auto">
            <a:xfrm>
              <a:off x="256" y="0"/>
              <a:ext cx="192" cy="2448"/>
            </a:xfrm>
            <a:prstGeom prst="rect">
              <a:avLst/>
            </a:prstGeom>
            <a:gradFill rotWithShape="0">
              <a:gsLst>
                <a:gs pos="0">
                  <a:srgbClr val="00AE00">
                    <a:gamma/>
                    <a:shade val="29804"/>
                    <a:invGamma/>
                  </a:srgbClr>
                </a:gs>
                <a:gs pos="100000">
                  <a:srgbClr val="00AE00"/>
                </a:gs>
              </a:gsLst>
              <a:lin ang="540000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1030" name="Rectangle 6"/>
            <p:cNvSpPr>
              <a:spLocks noChangeArrowheads="1"/>
            </p:cNvSpPr>
            <p:nvPr/>
          </p:nvSpPr>
          <p:spPr bwMode="auto">
            <a:xfrm>
              <a:off x="373" y="924"/>
              <a:ext cx="331" cy="768"/>
            </a:xfrm>
            <a:prstGeom prst="rect">
              <a:avLst/>
            </a:prstGeom>
            <a:gradFill rotWithShape="0">
              <a:gsLst>
                <a:gs pos="0">
                  <a:srgbClr val="618FFD">
                    <a:gamma/>
                    <a:shade val="29804"/>
                    <a:invGamma/>
                  </a:srgbClr>
                </a:gs>
                <a:gs pos="100000">
                  <a:srgbClr val="618FFD"/>
                </a:gs>
              </a:gsLst>
              <a:lin ang="540000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1031" name="Rectangle 7"/>
            <p:cNvSpPr>
              <a:spLocks noChangeArrowheads="1"/>
            </p:cNvSpPr>
            <p:nvPr/>
          </p:nvSpPr>
          <p:spPr bwMode="auto">
            <a:xfrm>
              <a:off x="320" y="888"/>
              <a:ext cx="5433" cy="84"/>
            </a:xfrm>
            <a:prstGeom prst="rect">
              <a:avLst/>
            </a:prstGeom>
            <a:gradFill rotWithShape="0">
              <a:gsLst>
                <a:gs pos="0">
                  <a:srgbClr val="ACACAC">
                    <a:gamma/>
                    <a:shade val="29804"/>
                    <a:invGamma/>
                  </a:srgbClr>
                </a:gs>
                <a:gs pos="100000">
                  <a:srgbClr val="ACACAC"/>
                </a:gs>
              </a:gsLst>
              <a:lin ang="540000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1032" name="Line 8"/>
            <p:cNvSpPr>
              <a:spLocks noChangeShapeType="1"/>
            </p:cNvSpPr>
            <p:nvPr/>
          </p:nvSpPr>
          <p:spPr bwMode="auto">
            <a:xfrm>
              <a:off x="153" y="888"/>
              <a:ext cx="5596" cy="0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endParaRPr>
            </a:p>
          </p:txBody>
        </p:sp>
      </p:grpSp>
      <p:sp>
        <p:nvSpPr>
          <p:cNvPr id="1034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228600"/>
            <a:ext cx="7772400" cy="11620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43000" y="1828800"/>
            <a:ext cx="77724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Times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Times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Times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Times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Times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Times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Times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Times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Monotype Sorts" charset="0"/>
        <a:buChar char="¥"/>
        <a:defRPr sz="3200" i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•"/>
        <a:defRPr sz="2800" i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–"/>
        <a:defRPr sz="2400" i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•"/>
        <a:defRPr sz="2000" i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–"/>
        <a:defRPr sz="2000" i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–"/>
        <a:defRPr sz="2000" i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–"/>
        <a:defRPr sz="2000" i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–"/>
        <a:defRPr sz="2000" i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–"/>
        <a:defRPr sz="2000" i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R_0k8JIawY" TargetMode="External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file:///\\localhost\Users\ronrusay\Desktop\Powerpoint%20&amp;%20Movies\Chem%20106.108.120.121%20PPT%20&amp;%20Mov\Chem%20121-PPT%202011\Buffers-Med-Pres.pptx%23-1,1,Acid-Base%20Disorders" TargetMode="Externa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hyperlink" Target="file:///\\localhost\Users\ronrusay\Desktop\Powerpoint%20&amp;%20Movies\Chem%20106.108.120.121%20PPT%20&amp;%20Mov\Chem%20121-PPT%202011\Buffers-CO2-Oceans-2011.ppt%23-1,1,PowerPoint%20Presentation" TargetMode="External"/><Relationship Id="rId7" Type="http://schemas.openxmlformats.org/officeDocument/2006/relationships/image" Target="../media/image6.png"/><Relationship Id="rId8" Type="http://schemas.openxmlformats.org/officeDocument/2006/relationships/hyperlink" Target="http://chemconnections.org/general/chem121/Buffers/Buffers-Med-Pres.htm" TargetMode="External"/><Relationship Id="rId9" Type="http://schemas.openxmlformats.org/officeDocument/2006/relationships/hyperlink" Target="http://chemconnections.org/general/chem121/Buffers/Buffers-CO2-Oceans-2011.htm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hyperlink" Target="http://www.tos.org/oceanography/issues/issue_archive/22_4.html" TargetMode="External"/><Relationship Id="rId5" Type="http://schemas.openxmlformats.org/officeDocument/2006/relationships/hyperlink" Target="http://sos.noaa.gov/datasets/Ocean/ocean_acidification.html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co2.earth/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ChangeArrowheads="1"/>
          </p:cNvSpPr>
          <p:nvPr/>
        </p:nvSpPr>
        <p:spPr bwMode="auto">
          <a:xfrm>
            <a:off x="914400" y="304800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 anchor="b"/>
          <a:lstStyle/>
          <a:p>
            <a:pPr algn="ctr" eaLnBrk="0" hangingPunct="0"/>
            <a:r>
              <a:rPr lang="en-US" sz="4400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Acid-Base Equilibrium</a:t>
            </a:r>
          </a:p>
          <a:p>
            <a:pPr algn="ctr" eaLnBrk="0" hangingPunct="0"/>
            <a:r>
              <a:rPr lang="en-US" sz="3200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BUFFERS</a:t>
            </a:r>
          </a:p>
        </p:txBody>
      </p:sp>
      <p:sp>
        <p:nvSpPr>
          <p:cNvPr id="67587" name="Rectangle 3"/>
          <p:cNvSpPr>
            <a:spLocks noChangeArrowheads="1"/>
          </p:cNvSpPr>
          <p:nvPr/>
        </p:nvSpPr>
        <p:spPr bwMode="auto">
          <a:xfrm>
            <a:off x="1524000" y="2514600"/>
            <a:ext cx="6400800" cy="1752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algn="ctr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Monotype Sorts" charset="0"/>
              <a:buNone/>
            </a:pPr>
            <a:endParaRPr lang="en-US" sz="3200">
              <a:solidFill>
                <a:schemeClr val="tx1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imes" charset="0"/>
            </a:endParaRPr>
          </a:p>
          <a:p>
            <a:pPr algn="ctr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Monotype Sorts" charset="0"/>
              <a:buNone/>
            </a:pPr>
            <a:r>
              <a:rPr lang="en-US" sz="3600">
                <a:solidFill>
                  <a:schemeClr val="tx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Dr. Ron Rusay</a:t>
            </a:r>
          </a:p>
        </p:txBody>
      </p:sp>
      <p:pic>
        <p:nvPicPr>
          <p:cNvPr id="91140" name="Picture 3" descr="Screen Shot 2014-07-04 at 8.37.00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5638800"/>
            <a:ext cx="72390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685800" y="228600"/>
            <a:ext cx="7772400" cy="1219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90487" tIns="44450" rIns="90487" bIns="44450" anchor="ctr"/>
          <a:lstStyle/>
          <a:p>
            <a:pPr algn="ctr"/>
            <a:r>
              <a:rPr lang="en-US" sz="3600" b="1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BUFFERS </a:t>
            </a:r>
          </a:p>
          <a:p>
            <a:pPr algn="ctr"/>
            <a:r>
              <a:rPr lang="en-US" sz="2800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Weak Acid-Weak Base Systems</a:t>
            </a:r>
          </a:p>
          <a:p>
            <a:pPr algn="ctr"/>
            <a:r>
              <a:rPr lang="en-US" sz="2800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Example:</a:t>
            </a: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152400" y="4991100"/>
            <a:ext cx="8991600" cy="20574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90487" tIns="44450" rIns="90487" bIns="44450"/>
          <a:lstStyle/>
          <a:p>
            <a:pPr algn="ctr">
              <a:spcBef>
                <a:spcPct val="20000"/>
              </a:spcBef>
              <a:buClr>
                <a:schemeClr val="accent1"/>
              </a:buClr>
              <a:buSzPct val="75000"/>
            </a:pPr>
            <a:r>
              <a:rPr lang="en-US" sz="200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     </a:t>
            </a:r>
          </a:p>
          <a:p>
            <a:pPr>
              <a:spcBef>
                <a:spcPct val="20000"/>
              </a:spcBef>
              <a:buClr>
                <a:schemeClr val="accent1"/>
              </a:buClr>
              <a:buSzPct val="75000"/>
            </a:pPr>
            <a:endParaRPr lang="en-US">
              <a:effectLst>
                <a:outerShdw blurRad="38100" dist="38100" dir="2700000" algn="tl">
                  <a:srgbClr val="DDDDDD"/>
                </a:outerShdw>
              </a:effectLst>
              <a:latin typeface="Times New Roman" charset="0"/>
            </a:endParaRPr>
          </a:p>
          <a:p>
            <a:pPr marL="914400" lvl="1" indent="-457200">
              <a:spcBef>
                <a:spcPct val="20000"/>
              </a:spcBef>
              <a:buClr>
                <a:schemeClr val="accent1"/>
              </a:buClr>
              <a:buSzPct val="100000"/>
            </a:pPr>
            <a:endParaRPr lang="en-US"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09800" y="1600200"/>
            <a:ext cx="5029200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chemeClr val="accent1"/>
              </a:buClr>
              <a:buSzPct val="75000"/>
            </a:pPr>
            <a:r>
              <a:rPr lang="en-US" sz="200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H</a:t>
            </a:r>
            <a:r>
              <a:rPr lang="en-US" sz="2000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2</a:t>
            </a:r>
            <a:r>
              <a:rPr lang="en-US" sz="200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CO</a:t>
            </a:r>
            <a:r>
              <a:rPr lang="en-US" sz="2000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3</a:t>
            </a:r>
            <a:r>
              <a:rPr lang="en-US" sz="200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(aq)  / HCO</a:t>
            </a:r>
            <a:r>
              <a:rPr lang="en-US" sz="2000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3</a:t>
            </a:r>
            <a:r>
              <a:rPr lang="en-US" sz="2000" baseline="3000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-1</a:t>
            </a:r>
            <a:r>
              <a:rPr lang="en-US" sz="200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(aq) / CO</a:t>
            </a:r>
            <a:r>
              <a:rPr lang="en-US" sz="2000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3</a:t>
            </a:r>
            <a:r>
              <a:rPr lang="en-US" sz="2000" baseline="3000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-2</a:t>
            </a:r>
            <a:r>
              <a:rPr lang="en-US" sz="200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(aq)</a:t>
            </a:r>
            <a:endParaRPr lang="en-US" sz="2000"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0" y="2000250"/>
            <a:ext cx="8534400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CO</a:t>
            </a:r>
            <a:r>
              <a:rPr lang="en-US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2</a:t>
            </a: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(g) + H</a:t>
            </a:r>
            <a:r>
              <a:rPr lang="en-US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2</a:t>
            </a: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O (l) </a:t>
            </a:r>
            <a:r>
              <a:rPr lang="en-US">
                <a:latin typeface="Times" charset="0"/>
                <a:sym typeface="Wingdings 3" charset="0"/>
              </a:rPr>
              <a:t></a:t>
            </a: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 HCO</a:t>
            </a:r>
            <a:r>
              <a:rPr lang="en-US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3</a:t>
            </a:r>
            <a:r>
              <a:rPr lang="en-US" baseline="3000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-1</a:t>
            </a: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(aq) + H</a:t>
            </a:r>
            <a:r>
              <a:rPr lang="en-US" baseline="3000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+1</a:t>
            </a: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(aq) </a:t>
            </a:r>
            <a:r>
              <a:rPr lang="en-US">
                <a:latin typeface="Times" charset="0"/>
                <a:sym typeface="Wingdings 3" charset="0"/>
              </a:rPr>
              <a:t></a:t>
            </a: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CO</a:t>
            </a:r>
            <a:r>
              <a:rPr lang="en-US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3</a:t>
            </a:r>
            <a:r>
              <a:rPr lang="en-US" baseline="3000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-2</a:t>
            </a: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(aq) + H</a:t>
            </a:r>
            <a:r>
              <a:rPr lang="en-US" baseline="3000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+1</a:t>
            </a: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(aq) </a:t>
            </a:r>
            <a:endParaRPr lang="en-US"/>
          </a:p>
        </p:txBody>
      </p:sp>
      <p:pic>
        <p:nvPicPr>
          <p:cNvPr id="92166" name="Picture 5" descr="Screen Shot 2017-10-22 at 10.16.48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50" y="4572000"/>
            <a:ext cx="2139950" cy="167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85800" y="4114800"/>
            <a:ext cx="8077200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000">
                <a:effectLst>
                  <a:outerShdw blurRad="38100" dist="38100" dir="2700000" algn="tl">
                    <a:srgbClr val="DDDDDD"/>
                  </a:outerShdw>
                </a:effectLst>
                <a:hlinkClick r:id="rId3"/>
              </a:rPr>
              <a:t>https://www.youtube.com/watch?v=XR_0k8JIawY</a:t>
            </a:r>
            <a:endParaRPr lang="en-US" sz="2000"/>
          </a:p>
        </p:txBody>
      </p:sp>
      <p:pic>
        <p:nvPicPr>
          <p:cNvPr id="92168" name="Picture 7" descr="Screen Shot 2017-10-22 at 10.18.02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489200"/>
            <a:ext cx="2825750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838200" y="6324600"/>
            <a:ext cx="7315200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914400" lvl="1" indent="-457200" algn="ctr">
              <a:spcBef>
                <a:spcPct val="20000"/>
              </a:spcBef>
              <a:buClr>
                <a:schemeClr val="accent1"/>
              </a:buClr>
              <a:buSzPct val="100000"/>
            </a:pPr>
            <a:r>
              <a:rPr lang="en-US" sz="200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https://www.youtube.com/watch?v=ZLKEjXbCU30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8382000" cy="838200"/>
          </a:xfrm>
        </p:spPr>
        <p:txBody>
          <a:bodyPr/>
          <a:lstStyle/>
          <a:p>
            <a:r>
              <a:rPr lang="en-US" sz="6600" b="1">
                <a:latin typeface="Times" charset="0"/>
                <a:ea typeface="ＭＳ Ｐゴシック" charset="0"/>
                <a:cs typeface="ＭＳ Ｐゴシック" charset="0"/>
              </a:rPr>
              <a:t>QUESTION</a:t>
            </a:r>
          </a:p>
        </p:txBody>
      </p:sp>
      <p:sp>
        <p:nvSpPr>
          <p:cNvPr id="52227" name="Text Box 3"/>
          <p:cNvSpPr txBox="1">
            <a:spLocks noChangeArrowheads="1"/>
          </p:cNvSpPr>
          <p:nvPr/>
        </p:nvSpPr>
        <p:spPr bwMode="auto">
          <a:xfrm>
            <a:off x="533400" y="1143000"/>
            <a:ext cx="8458200" cy="358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00000"/>
                </a:solidFill>
                <a:latin typeface="Times New Roman" charset="0"/>
              </a:rPr>
              <a:t>In the following equilibrium:</a:t>
            </a:r>
          </a:p>
          <a:p>
            <a:pPr eaLnBrk="1" hangingPunct="1"/>
            <a:endParaRPr lang="en-US" sz="1400">
              <a:solidFill>
                <a:srgbClr val="000000"/>
              </a:solidFill>
              <a:latin typeface="Times New Roman" charset="0"/>
            </a:endParaRPr>
          </a:p>
          <a:p>
            <a:pPr eaLnBrk="1" hangingPunct="1"/>
            <a:r>
              <a:rPr lang="en-US" sz="2800">
                <a:solidFill>
                  <a:srgbClr val="000000"/>
                </a:solidFill>
              </a:rPr>
              <a:t>HCO</a:t>
            </a:r>
            <a:r>
              <a:rPr lang="en-US" sz="2800" baseline="-25000">
                <a:solidFill>
                  <a:srgbClr val="000000"/>
                </a:solidFill>
              </a:rPr>
              <a:t>3</a:t>
            </a:r>
            <a:r>
              <a:rPr lang="en-US" sz="2800" baseline="30000">
                <a:solidFill>
                  <a:srgbClr val="000000"/>
                </a:solidFill>
              </a:rPr>
              <a:t>- </a:t>
            </a:r>
            <a:r>
              <a:rPr lang="en-US" sz="2800">
                <a:solidFill>
                  <a:srgbClr val="000000"/>
                </a:solidFill>
              </a:rPr>
              <a:t>(aq) + H</a:t>
            </a:r>
            <a:r>
              <a:rPr lang="en-US" sz="2800" baseline="-25000">
                <a:solidFill>
                  <a:srgbClr val="000000"/>
                </a:solidFill>
              </a:rPr>
              <a:t>2</a:t>
            </a:r>
            <a:r>
              <a:rPr lang="en-US" sz="2800">
                <a:solidFill>
                  <a:srgbClr val="000000"/>
                </a:solidFill>
              </a:rPr>
              <a:t>O (l) </a:t>
            </a:r>
            <a:r>
              <a:rPr lang="en-US" sz="2800">
                <a:sym typeface="Wingdings 3" charset="0"/>
              </a:rPr>
              <a:t></a:t>
            </a:r>
            <a:r>
              <a:rPr lang="en-US" sz="2800">
                <a:solidFill>
                  <a:srgbClr val="000000"/>
                </a:solidFill>
              </a:rPr>
              <a:t> H</a:t>
            </a:r>
            <a:r>
              <a:rPr lang="en-US" sz="2800" baseline="-25000">
                <a:solidFill>
                  <a:srgbClr val="000000"/>
                </a:solidFill>
              </a:rPr>
              <a:t>2</a:t>
            </a:r>
            <a:r>
              <a:rPr lang="en-US" sz="2800">
                <a:solidFill>
                  <a:srgbClr val="000000"/>
                </a:solidFill>
              </a:rPr>
              <a:t>CO</a:t>
            </a:r>
            <a:r>
              <a:rPr lang="en-US" sz="2800" baseline="-25000">
                <a:solidFill>
                  <a:srgbClr val="000000"/>
                </a:solidFill>
              </a:rPr>
              <a:t>3</a:t>
            </a:r>
            <a:r>
              <a:rPr lang="en-US" sz="2800" baseline="30000">
                <a:solidFill>
                  <a:srgbClr val="000000"/>
                </a:solidFill>
              </a:rPr>
              <a:t> </a:t>
            </a:r>
            <a:r>
              <a:rPr lang="en-US" sz="2800">
                <a:solidFill>
                  <a:srgbClr val="000000"/>
                </a:solidFill>
              </a:rPr>
              <a:t>(aq) + OH</a:t>
            </a:r>
            <a:r>
              <a:rPr lang="en-US" sz="2800" baseline="30000">
                <a:solidFill>
                  <a:srgbClr val="000000"/>
                </a:solidFill>
              </a:rPr>
              <a:t>- </a:t>
            </a:r>
            <a:r>
              <a:rPr lang="en-US" sz="2800">
                <a:solidFill>
                  <a:srgbClr val="000000"/>
                </a:solidFill>
              </a:rPr>
              <a:t>(aq)</a:t>
            </a:r>
          </a:p>
          <a:p>
            <a:pPr eaLnBrk="1" hangingPunct="1"/>
            <a:endParaRPr lang="en-US">
              <a:solidFill>
                <a:srgbClr val="000000"/>
              </a:solidFill>
              <a:latin typeface="Times New Roman" charset="0"/>
            </a:endParaRPr>
          </a:p>
          <a:p>
            <a:pPr eaLnBrk="1" hangingPunct="1">
              <a:lnSpc>
                <a:spcPts val="3275"/>
              </a:lnSpc>
            </a:pPr>
            <a:r>
              <a:rPr lang="en-US" sz="2600" i="0">
                <a:solidFill>
                  <a:srgbClr val="000000"/>
                </a:solidFill>
              </a:rPr>
              <a:t>A) HCO</a:t>
            </a:r>
            <a:r>
              <a:rPr lang="en-US" sz="2600" i="0" baseline="-25000">
                <a:solidFill>
                  <a:srgbClr val="000000"/>
                </a:solidFill>
              </a:rPr>
              <a:t>3</a:t>
            </a:r>
            <a:r>
              <a:rPr lang="en-US" sz="2600" i="0" baseline="30000">
                <a:solidFill>
                  <a:srgbClr val="000000"/>
                </a:solidFill>
              </a:rPr>
              <a:t>- </a:t>
            </a:r>
            <a:r>
              <a:rPr lang="en-US" sz="2600" i="0">
                <a:solidFill>
                  <a:srgbClr val="000000"/>
                </a:solidFill>
              </a:rPr>
              <a:t>is an acid and H</a:t>
            </a:r>
            <a:r>
              <a:rPr lang="en-US" sz="2600" i="0" baseline="-25000">
                <a:solidFill>
                  <a:srgbClr val="000000"/>
                </a:solidFill>
              </a:rPr>
              <a:t>2</a:t>
            </a:r>
            <a:r>
              <a:rPr lang="en-US" sz="2600" i="0">
                <a:solidFill>
                  <a:srgbClr val="000000"/>
                </a:solidFill>
              </a:rPr>
              <a:t>CO</a:t>
            </a:r>
            <a:r>
              <a:rPr lang="en-US" sz="2600" i="0" baseline="-25000">
                <a:solidFill>
                  <a:srgbClr val="000000"/>
                </a:solidFill>
              </a:rPr>
              <a:t>3 </a:t>
            </a:r>
            <a:r>
              <a:rPr lang="en-US" sz="2600" i="0">
                <a:solidFill>
                  <a:srgbClr val="000000"/>
                </a:solidFill>
              </a:rPr>
              <a:t>is its conjugate base.</a:t>
            </a:r>
          </a:p>
          <a:p>
            <a:pPr eaLnBrk="1" hangingPunct="1">
              <a:lnSpc>
                <a:spcPts val="3275"/>
              </a:lnSpc>
            </a:pPr>
            <a:r>
              <a:rPr lang="en-US" sz="2600" i="0">
                <a:solidFill>
                  <a:srgbClr val="000000"/>
                </a:solidFill>
              </a:rPr>
              <a:t>B) H</a:t>
            </a:r>
            <a:r>
              <a:rPr lang="en-US" sz="2600" i="0" baseline="-25000">
                <a:solidFill>
                  <a:srgbClr val="000000"/>
                </a:solidFill>
              </a:rPr>
              <a:t>2</a:t>
            </a:r>
            <a:r>
              <a:rPr lang="en-US" sz="2600" i="0">
                <a:solidFill>
                  <a:srgbClr val="000000"/>
                </a:solidFill>
              </a:rPr>
              <a:t>O is an acid and OH</a:t>
            </a:r>
            <a:r>
              <a:rPr lang="en-US" sz="2600" i="0" baseline="30000">
                <a:solidFill>
                  <a:srgbClr val="000000"/>
                </a:solidFill>
              </a:rPr>
              <a:t>-</a:t>
            </a:r>
            <a:r>
              <a:rPr lang="en-US" sz="2600" i="0">
                <a:solidFill>
                  <a:srgbClr val="000000"/>
                </a:solidFill>
              </a:rPr>
              <a:t> is its conjugate base.</a:t>
            </a:r>
          </a:p>
          <a:p>
            <a:pPr eaLnBrk="1" hangingPunct="1">
              <a:lnSpc>
                <a:spcPts val="3275"/>
              </a:lnSpc>
            </a:pPr>
            <a:r>
              <a:rPr lang="en-US" sz="2600" i="0">
                <a:solidFill>
                  <a:srgbClr val="000000"/>
                </a:solidFill>
              </a:rPr>
              <a:t>C) HCO</a:t>
            </a:r>
            <a:r>
              <a:rPr lang="en-US" sz="2600" i="0" baseline="-25000">
                <a:solidFill>
                  <a:srgbClr val="000000"/>
                </a:solidFill>
              </a:rPr>
              <a:t>3</a:t>
            </a:r>
            <a:r>
              <a:rPr lang="en-US" sz="2600" i="0" baseline="30000">
                <a:solidFill>
                  <a:srgbClr val="000000"/>
                </a:solidFill>
              </a:rPr>
              <a:t>- </a:t>
            </a:r>
            <a:r>
              <a:rPr lang="en-US" sz="2600" i="0">
                <a:solidFill>
                  <a:srgbClr val="000000"/>
                </a:solidFill>
              </a:rPr>
              <a:t>is an acid and OH</a:t>
            </a:r>
            <a:r>
              <a:rPr lang="en-US" sz="2600" i="0" baseline="30000">
                <a:solidFill>
                  <a:srgbClr val="000000"/>
                </a:solidFill>
              </a:rPr>
              <a:t>-</a:t>
            </a:r>
            <a:r>
              <a:rPr lang="en-US" sz="2600" i="0">
                <a:solidFill>
                  <a:srgbClr val="000000"/>
                </a:solidFill>
              </a:rPr>
              <a:t> is its conjugate base.</a:t>
            </a:r>
          </a:p>
          <a:p>
            <a:pPr eaLnBrk="1" hangingPunct="1">
              <a:lnSpc>
                <a:spcPts val="3275"/>
              </a:lnSpc>
            </a:pPr>
            <a:r>
              <a:rPr lang="en-US" sz="2600" i="0">
                <a:solidFill>
                  <a:srgbClr val="000000"/>
                </a:solidFill>
              </a:rPr>
              <a:t>D) H</a:t>
            </a:r>
            <a:r>
              <a:rPr lang="en-US" sz="2600" i="0" baseline="-25000">
                <a:solidFill>
                  <a:srgbClr val="000000"/>
                </a:solidFill>
              </a:rPr>
              <a:t>2</a:t>
            </a:r>
            <a:r>
              <a:rPr lang="en-US" sz="2600" i="0">
                <a:solidFill>
                  <a:srgbClr val="000000"/>
                </a:solidFill>
              </a:rPr>
              <a:t>O is an acid and H</a:t>
            </a:r>
            <a:r>
              <a:rPr lang="en-US" sz="2600" i="0" baseline="-25000">
                <a:solidFill>
                  <a:srgbClr val="000000"/>
                </a:solidFill>
              </a:rPr>
              <a:t>2</a:t>
            </a:r>
            <a:r>
              <a:rPr lang="en-US" sz="2600" i="0">
                <a:solidFill>
                  <a:srgbClr val="000000"/>
                </a:solidFill>
              </a:rPr>
              <a:t>CO</a:t>
            </a:r>
            <a:r>
              <a:rPr lang="en-US" sz="2600" i="0" baseline="-25000">
                <a:solidFill>
                  <a:srgbClr val="000000"/>
                </a:solidFill>
              </a:rPr>
              <a:t>3</a:t>
            </a:r>
            <a:r>
              <a:rPr lang="en-US" sz="2600" i="0">
                <a:solidFill>
                  <a:srgbClr val="000000"/>
                </a:solidFill>
              </a:rPr>
              <a:t> is its conjugate base.</a:t>
            </a:r>
          </a:p>
          <a:p>
            <a:pPr eaLnBrk="1" hangingPunct="1">
              <a:lnSpc>
                <a:spcPts val="3275"/>
              </a:lnSpc>
            </a:pPr>
            <a:r>
              <a:rPr lang="en-US" sz="2600" i="0">
                <a:solidFill>
                  <a:srgbClr val="000000"/>
                </a:solidFill>
              </a:rPr>
              <a:t>E) H</a:t>
            </a:r>
            <a:r>
              <a:rPr lang="en-US" sz="2600" i="0" baseline="-25000">
                <a:solidFill>
                  <a:srgbClr val="000000"/>
                </a:solidFill>
              </a:rPr>
              <a:t>2</a:t>
            </a:r>
            <a:r>
              <a:rPr lang="en-US" sz="2600" i="0">
                <a:solidFill>
                  <a:srgbClr val="000000"/>
                </a:solidFill>
              </a:rPr>
              <a:t>O is an acid and HCO</a:t>
            </a:r>
            <a:r>
              <a:rPr lang="en-US" sz="2600" i="0" baseline="-25000">
                <a:solidFill>
                  <a:srgbClr val="000000"/>
                </a:solidFill>
              </a:rPr>
              <a:t>3</a:t>
            </a:r>
            <a:r>
              <a:rPr lang="en-US" sz="2600" i="0" baseline="30000">
                <a:solidFill>
                  <a:srgbClr val="000000"/>
                </a:solidFill>
              </a:rPr>
              <a:t>-</a:t>
            </a:r>
            <a:r>
              <a:rPr lang="en-US" sz="2600" i="0">
                <a:solidFill>
                  <a:srgbClr val="000000"/>
                </a:solidFill>
              </a:rPr>
              <a:t> is its conjugate base.</a:t>
            </a:r>
          </a:p>
        </p:txBody>
      </p:sp>
    </p:spTree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685800" y="990600"/>
            <a:ext cx="7772400" cy="1219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90487" tIns="44450" rIns="90487" bIns="44450" anchor="ctr"/>
          <a:lstStyle/>
          <a:p>
            <a:pPr algn="ctr"/>
            <a:r>
              <a:rPr lang="en-US" sz="3600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Two VERY IMPORTANT Buffer Systems</a:t>
            </a:r>
          </a:p>
          <a:p>
            <a:pPr algn="ctr"/>
            <a:r>
              <a:rPr lang="ja-JP" altLang="en-US" sz="2800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“</a:t>
            </a:r>
            <a:r>
              <a:rPr lang="en-US" sz="2800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Bicarbonate</a:t>
            </a:r>
            <a:r>
              <a:rPr lang="ja-JP" altLang="en-US" sz="2800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”</a:t>
            </a:r>
            <a:endParaRPr lang="en-US" sz="2800">
              <a:effectLst>
                <a:outerShdw blurRad="38100" dist="38100" dir="2700000" algn="tl">
                  <a:srgbClr val="DDDDDD"/>
                </a:outerShdw>
              </a:effectLst>
              <a:latin typeface="Times" charset="0"/>
            </a:endParaRP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0" y="2209800"/>
            <a:ext cx="8991600" cy="43434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90487" tIns="44450" rIns="90487" bIns="44450"/>
          <a:lstStyle/>
          <a:p>
            <a:pPr algn="ctr">
              <a:spcBef>
                <a:spcPct val="20000"/>
              </a:spcBef>
              <a:buClr>
                <a:schemeClr val="accent1"/>
              </a:buClr>
              <a:buSzPct val="75000"/>
            </a:pPr>
            <a:r>
              <a:rPr lang="en-US" sz="200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     </a:t>
            </a:r>
          </a:p>
          <a:p>
            <a:pPr>
              <a:spcBef>
                <a:spcPct val="20000"/>
              </a:spcBef>
              <a:buClr>
                <a:schemeClr val="accent1"/>
              </a:buClr>
              <a:buSzPct val="75000"/>
            </a:pPr>
            <a:endParaRPr lang="en-US">
              <a:effectLst>
                <a:outerShdw blurRad="38100" dist="38100" dir="2700000" algn="tl">
                  <a:srgbClr val="DDDDDD"/>
                </a:outerShdw>
              </a:effectLst>
              <a:latin typeface="Times New Roman" charset="0"/>
            </a:endParaRPr>
          </a:p>
          <a:p>
            <a:pPr marL="914400" lvl="1" indent="-457200">
              <a:spcBef>
                <a:spcPct val="20000"/>
              </a:spcBef>
              <a:buClr>
                <a:schemeClr val="accent1"/>
              </a:buClr>
              <a:buSzPct val="100000"/>
              <a:buFont typeface="Times" charset="0"/>
              <a:buAutoNum type="arabicPeriod"/>
            </a:pP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b="1">
                <a:solidFill>
                  <a:srgbClr val="8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Blood: </a:t>
            </a: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</a:rPr>
              <a:t>a human</a:t>
            </a:r>
            <a:r>
              <a:rPr lang="ja-JP" altLang="en-US">
                <a:effectLst>
                  <a:outerShdw blurRad="38100" dist="38100" dir="2700000" algn="tl">
                    <a:srgbClr val="DDDDDD"/>
                  </a:outerShdw>
                </a:effectLst>
              </a:rPr>
              <a:t>’</a:t>
            </a: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</a:rPr>
              <a:t>s blood serum volume is relatively small, 4-6 Liters with a narrow pH range, pH = 7.35 – 7.45</a:t>
            </a:r>
            <a:r>
              <a:rPr lang="en-US">
                <a:solidFill>
                  <a:schemeClr val="accent1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; pH is maintained through buffering (homeostasis)</a:t>
            </a:r>
            <a:br>
              <a:rPr lang="en-US">
                <a:solidFill>
                  <a:schemeClr val="accent1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</a:br>
            <a:r>
              <a:rPr lang="en-US">
                <a:solidFill>
                  <a:srgbClr val="0082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Have you ever had respiratory alkalosis during an exam?</a:t>
            </a:r>
          </a:p>
          <a:p>
            <a:pPr marL="914400" lvl="1" indent="-457200">
              <a:spcBef>
                <a:spcPct val="20000"/>
              </a:spcBef>
              <a:buClr>
                <a:schemeClr val="accent1"/>
              </a:buClr>
              <a:buSzPct val="100000"/>
              <a:buFont typeface="Times" charset="0"/>
              <a:buAutoNum type="arabicPeriod"/>
            </a:pPr>
            <a:r>
              <a:rPr lang="en-US" b="1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Oceans:</a:t>
            </a: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</a:rPr>
              <a:t> an extraordinarily large volume of a </a:t>
            </a:r>
            <a:r>
              <a:rPr lang="ja-JP" altLang="en-US">
                <a:effectLst>
                  <a:outerShdw blurRad="38100" dist="38100" dir="2700000" algn="tl">
                    <a:srgbClr val="DDDDDD"/>
                  </a:outerShdw>
                </a:effectLst>
              </a:rPr>
              <a:t>“</a:t>
            </a: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</a:rPr>
              <a:t>salt water</a:t>
            </a:r>
            <a:r>
              <a:rPr lang="ja-JP" altLang="en-US">
                <a:effectLst>
                  <a:outerShdw blurRad="38100" dist="38100" dir="2700000" algn="tl">
                    <a:srgbClr val="DDDDDD"/>
                  </a:outerShdw>
                </a:effectLst>
              </a:rPr>
              <a:t>”</a:t>
            </a: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</a:rPr>
              <a:t> solution with a pH ~ 8.1;</a:t>
            </a:r>
            <a:r>
              <a:rPr lang="en-US">
                <a:solidFill>
                  <a:schemeClr val="accent1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maintained through buffering</a:t>
            </a:r>
            <a:endParaRPr lang="en-US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09800" y="381000"/>
            <a:ext cx="5029200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chemeClr val="accent1"/>
              </a:buClr>
              <a:buSzPct val="75000"/>
            </a:pPr>
            <a:r>
              <a:rPr lang="en-US" sz="200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H</a:t>
            </a:r>
            <a:r>
              <a:rPr lang="en-US" sz="2000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2</a:t>
            </a:r>
            <a:r>
              <a:rPr lang="en-US" sz="200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CO</a:t>
            </a:r>
            <a:r>
              <a:rPr lang="en-US" sz="2000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3</a:t>
            </a:r>
            <a:r>
              <a:rPr lang="en-US" sz="200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(aq)  / HCO</a:t>
            </a:r>
            <a:r>
              <a:rPr lang="en-US" sz="2000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3</a:t>
            </a:r>
            <a:r>
              <a:rPr lang="en-US" sz="2000" baseline="3000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-1</a:t>
            </a:r>
            <a:r>
              <a:rPr lang="en-US" sz="200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(aq) / CO</a:t>
            </a:r>
            <a:r>
              <a:rPr lang="en-US" sz="2000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3</a:t>
            </a:r>
            <a:r>
              <a:rPr lang="en-US" sz="2000" baseline="3000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-2</a:t>
            </a:r>
            <a:r>
              <a:rPr lang="en-US" sz="200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(aq)</a:t>
            </a:r>
            <a:endParaRPr lang="en-US" sz="2000"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" y="2209800"/>
            <a:ext cx="8686800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CO</a:t>
            </a:r>
            <a:r>
              <a:rPr lang="en-US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2</a:t>
            </a: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(g) + H</a:t>
            </a:r>
            <a:r>
              <a:rPr lang="en-US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2</a:t>
            </a: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O (l) </a:t>
            </a:r>
            <a:r>
              <a:rPr lang="en-US">
                <a:latin typeface="Times" charset="0"/>
                <a:sym typeface="Wingdings 3" charset="0"/>
              </a:rPr>
              <a:t></a:t>
            </a: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 HCO</a:t>
            </a:r>
            <a:r>
              <a:rPr lang="en-US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3</a:t>
            </a:r>
            <a:r>
              <a:rPr lang="en-US" baseline="3000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-1</a:t>
            </a: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(aq) + H</a:t>
            </a:r>
            <a:r>
              <a:rPr lang="en-US" baseline="3000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+1</a:t>
            </a: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(aq) </a:t>
            </a:r>
            <a:r>
              <a:rPr lang="en-US">
                <a:latin typeface="Times" charset="0"/>
                <a:sym typeface="Wingdings 3" charset="0"/>
              </a:rPr>
              <a:t></a:t>
            </a: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CO</a:t>
            </a:r>
            <a:r>
              <a:rPr lang="en-US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3</a:t>
            </a:r>
            <a:r>
              <a:rPr lang="en-US" baseline="3000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-2</a:t>
            </a: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(aq) + H</a:t>
            </a:r>
            <a:r>
              <a:rPr lang="en-US" baseline="3000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+1</a:t>
            </a: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(aq) 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 bldLvl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4" descr="Picture 30.png">
            <a:hlinkClick r:id="rId3" action="ppaction://hlinkpres?slideindex=1&amp;slidetitle=Acid-Base Disorders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143000"/>
            <a:ext cx="42672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59" name="Picture 1" descr="Picture 28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4492625"/>
            <a:ext cx="4114800" cy="2357438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60" name="Picture 5" descr="Picture 31.png">
            <a:hlinkClick r:id="rId6" action="ppaction://hlinkpres?slideindex=1&amp;slidetitle=PowerPoint Presentation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914400"/>
            <a:ext cx="4495800" cy="3074988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768350" y="152400"/>
            <a:ext cx="8056563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Human &amp; Oceanic Bicarbonate Buffer Systems</a:t>
            </a:r>
          </a:p>
        </p:txBody>
      </p:sp>
      <p:sp>
        <p:nvSpPr>
          <p:cNvPr id="96262" name="Rectangle 1"/>
          <p:cNvSpPr>
            <a:spLocks noChangeArrowheads="1"/>
          </p:cNvSpPr>
          <p:nvPr/>
        </p:nvSpPr>
        <p:spPr bwMode="auto">
          <a:xfrm>
            <a:off x="0" y="3810000"/>
            <a:ext cx="457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fr-FR" sz="1200">
                <a:solidFill>
                  <a:srgbClr val="004E00"/>
                </a:solidFill>
                <a:latin typeface="Calibri" charset="0"/>
                <a:hlinkClick r:id="rId8"/>
              </a:rPr>
              <a:t>http://chemconnections.org/general/chem121/Buffers/Buffers-Med-Pres.htm</a:t>
            </a:r>
            <a:endParaRPr lang="en-US" sz="1200">
              <a:solidFill>
                <a:srgbClr val="004E00"/>
              </a:solidFill>
              <a:latin typeface="Calibri" charset="0"/>
            </a:endParaRPr>
          </a:p>
        </p:txBody>
      </p:sp>
      <p:sp>
        <p:nvSpPr>
          <p:cNvPr id="96263" name="Rectangle 2"/>
          <p:cNvSpPr>
            <a:spLocks noChangeArrowheads="1"/>
          </p:cNvSpPr>
          <p:nvPr/>
        </p:nvSpPr>
        <p:spPr bwMode="auto">
          <a:xfrm>
            <a:off x="4541838" y="4038600"/>
            <a:ext cx="457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>
                <a:solidFill>
                  <a:srgbClr val="072372"/>
                </a:solidFill>
                <a:latin typeface="Calibri" charset="0"/>
                <a:hlinkClick r:id="rId9"/>
              </a:rPr>
              <a:t>http://chemconnections.org/general/chem121/Buffers/Buffers-CO2-Oceans-2011.htm</a:t>
            </a:r>
            <a:endParaRPr lang="en-US" sz="1200">
              <a:solidFill>
                <a:srgbClr val="072372"/>
              </a:solidFill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1" descr="Picture 2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752600"/>
            <a:ext cx="4114800" cy="2357438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1143000" y="452438"/>
            <a:ext cx="6596063" cy="11382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EQUILIBRIUM</a:t>
            </a:r>
          </a:p>
          <a:p>
            <a:pPr algn="ctr"/>
            <a:r>
              <a:rPr lang="en-US" sz="3200">
                <a:effectLst>
                  <a:outerShdw blurRad="38100" dist="38100" dir="2700000" algn="tl">
                    <a:srgbClr val="DDDDDD"/>
                  </a:outerShdw>
                </a:effectLst>
              </a:rPr>
              <a:t>CO</a:t>
            </a:r>
            <a:r>
              <a:rPr lang="en-US" sz="3200" baseline="-25000">
                <a:effectLst>
                  <a:outerShdw blurRad="38100" dist="38100" dir="2700000" algn="tl">
                    <a:srgbClr val="DDDDDD"/>
                  </a:outerShdw>
                </a:effectLst>
              </a:rPr>
              <a:t>2</a:t>
            </a:r>
            <a:r>
              <a:rPr lang="en-US" sz="3200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 &amp; Oceanic Bicarbonate Buffering</a:t>
            </a:r>
          </a:p>
        </p:txBody>
      </p:sp>
      <p:sp>
        <p:nvSpPr>
          <p:cNvPr id="8" name="Rectangle 7"/>
          <p:cNvSpPr/>
          <p:nvPr/>
        </p:nvSpPr>
        <p:spPr>
          <a:xfrm>
            <a:off x="304800" y="4113213"/>
            <a:ext cx="8686800" cy="369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 CO</a:t>
            </a:r>
            <a:r>
              <a:rPr lang="en-US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2</a:t>
            </a: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(g) + H</a:t>
            </a:r>
            <a:r>
              <a:rPr lang="en-US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2</a:t>
            </a: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O (l) </a:t>
            </a:r>
            <a:r>
              <a:rPr lang="en-US">
                <a:latin typeface="Times" charset="0"/>
                <a:sym typeface="Wingdings 3" charset="0"/>
              </a:rPr>
              <a:t></a:t>
            </a: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 HCO</a:t>
            </a:r>
            <a:r>
              <a:rPr lang="en-US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3</a:t>
            </a:r>
            <a:r>
              <a:rPr lang="en-US" baseline="3000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-1</a:t>
            </a: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(aq) + H</a:t>
            </a:r>
            <a:r>
              <a:rPr lang="en-US" baseline="3000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+1</a:t>
            </a: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(aq) </a:t>
            </a:r>
            <a:r>
              <a:rPr lang="en-US">
                <a:latin typeface="Times" charset="0"/>
                <a:sym typeface="Wingdings 3" charset="0"/>
              </a:rPr>
              <a:t></a:t>
            </a: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CO</a:t>
            </a:r>
            <a:r>
              <a:rPr lang="en-US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3</a:t>
            </a:r>
            <a:r>
              <a:rPr lang="en-US" baseline="3000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-2</a:t>
            </a: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(aq) + H</a:t>
            </a:r>
            <a:r>
              <a:rPr lang="en-US" baseline="3000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+1</a:t>
            </a: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(aq) </a:t>
            </a: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4805363"/>
            <a:ext cx="9144000" cy="1643062"/>
          </a:xfrm>
          <a:prstGeom prst="rect">
            <a:avLst/>
          </a:prstGeom>
        </p:spPr>
        <p:txBody>
          <a:bodyPr>
            <a:spAutoFit/>
          </a:bodyPr>
          <a:lstStyle/>
          <a:p>
            <a:pPr lvl="1">
              <a:spcBef>
                <a:spcPct val="20000"/>
              </a:spcBef>
              <a:buClr>
                <a:schemeClr val="accent1"/>
              </a:buClr>
              <a:buSzPct val="100000"/>
            </a:pPr>
            <a:r>
              <a:rPr lang="en-US" b="1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Oceans: </a:t>
            </a:r>
            <a:r>
              <a:rPr lang="en-US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pH ~ 8.1 and falling</a:t>
            </a:r>
          </a:p>
          <a:p>
            <a:pPr lvl="1">
              <a:spcBef>
                <a:spcPct val="20000"/>
              </a:spcBef>
              <a:buClr>
                <a:schemeClr val="accent1"/>
              </a:buClr>
              <a:buSzPct val="100000"/>
            </a:pPr>
            <a:r>
              <a:rPr lang="en-US" sz="2000">
                <a:effectLst>
                  <a:outerShdw blurRad="38100" dist="38100" dir="2700000" algn="tl">
                    <a:srgbClr val="DDDDDD"/>
                  </a:outerShdw>
                </a:effectLst>
                <a:hlinkClick r:id="rId4"/>
              </a:rPr>
              <a:t>http://www.tos.org/oceanography/issues/issue_archive/22_4.html</a:t>
            </a:r>
            <a:endParaRPr lang="en-US" sz="200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lvl="1">
              <a:spcBef>
                <a:spcPct val="20000"/>
              </a:spcBef>
              <a:buClr>
                <a:schemeClr val="accent1"/>
              </a:buClr>
              <a:buSzPct val="100000"/>
            </a:pP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</a:rPr>
              <a:t>Increasing CO</a:t>
            </a:r>
            <a:r>
              <a:rPr lang="en-US" baseline="-25000">
                <a:effectLst>
                  <a:outerShdw blurRad="38100" dist="38100" dir="2700000" algn="tl">
                    <a:srgbClr val="DDDDDD"/>
                  </a:outerShdw>
                </a:effectLst>
              </a:rPr>
              <a:t>2</a:t>
            </a: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</a:rPr>
              <a:t> is decreasing ocean pH; long term effects?</a:t>
            </a:r>
            <a:r>
              <a:rPr lang="fi-FI" sz="200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hlinkClick r:id="rId5"/>
              </a:rPr>
              <a:t>http://sos.noaa.gov/datasets/Ocean/ocean_acidification.html</a:t>
            </a:r>
            <a:endParaRPr lang="en-US" sz="200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FG17_02.JPG                                                    00003AF9 WORKAS101                      B90835D4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524000"/>
            <a:ext cx="6307138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185988" y="381000"/>
            <a:ext cx="5381625" cy="6461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Bicarbonate Buffer Systems</a:t>
            </a:r>
            <a:endParaRPr lang="en-US" sz="3600"/>
          </a:p>
        </p:txBody>
      </p:sp>
      <p:sp>
        <p:nvSpPr>
          <p:cNvPr id="100356" name="TextBox 3"/>
          <p:cNvSpPr txBox="1">
            <a:spLocks noChangeArrowheads="1"/>
          </p:cNvSpPr>
          <p:nvPr/>
        </p:nvSpPr>
        <p:spPr bwMode="auto">
          <a:xfrm>
            <a:off x="2857500" y="3124200"/>
            <a:ext cx="685800" cy="338138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/>
              <a:t>CO</a:t>
            </a:r>
            <a:r>
              <a:rPr lang="en-US" sz="1600" baseline="-25000"/>
              <a:t>3</a:t>
            </a:r>
            <a:r>
              <a:rPr lang="en-US" sz="1600" baseline="30000"/>
              <a:t>-2</a:t>
            </a:r>
          </a:p>
        </p:txBody>
      </p:sp>
      <p:sp>
        <p:nvSpPr>
          <p:cNvPr id="100357" name="TextBox 4"/>
          <p:cNvSpPr txBox="1">
            <a:spLocks noChangeArrowheads="1"/>
          </p:cNvSpPr>
          <p:nvPr/>
        </p:nvSpPr>
        <p:spPr bwMode="auto">
          <a:xfrm>
            <a:off x="5029200" y="3106738"/>
            <a:ext cx="685800" cy="339725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/>
              <a:t>CO</a:t>
            </a:r>
            <a:r>
              <a:rPr lang="en-US" sz="1600" baseline="-25000"/>
              <a:t>3</a:t>
            </a:r>
            <a:r>
              <a:rPr lang="en-US" sz="1600" baseline="30000"/>
              <a:t>-2</a:t>
            </a:r>
          </a:p>
        </p:txBody>
      </p:sp>
      <p:sp>
        <p:nvSpPr>
          <p:cNvPr id="100358" name="TextBox 5"/>
          <p:cNvSpPr txBox="1">
            <a:spLocks noChangeArrowheads="1"/>
          </p:cNvSpPr>
          <p:nvPr/>
        </p:nvSpPr>
        <p:spPr bwMode="auto">
          <a:xfrm>
            <a:off x="1752600" y="4648200"/>
            <a:ext cx="685800" cy="338138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/>
              <a:t>CO</a:t>
            </a:r>
            <a:r>
              <a:rPr lang="en-US" sz="1600" baseline="-25000"/>
              <a:t>3</a:t>
            </a:r>
            <a:r>
              <a:rPr lang="en-US" sz="1600" baseline="30000"/>
              <a:t>-2</a:t>
            </a:r>
          </a:p>
        </p:txBody>
      </p:sp>
      <p:sp>
        <p:nvSpPr>
          <p:cNvPr id="100359" name="TextBox 6"/>
          <p:cNvSpPr txBox="1">
            <a:spLocks noChangeArrowheads="1"/>
          </p:cNvSpPr>
          <p:nvPr/>
        </p:nvSpPr>
        <p:spPr bwMode="auto">
          <a:xfrm>
            <a:off x="7450138" y="3090863"/>
            <a:ext cx="685800" cy="338137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/>
              <a:t>CO</a:t>
            </a:r>
            <a:r>
              <a:rPr lang="en-US" sz="1600" baseline="-25000"/>
              <a:t>3</a:t>
            </a:r>
            <a:r>
              <a:rPr lang="en-US" sz="1600" baseline="30000"/>
              <a:t>-2</a:t>
            </a:r>
          </a:p>
        </p:txBody>
      </p:sp>
      <p:sp>
        <p:nvSpPr>
          <p:cNvPr id="100360" name="TextBox 7"/>
          <p:cNvSpPr txBox="1">
            <a:spLocks noChangeArrowheads="1"/>
          </p:cNvSpPr>
          <p:nvPr/>
        </p:nvSpPr>
        <p:spPr bwMode="auto">
          <a:xfrm>
            <a:off x="2438400" y="4357688"/>
            <a:ext cx="685800" cy="276225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CO</a:t>
            </a:r>
            <a:r>
              <a:rPr lang="en-US" sz="1200" baseline="-25000"/>
              <a:t>3</a:t>
            </a:r>
            <a:r>
              <a:rPr lang="en-US" sz="1200" baseline="30000"/>
              <a:t>-2</a:t>
            </a:r>
          </a:p>
        </p:txBody>
      </p:sp>
      <p:sp>
        <p:nvSpPr>
          <p:cNvPr id="100361" name="TextBox 8"/>
          <p:cNvSpPr txBox="1">
            <a:spLocks noChangeArrowheads="1"/>
          </p:cNvSpPr>
          <p:nvPr/>
        </p:nvSpPr>
        <p:spPr bwMode="auto">
          <a:xfrm>
            <a:off x="5648325" y="4357688"/>
            <a:ext cx="685800" cy="276225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CO</a:t>
            </a:r>
            <a:r>
              <a:rPr lang="en-US" sz="1200" baseline="-25000"/>
              <a:t>3</a:t>
            </a:r>
            <a:r>
              <a:rPr lang="en-US" sz="1200" baseline="30000"/>
              <a:t>-2</a:t>
            </a:r>
          </a:p>
        </p:txBody>
      </p:sp>
      <p:sp>
        <p:nvSpPr>
          <p:cNvPr id="100362" name="TextBox 9"/>
          <p:cNvSpPr txBox="1">
            <a:spLocks noChangeArrowheads="1"/>
          </p:cNvSpPr>
          <p:nvPr/>
        </p:nvSpPr>
        <p:spPr bwMode="auto">
          <a:xfrm>
            <a:off x="4191000" y="3124200"/>
            <a:ext cx="838200" cy="338138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/>
              <a:t>HCO</a:t>
            </a:r>
            <a:r>
              <a:rPr lang="en-US" sz="1600" baseline="-25000"/>
              <a:t>3</a:t>
            </a:r>
            <a:r>
              <a:rPr lang="en-US" sz="1600" baseline="30000"/>
              <a:t>-1</a:t>
            </a:r>
          </a:p>
        </p:txBody>
      </p:sp>
      <p:sp>
        <p:nvSpPr>
          <p:cNvPr id="100363" name="TextBox 11"/>
          <p:cNvSpPr txBox="1">
            <a:spLocks noChangeArrowheads="1"/>
          </p:cNvSpPr>
          <p:nvPr/>
        </p:nvSpPr>
        <p:spPr bwMode="auto">
          <a:xfrm>
            <a:off x="6334125" y="3090863"/>
            <a:ext cx="838200" cy="338137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/>
              <a:t>HCO</a:t>
            </a:r>
            <a:r>
              <a:rPr lang="en-US" sz="1600" baseline="-25000"/>
              <a:t>3</a:t>
            </a:r>
            <a:r>
              <a:rPr lang="en-US" sz="1600" baseline="30000"/>
              <a:t>-1</a:t>
            </a:r>
          </a:p>
        </p:txBody>
      </p:sp>
      <p:sp>
        <p:nvSpPr>
          <p:cNvPr id="100364" name="TextBox 12"/>
          <p:cNvSpPr txBox="1">
            <a:spLocks noChangeArrowheads="1"/>
          </p:cNvSpPr>
          <p:nvPr/>
        </p:nvSpPr>
        <p:spPr bwMode="auto">
          <a:xfrm>
            <a:off x="1828800" y="3124200"/>
            <a:ext cx="838200" cy="338138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/>
              <a:t>HCO</a:t>
            </a:r>
            <a:r>
              <a:rPr lang="en-US" sz="1600" baseline="-25000"/>
              <a:t>3</a:t>
            </a:r>
            <a:r>
              <a:rPr lang="en-US" sz="1600" baseline="30000"/>
              <a:t>-1</a:t>
            </a:r>
          </a:p>
        </p:txBody>
      </p:sp>
      <p:sp>
        <p:nvSpPr>
          <p:cNvPr id="100365" name="TextBox 13"/>
          <p:cNvSpPr txBox="1">
            <a:spLocks noChangeArrowheads="1"/>
          </p:cNvSpPr>
          <p:nvPr/>
        </p:nvSpPr>
        <p:spPr bwMode="auto">
          <a:xfrm>
            <a:off x="6334125" y="4357688"/>
            <a:ext cx="685800" cy="276225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HCO</a:t>
            </a:r>
            <a:r>
              <a:rPr lang="en-US" sz="1200" baseline="-25000"/>
              <a:t>3</a:t>
            </a:r>
            <a:r>
              <a:rPr lang="en-US" sz="1200" baseline="30000"/>
              <a:t>-1</a:t>
            </a:r>
          </a:p>
        </p:txBody>
      </p:sp>
      <p:sp>
        <p:nvSpPr>
          <p:cNvPr id="100366" name="TextBox 14"/>
          <p:cNvSpPr txBox="1">
            <a:spLocks noChangeArrowheads="1"/>
          </p:cNvSpPr>
          <p:nvPr/>
        </p:nvSpPr>
        <p:spPr bwMode="auto">
          <a:xfrm>
            <a:off x="3581400" y="4343400"/>
            <a:ext cx="838200" cy="338138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/>
              <a:t>HCO</a:t>
            </a:r>
            <a:r>
              <a:rPr lang="en-US" sz="1600" baseline="-25000"/>
              <a:t>3</a:t>
            </a:r>
            <a:r>
              <a:rPr lang="en-US" sz="1600" baseline="30000"/>
              <a:t>-1</a:t>
            </a: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-52388" y="546100"/>
            <a:ext cx="2238376" cy="4165600"/>
            <a:chOff x="7110630" y="80439"/>
            <a:chExt cx="2238081" cy="4164407"/>
          </a:xfrm>
        </p:grpSpPr>
        <p:pic>
          <p:nvPicPr>
            <p:cNvPr id="100372" name="Picture 15" descr="Screen Shot 2016-11-04 at 12.52.35 PM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2800" y="80439"/>
              <a:ext cx="1666875" cy="1325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0373" name="TextBox 16"/>
            <p:cNvSpPr txBox="1">
              <a:spLocks noChangeArrowheads="1"/>
            </p:cNvSpPr>
            <p:nvPr/>
          </p:nvSpPr>
          <p:spPr bwMode="auto">
            <a:xfrm>
              <a:off x="7110630" y="1567190"/>
              <a:ext cx="2238081" cy="26776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i="1">
                  <a:solidFill>
                    <a:schemeClr val="tx2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 i="1">
                  <a:solidFill>
                    <a:schemeClr val="tx2"/>
                  </a:solidFill>
                  <a:latin typeface="Helvetica" charset="0"/>
                  <a:ea typeface="ＭＳ Ｐゴシック" charset="0"/>
                </a:defRPr>
              </a:lvl2pPr>
              <a:lvl3pPr eaLnBrk="0" hangingPunct="0">
                <a:defRPr sz="2400" i="1">
                  <a:solidFill>
                    <a:schemeClr val="tx2"/>
                  </a:solidFill>
                  <a:latin typeface="Helvetica" charset="0"/>
                  <a:ea typeface="ＭＳ Ｐゴシック" charset="0"/>
                </a:defRPr>
              </a:lvl3pPr>
              <a:lvl4pPr eaLnBrk="0" hangingPunct="0">
                <a:defRPr sz="2400" i="1">
                  <a:solidFill>
                    <a:schemeClr val="tx2"/>
                  </a:solidFill>
                  <a:latin typeface="Helvetica" charset="0"/>
                  <a:ea typeface="ＭＳ Ｐゴシック" charset="0"/>
                </a:defRPr>
              </a:lvl4pPr>
              <a:lvl5pPr eaLnBrk="0" hangingPunct="0">
                <a:defRPr sz="2400" i="1">
                  <a:solidFill>
                    <a:schemeClr val="tx2"/>
                  </a:solidFill>
                  <a:latin typeface="Helvetic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2"/>
                  </a:solidFill>
                  <a:latin typeface="Helvetic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2"/>
                  </a:solidFill>
                  <a:latin typeface="Helvetic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2"/>
                  </a:solidFill>
                  <a:latin typeface="Helvetic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2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400"/>
                <a:t>Which is the buffer?</a:t>
              </a:r>
            </a:p>
            <a:p>
              <a:pPr eaLnBrk="1" hangingPunct="1"/>
              <a:endParaRPr lang="en-US" sz="1400"/>
            </a:p>
            <a:p>
              <a:pPr eaLnBrk="1" hangingPunct="1"/>
              <a:r>
                <a:rPr lang="en-US" sz="1400"/>
                <a:t>One is bicarbonate</a:t>
              </a:r>
            </a:p>
            <a:p>
              <a:pPr eaLnBrk="1" hangingPunct="1"/>
              <a:r>
                <a:rPr lang="en-US" sz="1400"/>
                <a:t> buffer to pH ≈ 8 - 9.</a:t>
              </a:r>
            </a:p>
            <a:p>
              <a:pPr eaLnBrk="1" hangingPunct="1"/>
              <a:r>
                <a:rPr lang="en-US" sz="1400"/>
                <a:t>     One is water plus sodium hydroxide, </a:t>
              </a:r>
              <a:br>
                <a:rPr lang="en-US" sz="1400"/>
              </a:br>
              <a:r>
                <a:rPr lang="en-US" sz="1400"/>
                <a:t>pH ≈ 8 - 9.</a:t>
              </a:r>
            </a:p>
            <a:p>
              <a:pPr eaLnBrk="1" hangingPunct="1"/>
              <a:endParaRPr lang="en-US" sz="1400"/>
            </a:p>
            <a:p>
              <a:pPr eaLnBrk="1" hangingPunct="1"/>
              <a:r>
                <a:rPr lang="en-US" sz="1400"/>
                <a:t>Volunteers to</a:t>
              </a:r>
              <a:br>
                <a:rPr lang="en-US" sz="1400"/>
              </a:br>
              <a:r>
                <a:rPr lang="en-US" sz="1400"/>
                <a:t>experiment and find</a:t>
              </a:r>
            </a:p>
            <a:p>
              <a:pPr eaLnBrk="1" hangingPunct="1"/>
              <a:r>
                <a:rPr lang="en-US" sz="1400"/>
                <a:t>out which is which?</a:t>
              </a:r>
            </a:p>
            <a:p>
              <a:pPr eaLnBrk="1" hangingPunct="1"/>
              <a:endParaRPr lang="en-US" sz="1400"/>
            </a:p>
          </p:txBody>
        </p:sp>
      </p:grpSp>
      <p:grpSp>
        <p:nvGrpSpPr>
          <p:cNvPr id="4" name="Group 20"/>
          <p:cNvGrpSpPr>
            <a:grpSpLocks/>
          </p:cNvGrpSpPr>
          <p:nvPr/>
        </p:nvGrpSpPr>
        <p:grpSpPr bwMode="auto">
          <a:xfrm>
            <a:off x="4191000" y="3462338"/>
            <a:ext cx="1905000" cy="646112"/>
            <a:chOff x="3581400" y="3462754"/>
            <a:chExt cx="1905000" cy="646331"/>
          </a:xfrm>
        </p:grpSpPr>
        <p:sp>
          <p:nvSpPr>
            <p:cNvPr id="100370" name="TextBox 18"/>
            <p:cNvSpPr txBox="1">
              <a:spLocks noChangeArrowheads="1"/>
            </p:cNvSpPr>
            <p:nvPr/>
          </p:nvSpPr>
          <p:spPr bwMode="auto">
            <a:xfrm>
              <a:off x="3581400" y="3657600"/>
              <a:ext cx="6858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i="1">
                  <a:solidFill>
                    <a:schemeClr val="tx2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 i="1">
                  <a:solidFill>
                    <a:schemeClr val="tx2"/>
                  </a:solidFill>
                  <a:latin typeface="Helvetica" charset="0"/>
                  <a:ea typeface="ＭＳ Ｐゴシック" charset="0"/>
                </a:defRPr>
              </a:lvl2pPr>
              <a:lvl3pPr eaLnBrk="0" hangingPunct="0">
                <a:defRPr sz="2400" i="1">
                  <a:solidFill>
                    <a:schemeClr val="tx2"/>
                  </a:solidFill>
                  <a:latin typeface="Helvetica" charset="0"/>
                  <a:ea typeface="ＭＳ Ｐゴシック" charset="0"/>
                </a:defRPr>
              </a:lvl3pPr>
              <a:lvl4pPr eaLnBrk="0" hangingPunct="0">
                <a:defRPr sz="2400" i="1">
                  <a:solidFill>
                    <a:schemeClr val="tx2"/>
                  </a:solidFill>
                  <a:latin typeface="Helvetica" charset="0"/>
                  <a:ea typeface="ＭＳ Ｐゴシック" charset="0"/>
                </a:defRPr>
              </a:lvl4pPr>
              <a:lvl5pPr eaLnBrk="0" hangingPunct="0">
                <a:defRPr sz="2400" i="1">
                  <a:solidFill>
                    <a:schemeClr val="tx2"/>
                  </a:solidFill>
                  <a:latin typeface="Helvetic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2"/>
                  </a:solidFill>
                  <a:latin typeface="Helvetic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2"/>
                  </a:solidFill>
                  <a:latin typeface="Helvetic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2"/>
                  </a:solidFill>
                  <a:latin typeface="Helvetic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2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>
                  <a:solidFill>
                    <a:srgbClr val="FF0000"/>
                  </a:solidFill>
                </a:rPr>
                <a:t>acid</a:t>
              </a:r>
            </a:p>
          </p:txBody>
        </p:sp>
        <p:sp>
          <p:nvSpPr>
            <p:cNvPr id="100371" name="TextBox 19"/>
            <p:cNvSpPr txBox="1">
              <a:spLocks noChangeArrowheads="1"/>
            </p:cNvSpPr>
            <p:nvPr/>
          </p:nvSpPr>
          <p:spPr bwMode="auto">
            <a:xfrm>
              <a:off x="4419600" y="3462754"/>
              <a:ext cx="106680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i="1">
                  <a:solidFill>
                    <a:schemeClr val="tx2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 i="1">
                  <a:solidFill>
                    <a:schemeClr val="tx2"/>
                  </a:solidFill>
                  <a:latin typeface="Helvetica" charset="0"/>
                  <a:ea typeface="ＭＳ Ｐゴシック" charset="0"/>
                </a:defRPr>
              </a:lvl2pPr>
              <a:lvl3pPr eaLnBrk="0" hangingPunct="0">
                <a:defRPr sz="2400" i="1">
                  <a:solidFill>
                    <a:schemeClr val="tx2"/>
                  </a:solidFill>
                  <a:latin typeface="Helvetica" charset="0"/>
                  <a:ea typeface="ＭＳ Ｐゴシック" charset="0"/>
                </a:defRPr>
              </a:lvl3pPr>
              <a:lvl4pPr eaLnBrk="0" hangingPunct="0">
                <a:defRPr sz="2400" i="1">
                  <a:solidFill>
                    <a:schemeClr val="tx2"/>
                  </a:solidFill>
                  <a:latin typeface="Helvetica" charset="0"/>
                  <a:ea typeface="ＭＳ Ｐゴシック" charset="0"/>
                </a:defRPr>
              </a:lvl4pPr>
              <a:lvl5pPr eaLnBrk="0" hangingPunct="0">
                <a:defRPr sz="2400" i="1">
                  <a:solidFill>
                    <a:schemeClr val="tx2"/>
                  </a:solidFill>
                  <a:latin typeface="Helvetic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2"/>
                  </a:solidFill>
                  <a:latin typeface="Helvetic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2"/>
                  </a:solidFill>
                  <a:latin typeface="Helvetic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2"/>
                  </a:solidFill>
                  <a:latin typeface="Helvetic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2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>
                  <a:solidFill>
                    <a:srgbClr val="0000FF"/>
                  </a:solidFill>
                </a:rPr>
                <a:t>conj. base</a:t>
              </a:r>
            </a:p>
          </p:txBody>
        </p:sp>
      </p:grpSp>
      <p:sp>
        <p:nvSpPr>
          <p:cNvPr id="100369" name="TextBox 14"/>
          <p:cNvSpPr txBox="1">
            <a:spLocks noChangeArrowheads="1"/>
          </p:cNvSpPr>
          <p:nvPr/>
        </p:nvSpPr>
        <p:spPr bwMode="auto">
          <a:xfrm>
            <a:off x="2438400" y="4648200"/>
            <a:ext cx="838200" cy="338138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/>
              <a:t>HCO</a:t>
            </a:r>
            <a:r>
              <a:rPr lang="en-US" sz="1600" baseline="-25000"/>
              <a:t>3</a:t>
            </a:r>
            <a:r>
              <a:rPr lang="en-US" sz="1600" baseline="30000"/>
              <a:t>-1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TextBox 5"/>
          <p:cNvSpPr txBox="1">
            <a:spLocks noChangeArrowheads="1"/>
          </p:cNvSpPr>
          <p:nvPr/>
        </p:nvSpPr>
        <p:spPr bwMode="auto">
          <a:xfrm>
            <a:off x="1257300" y="381000"/>
            <a:ext cx="6934200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 eaLnBrk="0" hangingPunct="0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3600">
                <a:latin typeface="Calibri" charset="0"/>
              </a:rPr>
              <a:t>Energy               Global Warming</a:t>
            </a:r>
          </a:p>
          <a:p>
            <a:pPr algn="ctr" eaLnBrk="1" hangingPunct="1"/>
            <a:endParaRPr lang="en-US" sz="2800">
              <a:latin typeface="Calibri" charset="0"/>
            </a:endParaRPr>
          </a:p>
          <a:p>
            <a:pPr algn="ctr" eaLnBrk="1" hangingPunct="1"/>
            <a:endParaRPr lang="en-US" sz="2800">
              <a:latin typeface="Calibri" charset="0"/>
            </a:endParaRPr>
          </a:p>
          <a:p>
            <a:pPr algn="ctr" eaLnBrk="1" hangingPunct="1"/>
            <a:endParaRPr lang="en-US" sz="2800">
              <a:latin typeface="Calibri" charset="0"/>
            </a:endParaRPr>
          </a:p>
          <a:p>
            <a:pPr algn="ctr" eaLnBrk="1" hangingPunct="1"/>
            <a:r>
              <a:rPr lang="en-US" sz="3600">
                <a:latin typeface="Calibri" charset="0"/>
              </a:rPr>
              <a:t>Economy</a:t>
            </a:r>
          </a:p>
          <a:p>
            <a:pPr algn="ctr" eaLnBrk="1" hangingPunct="1"/>
            <a:r>
              <a:rPr lang="en-US" sz="3600">
                <a:latin typeface="Calibri" charset="0"/>
              </a:rPr>
              <a:t>(Jobs)</a:t>
            </a:r>
          </a:p>
        </p:txBody>
      </p:sp>
      <p:sp>
        <p:nvSpPr>
          <p:cNvPr id="102403" name="Rectangle 3"/>
          <p:cNvSpPr>
            <a:spLocks noChangeArrowheads="1"/>
          </p:cNvSpPr>
          <p:nvPr/>
        </p:nvSpPr>
        <p:spPr bwMode="auto">
          <a:xfrm>
            <a:off x="6038850" y="1646238"/>
            <a:ext cx="12763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>
                <a:latin typeface="Calibri" charset="0"/>
              </a:rPr>
              <a:t>(Carbon)</a:t>
            </a:r>
          </a:p>
        </p:txBody>
      </p:sp>
      <p:cxnSp>
        <p:nvCxnSpPr>
          <p:cNvPr id="102404" name="Straight Arrow Connector 8"/>
          <p:cNvCxnSpPr>
            <a:cxnSpLocks noChangeShapeType="1"/>
          </p:cNvCxnSpPr>
          <p:nvPr/>
        </p:nvCxnSpPr>
        <p:spPr bwMode="auto">
          <a:xfrm>
            <a:off x="2503488" y="1143000"/>
            <a:ext cx="1295400" cy="11430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405" name="Straight Arrow Connector 10"/>
          <p:cNvCxnSpPr>
            <a:cxnSpLocks noChangeShapeType="1"/>
          </p:cNvCxnSpPr>
          <p:nvPr/>
        </p:nvCxnSpPr>
        <p:spPr bwMode="auto">
          <a:xfrm rot="5400000" flipH="1" flipV="1">
            <a:off x="5105400" y="1295400"/>
            <a:ext cx="1066800" cy="9144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406" name="Straight Arrow Connector 12"/>
          <p:cNvCxnSpPr>
            <a:cxnSpLocks noChangeShapeType="1"/>
          </p:cNvCxnSpPr>
          <p:nvPr/>
        </p:nvCxnSpPr>
        <p:spPr bwMode="auto">
          <a:xfrm>
            <a:off x="3429000" y="838200"/>
            <a:ext cx="914400" cy="158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407" name="Rectangle 3"/>
          <p:cNvSpPr>
            <a:spLocks noChangeArrowheads="1"/>
          </p:cNvSpPr>
          <p:nvPr/>
        </p:nvSpPr>
        <p:spPr bwMode="auto">
          <a:xfrm>
            <a:off x="3503613" y="912813"/>
            <a:ext cx="8397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>
                <a:latin typeface="Calibri" charset="0"/>
              </a:rPr>
              <a:t>(</a:t>
            </a:r>
            <a:r>
              <a:rPr lang="en-US" b="1">
                <a:latin typeface="Calibri" charset="0"/>
              </a:rPr>
              <a:t>CO</a:t>
            </a:r>
            <a:r>
              <a:rPr lang="en-US" b="1" baseline="-25000">
                <a:latin typeface="Calibri" charset="0"/>
              </a:rPr>
              <a:t>2</a:t>
            </a:r>
            <a:r>
              <a:rPr lang="en-US">
                <a:latin typeface="Calibri" charset="0"/>
              </a:rPr>
              <a:t>)</a:t>
            </a:r>
          </a:p>
        </p:txBody>
      </p:sp>
      <p:sp>
        <p:nvSpPr>
          <p:cNvPr id="102408" name="Rectangle 8"/>
          <p:cNvSpPr>
            <a:spLocks noChangeArrowheads="1"/>
          </p:cNvSpPr>
          <p:nvPr/>
        </p:nvSpPr>
        <p:spPr bwMode="auto">
          <a:xfrm>
            <a:off x="3160713" y="1062038"/>
            <a:ext cx="16160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>
                <a:latin typeface="Calibri" charset="0"/>
              </a:rPr>
              <a:t> </a:t>
            </a:r>
          </a:p>
        </p:txBody>
      </p:sp>
      <p:sp>
        <p:nvSpPr>
          <p:cNvPr id="102409" name="Rectangle 3"/>
          <p:cNvSpPr>
            <a:spLocks noChangeArrowheads="1"/>
          </p:cNvSpPr>
          <p:nvPr/>
        </p:nvSpPr>
        <p:spPr bwMode="auto">
          <a:xfrm>
            <a:off x="3313113" y="382588"/>
            <a:ext cx="12763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>
                <a:latin typeface="Calibri" charset="0"/>
              </a:rPr>
              <a:t>(Carbon)</a:t>
            </a:r>
          </a:p>
        </p:txBody>
      </p:sp>
      <p:sp>
        <p:nvSpPr>
          <p:cNvPr id="102410" name="Rectangle 3"/>
          <p:cNvSpPr>
            <a:spLocks noChangeArrowheads="1"/>
          </p:cNvSpPr>
          <p:nvPr/>
        </p:nvSpPr>
        <p:spPr bwMode="auto">
          <a:xfrm>
            <a:off x="6248400" y="2108200"/>
            <a:ext cx="8397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>
                <a:latin typeface="Calibri" charset="0"/>
              </a:rPr>
              <a:t>(</a:t>
            </a:r>
            <a:r>
              <a:rPr lang="en-US" b="1">
                <a:latin typeface="Calibri" charset="0"/>
              </a:rPr>
              <a:t>CO</a:t>
            </a:r>
            <a:r>
              <a:rPr lang="en-US" b="1" baseline="-25000">
                <a:latin typeface="Calibri" charset="0"/>
              </a:rPr>
              <a:t>2</a:t>
            </a:r>
            <a:r>
              <a:rPr lang="en-US">
                <a:latin typeface="Calibri" charset="0"/>
              </a:rPr>
              <a:t>)</a:t>
            </a:r>
          </a:p>
        </p:txBody>
      </p:sp>
      <p:sp>
        <p:nvSpPr>
          <p:cNvPr id="102411" name="Rectangle 11">
            <a:hlinkClick r:id="rId2"/>
          </p:cNvPr>
          <p:cNvSpPr>
            <a:spLocks noChangeArrowheads="1"/>
          </p:cNvSpPr>
          <p:nvPr/>
        </p:nvSpPr>
        <p:spPr bwMode="auto">
          <a:xfrm>
            <a:off x="3170238" y="6015038"/>
            <a:ext cx="32131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>
                <a:latin typeface="Calibri" charset="0"/>
              </a:rPr>
              <a:t>https://www.co2.earth/</a:t>
            </a:r>
          </a:p>
        </p:txBody>
      </p:sp>
      <p:pic>
        <p:nvPicPr>
          <p:cNvPr id="102412" name="Picture 2" descr="Screen Shot 2016-05-15 at 9.43.00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0975" y="3429000"/>
            <a:ext cx="4441825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 descr="Screen Shot 2018-11-12 at 10.14.59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3543203"/>
            <a:ext cx="4336045" cy="28575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8"/>
          <p:cNvSpPr>
            <a:spLocks noChangeArrowheads="1"/>
          </p:cNvSpPr>
          <p:nvPr/>
        </p:nvSpPr>
        <p:spPr bwMode="auto">
          <a:xfrm>
            <a:off x="990600" y="762000"/>
            <a:ext cx="72040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3200">
                <a:latin typeface="Calibri" charset="0"/>
                <a:cs typeface="Calibri" charset="0"/>
              </a:rPr>
              <a:t>Your Future?</a:t>
            </a:r>
          </a:p>
        </p:txBody>
      </p:sp>
      <p:pic>
        <p:nvPicPr>
          <p:cNvPr id="103427" name="Picture 5" descr="Screen Shot 2018-04-22 at 11.06.48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0" y="1447800"/>
            <a:ext cx="7569200" cy="488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untitled 1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EF9100"/>
      </a:hlink>
      <a:folHlink>
        <a:srgbClr val="CECECE"/>
      </a:folHlink>
    </a:clrScheme>
    <a:fontScheme name="untitled 1">
      <a:majorFont>
        <a:latin typeface="Times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1" u="none" strike="noStrike" cap="none" normalizeH="0" baseline="0">
            <a:ln>
              <a:noFill/>
            </a:ln>
            <a:solidFill>
              <a:schemeClr val="tx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Helvetic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1" u="none" strike="noStrike" cap="none" normalizeH="0" baseline="0">
            <a:ln>
              <a:noFill/>
            </a:ln>
            <a:solidFill>
              <a:schemeClr val="tx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Helvetica" charset="0"/>
          </a:defRPr>
        </a:defPPr>
      </a:lstStyle>
    </a:lnDef>
  </a:objectDefaults>
  <a:extraClrSchemeLst>
    <a:extraClrScheme>
      <a:clrScheme name="untitled 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titled 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titled 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titled 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titled 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titled 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titled 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HD:Desktop Folder:Chem 108:Biochem-99.PPT</Template>
  <TotalTime>142073</TotalTime>
  <Pages>15</Pages>
  <Words>546</Words>
  <Application>Microsoft Macintosh PowerPoint</Application>
  <PresentationFormat>On-screen Show (4:3)</PresentationFormat>
  <Paragraphs>80</Paragraphs>
  <Slides>9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untitled 1</vt:lpstr>
      <vt:lpstr>PowerPoint Presentation</vt:lpstr>
      <vt:lpstr>PowerPoint Presentation</vt:lpstr>
      <vt:lpstr>QUESTION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Models of Acids and Bases</dc:title>
  <dc:subject/>
  <dc:creator>Ron Rusay</dc:creator>
  <cp:keywords/>
  <dc:description/>
  <cp:lastModifiedBy>Ron Rusay</cp:lastModifiedBy>
  <cp:revision>179</cp:revision>
  <cp:lastPrinted>2018-11-14T22:32:03Z</cp:lastPrinted>
  <dcterms:created xsi:type="dcterms:W3CDTF">2018-04-24T22:56:46Z</dcterms:created>
  <dcterms:modified xsi:type="dcterms:W3CDTF">2018-11-20T20:52:57Z</dcterms:modified>
</cp:coreProperties>
</file>