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notesSlides/notesSlide4.xml" ContentType="application/vnd.openxmlformats-officedocument.presentationml.notesSlide+xml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77" r:id="rId2"/>
    <p:sldId id="257" r:id="rId3"/>
    <p:sldId id="258" r:id="rId4"/>
    <p:sldId id="270" r:id="rId5"/>
    <p:sldId id="259" r:id="rId6"/>
    <p:sldId id="269" r:id="rId7"/>
    <p:sldId id="312" r:id="rId8"/>
    <p:sldId id="315" r:id="rId9"/>
    <p:sldId id="260" r:id="rId10"/>
    <p:sldId id="328" r:id="rId11"/>
    <p:sldId id="329" r:id="rId12"/>
    <p:sldId id="330" r:id="rId13"/>
    <p:sldId id="272" r:id="rId14"/>
    <p:sldId id="271" r:id="rId15"/>
    <p:sldId id="281" r:id="rId16"/>
    <p:sldId id="261" r:id="rId17"/>
    <p:sldId id="282" r:id="rId18"/>
    <p:sldId id="276" r:id="rId19"/>
    <p:sldId id="291" r:id="rId20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60F000"/>
    <a:srgbClr val="6006CA"/>
    <a:srgbClr val="60069D"/>
    <a:srgbClr val="000000"/>
    <a:srgbClr val="7265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45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Relationship Id="rId2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Relationship Id="rId2" Type="http://schemas.openxmlformats.org/officeDocument/2006/relationships/image" Target="../media/image2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391275" y="8750300"/>
            <a:ext cx="39687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 anchor="ctr">
            <a:spAutoFit/>
          </a:bodyPr>
          <a:lstStyle/>
          <a:p>
            <a:pPr algn="r" eaLnBrk="0" hangingPunct="0"/>
            <a:fld id="{49033BF4-BDF3-B443-B0C8-2E36027A4C27}" type="slidenum">
              <a:rPr lang="en-US" sz="14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pPr algn="r" eaLnBrk="0" hangingPunct="0"/>
              <a:t>‹#›</a:t>
            </a:fld>
            <a:endParaRPr lang="en-US" sz="1400" i="1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36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notes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3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391275" y="8750300"/>
            <a:ext cx="39687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 anchor="ctr">
            <a:spAutoFit/>
          </a:bodyPr>
          <a:lstStyle/>
          <a:p>
            <a:pPr algn="r" eaLnBrk="0" hangingPunct="0"/>
            <a:fld id="{458EAA6C-E538-D441-977D-877468BF1E42}" type="slidenum">
              <a:rPr lang="en-US" sz="14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pPr algn="r" eaLnBrk="0" hangingPunct="0"/>
              <a:t>‹#›</a:t>
            </a:fld>
            <a:endParaRPr lang="en-US" sz="1400" i="1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005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2150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2662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2969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>
                <a:ea typeface="ＭＳ Ｐゴシック" charset="0"/>
                <a:cs typeface="ＭＳ Ｐゴシック" charset="0"/>
              </a:rPr>
              <a:t>Multi-sim question:</a:t>
            </a:r>
            <a:r>
              <a:rPr lang="en-US">
                <a:ea typeface="ＭＳ Ｐゴシック" charset="0"/>
                <a:cs typeface="ＭＳ Ｐゴシック" charset="0"/>
              </a:rPr>
              <a:t> </a:t>
            </a:r>
            <a:r>
              <a:rPr lang="en-US" i="1">
                <a:ea typeface="ＭＳ Ｐゴシック" charset="0"/>
                <a:cs typeface="ＭＳ Ｐゴシック" charset="0"/>
              </a:rPr>
              <a:t>Sugar and salt solutions + Concentration</a:t>
            </a:r>
          </a:p>
          <a:p>
            <a:r>
              <a:rPr lang="en-US" b="1">
                <a:ea typeface="ＭＳ Ｐゴシック" charset="0"/>
                <a:cs typeface="ＭＳ Ｐゴシック" charset="0"/>
              </a:rPr>
              <a:t>Correct answer: </a:t>
            </a:r>
            <a:r>
              <a:rPr lang="en-US">
                <a:ea typeface="ＭＳ Ｐゴシック" charset="0"/>
                <a:cs typeface="ＭＳ Ｐゴシック" charset="0"/>
              </a:rPr>
              <a:t>B</a:t>
            </a:r>
          </a:p>
          <a:p>
            <a:r>
              <a:rPr lang="en-US" b="1">
                <a:ea typeface="ＭＳ Ｐゴシック" charset="0"/>
                <a:cs typeface="ＭＳ Ｐゴシック" charset="0"/>
              </a:rPr>
              <a:t>Representative results from pre-general chemistry: </a:t>
            </a:r>
            <a:r>
              <a:rPr lang="en-US">
                <a:ea typeface="ＭＳ Ｐゴシック" charset="0"/>
                <a:cs typeface="ＭＳ Ｐゴシック" charset="0"/>
              </a:rPr>
              <a:t>91% correct</a:t>
            </a:r>
          </a:p>
          <a:p>
            <a:r>
              <a:rPr lang="en-US" b="1">
                <a:ea typeface="ＭＳ Ｐゴシック" charset="0"/>
                <a:cs typeface="ＭＳ Ｐゴシック" charset="0"/>
              </a:rPr>
              <a:t>Follow-up discussion: </a:t>
            </a:r>
            <a:r>
              <a:rPr lang="en-US">
                <a:ea typeface="ＭＳ Ｐゴシック" charset="0"/>
                <a:cs typeface="ＭＳ Ｐゴシック" charset="0"/>
              </a:rPr>
              <a:t>Ask students about the concentration of each ion and discuss how conductivity is impacted by ion concentration</a:t>
            </a:r>
          </a:p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F46198F-512F-6747-B76B-FAE91A1B6926}" type="slidenum">
              <a:rPr lang="en-US"/>
              <a:pPr eaLnBrk="1" hangingPunct="1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55613"/>
            <a:r>
              <a:rPr lang="en-US" b="1">
                <a:ea typeface="ＭＳ Ｐゴシック" charset="0"/>
                <a:cs typeface="ＭＳ Ｐゴシック" charset="0"/>
              </a:rPr>
              <a:t>Multi-sim question:</a:t>
            </a:r>
            <a:r>
              <a:rPr lang="en-US">
                <a:ea typeface="ＭＳ Ｐゴシック" charset="0"/>
                <a:cs typeface="ＭＳ Ｐゴシック" charset="0"/>
              </a:rPr>
              <a:t> </a:t>
            </a:r>
            <a:r>
              <a:rPr lang="en-US" i="1">
                <a:ea typeface="ＭＳ Ｐゴシック" charset="0"/>
                <a:cs typeface="ＭＳ Ｐゴシック" charset="0"/>
              </a:rPr>
              <a:t>Sugar and salt solutions + Concentration</a:t>
            </a:r>
            <a:endParaRPr lang="en-US" b="1" i="1">
              <a:ea typeface="ＭＳ Ｐゴシック" charset="0"/>
              <a:cs typeface="ＭＳ Ｐゴシック" charset="0"/>
            </a:endParaRPr>
          </a:p>
          <a:p>
            <a:pPr defTabSz="455613"/>
            <a:r>
              <a:rPr lang="en-US" b="1">
                <a:ea typeface="ＭＳ Ｐゴシック" charset="0"/>
                <a:cs typeface="ＭＳ Ｐゴシック" charset="0"/>
              </a:rPr>
              <a:t>Correct answer: </a:t>
            </a:r>
            <a:r>
              <a:rPr lang="en-US">
                <a:ea typeface="ＭＳ Ｐゴシック" charset="0"/>
                <a:cs typeface="ＭＳ Ｐゴシック" charset="0"/>
              </a:rPr>
              <a:t>B</a:t>
            </a:r>
          </a:p>
          <a:p>
            <a:pPr defTabSz="455613"/>
            <a:r>
              <a:rPr lang="en-US" b="1">
                <a:ea typeface="ＭＳ Ｐゴシック" charset="0"/>
                <a:cs typeface="ＭＳ Ｐゴシック" charset="0"/>
              </a:rPr>
              <a:t>Representative results from pre-general chemistry:</a:t>
            </a:r>
            <a:r>
              <a:rPr lang="en-US">
                <a:ea typeface="ＭＳ Ｐゴシック" charset="0"/>
                <a:cs typeface="ＭＳ Ｐゴシック" charset="0"/>
              </a:rPr>
              <a:t> 66% correct (with a roughly even split between the other two options)</a:t>
            </a:r>
          </a:p>
          <a:p>
            <a:pPr defTabSz="455613"/>
            <a:r>
              <a:rPr lang="en-US" b="1">
                <a:ea typeface="ＭＳ Ｐゴシック" charset="0"/>
                <a:cs typeface="ＭＳ Ｐゴシック" charset="0"/>
              </a:rPr>
              <a:t>Follow-up discussion:</a:t>
            </a:r>
            <a:r>
              <a:rPr lang="en-US">
                <a:ea typeface="ＭＳ Ｐゴシック" charset="0"/>
                <a:cs typeface="ＭＳ Ｐゴシック" charset="0"/>
              </a:rPr>
              <a:t> Ask students how they determined the higher conductivity solution – students have previously asked why this dissociates into 2 Cl</a:t>
            </a:r>
            <a:r>
              <a:rPr lang="en-US" baseline="30000">
                <a:ea typeface="ＭＳ Ｐゴシック" charset="0"/>
                <a:cs typeface="ＭＳ Ｐゴシック" charset="0"/>
              </a:rPr>
              <a:t>-</a:t>
            </a:r>
            <a:r>
              <a:rPr lang="en-US">
                <a:ea typeface="ＭＳ Ｐゴシック" charset="0"/>
                <a:cs typeface="ＭＳ Ｐゴシック" charset="0"/>
              </a:rPr>
              <a:t> instead of 1 Cl</a:t>
            </a:r>
            <a:r>
              <a:rPr lang="en-US" baseline="-25000">
                <a:ea typeface="ＭＳ Ｐゴシック" charset="0"/>
                <a:cs typeface="ＭＳ Ｐゴシック" charset="0"/>
              </a:rPr>
              <a:t>2</a:t>
            </a:r>
            <a:r>
              <a:rPr lang="en-US" baseline="30000">
                <a:ea typeface="ＭＳ Ｐゴシック" charset="0"/>
                <a:cs typeface="ＭＳ Ｐゴシック" charset="0"/>
              </a:rPr>
              <a:t>2-</a:t>
            </a:r>
            <a:r>
              <a:rPr lang="en-US">
                <a:ea typeface="ＭＳ Ｐゴシック" charset="0"/>
                <a:cs typeface="ＭＳ Ｐゴシック" charset="0"/>
              </a:rPr>
              <a:t> since chlorine occurs naturally as Cl</a:t>
            </a:r>
            <a:r>
              <a:rPr lang="en-US" baseline="-25000">
                <a:ea typeface="ＭＳ Ｐゴシック" charset="0"/>
                <a:cs typeface="ＭＳ Ｐゴシック" charset="0"/>
              </a:rPr>
              <a:t>2</a:t>
            </a:r>
            <a:r>
              <a:rPr lang="en-US">
                <a:ea typeface="ＭＳ Ｐゴシック" charset="0"/>
                <a:cs typeface="ＭＳ Ｐゴシック" charset="0"/>
              </a:rPr>
              <a:t>. Other students responded to this query with ideas about ion charges and the absence of charge on molecular Cl</a:t>
            </a:r>
            <a:r>
              <a:rPr lang="en-US" baseline="-25000">
                <a:ea typeface="ＭＳ Ｐゴシック" charset="0"/>
                <a:cs typeface="ＭＳ Ｐゴシック" charset="0"/>
              </a:rPr>
              <a:t>2</a:t>
            </a:r>
            <a:r>
              <a:rPr lang="en-US">
                <a:ea typeface="ＭＳ Ｐゴシック" charset="0"/>
                <a:cs typeface="ＭＳ Ｐゴシック" charset="0"/>
              </a:rPr>
              <a:t> gas.</a:t>
            </a:r>
          </a:p>
          <a:p>
            <a:pPr defTabSz="455613"/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0374156-4CA2-8D43-91D8-E356EA70FD6D}" type="slidenum">
              <a:rPr lang="en-US"/>
              <a:pPr eaLnBrk="1" hangingPunct="1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3993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946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575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3705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191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533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875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6569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624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9220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084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7050" y="228600"/>
            <a:ext cx="203835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28600"/>
            <a:ext cx="596265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711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28600"/>
            <a:ext cx="777240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828800"/>
            <a:ext cx="77724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028" name="Group 12"/>
          <p:cNvGrpSpPr>
            <a:grpSpLocks/>
          </p:cNvGrpSpPr>
          <p:nvPr/>
        </p:nvGrpSpPr>
        <p:grpSpPr bwMode="auto">
          <a:xfrm>
            <a:off x="0" y="0"/>
            <a:ext cx="8896350" cy="6845300"/>
            <a:chOff x="149" y="0"/>
            <a:chExt cx="5604" cy="4312"/>
          </a:xfrm>
        </p:grpSpPr>
        <p:sp>
          <p:nvSpPr>
            <p:cNvPr id="1037" name="Rectangle 13"/>
            <p:cNvSpPr>
              <a:spLocks noChangeArrowheads="1"/>
            </p:cNvSpPr>
            <p:nvPr/>
          </p:nvSpPr>
          <p:spPr bwMode="auto">
            <a:xfrm>
              <a:off x="149" y="0"/>
              <a:ext cx="150" cy="4312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endParaRPr>
            </a:p>
          </p:txBody>
        </p:sp>
        <p:sp>
          <p:nvSpPr>
            <p:cNvPr id="1038" name="Rectangle 14"/>
            <p:cNvSpPr>
              <a:spLocks noChangeArrowheads="1"/>
            </p:cNvSpPr>
            <p:nvPr/>
          </p:nvSpPr>
          <p:spPr bwMode="auto">
            <a:xfrm>
              <a:off x="277" y="0"/>
              <a:ext cx="235" cy="2940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endParaRPr>
            </a:p>
          </p:txBody>
        </p:sp>
        <p:sp>
          <p:nvSpPr>
            <p:cNvPr id="1039" name="Rectangle 15"/>
            <p:cNvSpPr>
              <a:spLocks noChangeArrowheads="1"/>
            </p:cNvSpPr>
            <p:nvPr/>
          </p:nvSpPr>
          <p:spPr bwMode="auto">
            <a:xfrm>
              <a:off x="203" y="0"/>
              <a:ext cx="682" cy="2112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endParaRPr>
            </a:p>
          </p:txBody>
        </p:sp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>
              <a:off x="256" y="0"/>
              <a:ext cx="192" cy="2448"/>
            </a:xfrm>
            <a:prstGeom prst="rect">
              <a:avLst/>
            </a:prstGeom>
            <a:gradFill rotWithShape="0">
              <a:gsLst>
                <a:gs pos="0">
                  <a:srgbClr val="00AE00">
                    <a:gamma/>
                    <a:shade val="29804"/>
                    <a:invGamma/>
                  </a:srgbClr>
                </a:gs>
                <a:gs pos="100000">
                  <a:srgbClr val="00AE00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endParaRPr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auto">
            <a:xfrm>
              <a:off x="373" y="924"/>
              <a:ext cx="331" cy="768"/>
            </a:xfrm>
            <a:prstGeom prst="rect">
              <a:avLst/>
            </a:prstGeom>
            <a:gradFill rotWithShape="0">
              <a:gsLst>
                <a:gs pos="0">
                  <a:srgbClr val="618FFD">
                    <a:gamma/>
                    <a:shade val="29804"/>
                    <a:invGamma/>
                  </a:srgbClr>
                </a:gs>
                <a:gs pos="100000">
                  <a:srgbClr val="618FFD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endParaRPr>
            </a:p>
          </p:txBody>
        </p:sp>
        <p:sp>
          <p:nvSpPr>
            <p:cNvPr id="1042" name="Rectangle 18"/>
            <p:cNvSpPr>
              <a:spLocks noChangeArrowheads="1"/>
            </p:cNvSpPr>
            <p:nvPr/>
          </p:nvSpPr>
          <p:spPr bwMode="auto">
            <a:xfrm>
              <a:off x="320" y="888"/>
              <a:ext cx="5433" cy="84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endParaRPr>
            </a:p>
          </p:txBody>
        </p:sp>
        <p:sp>
          <p:nvSpPr>
            <p:cNvPr id="1043" name="Line 19"/>
            <p:cNvSpPr>
              <a:spLocks noChangeShapeType="1"/>
            </p:cNvSpPr>
            <p:nvPr/>
          </p:nvSpPr>
          <p:spPr bwMode="auto">
            <a:xfrm>
              <a:off x="153" y="888"/>
              <a:ext cx="5596" cy="0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-110" charset="0"/>
                <a:ea typeface="ＭＳ Ｐゴシック" pitchFamily="-84" charset="-128"/>
                <a:cs typeface="ＭＳ Ｐゴシック" pitchFamily="-84" charset="-128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Monotype Sorts" charset="0"/>
        <a:buChar char="ð"/>
        <a:defRPr sz="32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8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4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chemconnections.org/general/movies/html-swf/electrolytes.htm" TargetMode="External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7.emf"/><Relationship Id="rId6" Type="http://schemas.openxmlformats.org/officeDocument/2006/relationships/oleObject" Target="../embeddings/oleObject4.bin"/><Relationship Id="rId7" Type="http://schemas.openxmlformats.org/officeDocument/2006/relationships/image" Target="../media/image8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6.bin"/><Relationship Id="rId5" Type="http://schemas.openxmlformats.org/officeDocument/2006/relationships/image" Target="../media/image10.emf"/><Relationship Id="rId6" Type="http://schemas.openxmlformats.org/officeDocument/2006/relationships/oleObject" Target="../embeddings/oleObject7.bin"/><Relationship Id="rId7" Type="http://schemas.openxmlformats.org/officeDocument/2006/relationships/image" Target="../media/image11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1" Type="http://schemas.microsoft.com/office/2007/relationships/media" Target="file://localhost/Users/ronrusay/Desktop/Powerpoint%20&amp;%20Movies/Chem%20106.108.120.121%20PPT%20&amp;%20Mov/Chem%20120-PPT%20Spring%202002/17-Acid-Base-Buffers/acid-intro.mov" TargetMode="External"/><Relationship Id="rId2" Type="http://schemas.openxmlformats.org/officeDocument/2006/relationships/video" Target="file://localhost/Users/ronrusay/Desktop/Powerpoint%20&amp;%20Movies/Chem%20106.108.120.121%20PPT%20&amp;%20Mov/Chem%20120-PPT%20Spring%202002/17-Acid-Base-Buffers/acid-intro.mov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1" Type="http://schemas.microsoft.com/office/2007/relationships/media" Target="file://localhost/Users/ronrusay/Desktop/Powerpoint%20&amp;%20Movies/Chem%20106.108.120.121%20PPT%20&amp;%20Mov/Chem%20120-PPT%20Spring%202002/9-Aqueous%20Reactions/electrolytes.MOV" TargetMode="External"/><Relationship Id="rId2" Type="http://schemas.openxmlformats.org/officeDocument/2006/relationships/video" Target="file://localhost/Users/ronrusay/Desktop/Powerpoint%20&amp;%20Movies/Chem%20106.108.120.121%20PPT%20&amp;%20Mov/Chem%20120-PPT%20Spring%202002/9-Aqueous%20Reactions/electrolytes.MOV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8.bin"/><Relationship Id="rId5" Type="http://schemas.openxmlformats.org/officeDocument/2006/relationships/image" Target="../media/image23.emf"/><Relationship Id="rId6" Type="http://schemas.openxmlformats.org/officeDocument/2006/relationships/oleObject" Target="../embeddings/oleObject9.bin"/><Relationship Id="rId7" Type="http://schemas.openxmlformats.org/officeDocument/2006/relationships/image" Target="../media/image24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jpeg"/><Relationship Id="rId3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34.png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914400" y="15240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b"/>
          <a:lstStyle/>
          <a:p>
            <a:pPr algn="ctr" eaLnBrk="0" hangingPunct="0"/>
            <a:r>
              <a:rPr lang="en-US" sz="44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/>
            </a:r>
            <a:br>
              <a:rPr lang="en-US" sz="44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</a:br>
            <a:r>
              <a:rPr lang="en-US" sz="44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Aqueous Reactions</a:t>
            </a:r>
          </a:p>
          <a:p>
            <a:pPr algn="ctr" eaLnBrk="0" hangingPunct="0"/>
            <a:r>
              <a:rPr lang="en-US" sz="3200" i="1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(Solutions/ Molarity)</a:t>
            </a: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1371600" y="2743200"/>
            <a:ext cx="6400800" cy="1752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algn="ctr" eaLnBrk="0" hangingPunct="0">
              <a:spcBef>
                <a:spcPct val="20000"/>
              </a:spcBef>
              <a:buClr>
                <a:schemeClr val="accent1"/>
              </a:buClr>
              <a:buSzPct val="75000"/>
            </a:pPr>
            <a:endParaRPr lang="en-US" sz="3200" i="1"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  <a:p>
            <a:pPr algn="ctr" eaLnBrk="0" hangingPunct="0">
              <a:spcBef>
                <a:spcPct val="20000"/>
              </a:spcBef>
              <a:buClr>
                <a:schemeClr val="accent1"/>
              </a:buClr>
              <a:buSzPct val="75000"/>
            </a:pPr>
            <a:r>
              <a:rPr lang="en-US" sz="3200" i="1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Dr. Ron Rusay</a:t>
            </a:r>
          </a:p>
        </p:txBody>
      </p:sp>
      <p:pic>
        <p:nvPicPr>
          <p:cNvPr id="17412" name="Picture 3" descr="Screen Shot 2014-07-04 at 8.37.0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562600"/>
            <a:ext cx="72390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914400" y="198120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b"/>
          <a:lstStyle/>
          <a:p>
            <a:pPr algn="ctr" eaLnBrk="0" hangingPunct="0"/>
            <a:r>
              <a:rPr lang="en-US" sz="4400" i="1" dirty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/>
            </a:r>
            <a:br>
              <a:rPr lang="en-US" sz="4400" i="1" dirty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</a:br>
            <a:r>
              <a:rPr lang="en-US" sz="3600" i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Electrolytes</a:t>
            </a:r>
            <a:endParaRPr lang="en-US" sz="3600" i="1" dirty="0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Electrolytes </a:t>
            </a:r>
            <a:b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36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Ions in an aqueous (water) solution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378700" cy="4953000"/>
          </a:xfrm>
          <a:ln cap="flat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Pure Water </a:t>
            </a: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does not conduct electricity.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A water solution must have </a:t>
            </a: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ions </a:t>
            </a: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to conduct electricity.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Aqueous solutions can be categorized into 3 types: non-electrolytes, strong electrolytes or weak electrolytes based on their ability to conduct electricity in a homogeneous aqueous solution (aq).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Aqueous solutions can be tested for conductivity which will determine the degree of ionization of the solute, that is, the substance dissolved in water.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It is possible to have full or partial ionization.</a:t>
            </a:r>
          </a:p>
        </p:txBody>
      </p:sp>
      <p:graphicFrame>
        <p:nvGraphicFramePr>
          <p:cNvPr id="20482" name="Object 2"/>
          <p:cNvGraphicFramePr>
            <a:graphicFrameLocks/>
          </p:cNvGraphicFramePr>
          <p:nvPr/>
        </p:nvGraphicFramePr>
        <p:xfrm>
          <a:off x="7772400" y="5562600"/>
          <a:ext cx="1265238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8" name="Microsoft ClipArt Gallery" r:id="rId4" imgW="1549400" imgH="1587500" progId="">
                  <p:embed/>
                </p:oleObj>
              </mc:Choice>
              <mc:Fallback>
                <p:oleObj name="Microsoft ClipArt Gallery" r:id="rId4" imgW="1549400" imgH="1587500" progId="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5562600"/>
                        <a:ext cx="1265238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3" name="Object 3"/>
          <p:cNvGraphicFramePr>
            <a:graphicFrameLocks/>
          </p:cNvGraphicFramePr>
          <p:nvPr/>
        </p:nvGraphicFramePr>
        <p:xfrm>
          <a:off x="1104900" y="17526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9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7526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Solution Test Apparatus</a:t>
            </a:r>
            <a:b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for Electrolytes (Ions)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pic>
        <p:nvPicPr>
          <p:cNvPr id="22532" name="Picture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676400"/>
            <a:ext cx="57150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5" descr="C:\Documents and Settings\smithja\Desktop\zumdahl\ppts\photos\jpg\ch04\fig_04_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676400"/>
            <a:ext cx="4540250" cy="4191000"/>
          </a:xfrm>
          <a:prstGeom prst="rect">
            <a:avLst/>
          </a:prstGeom>
          <a:noFill/>
          <a:ln w="1269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4" name="TextBox 5"/>
          <p:cNvSpPr txBox="1">
            <a:spLocks noChangeArrowheads="1"/>
          </p:cNvSpPr>
          <p:nvPr/>
        </p:nvSpPr>
        <p:spPr bwMode="auto">
          <a:xfrm>
            <a:off x="2590800" y="5943600"/>
            <a:ext cx="121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/>
              <a:t>strong</a:t>
            </a:r>
          </a:p>
        </p:txBody>
      </p:sp>
      <p:sp>
        <p:nvSpPr>
          <p:cNvPr id="22535" name="TextBox 6"/>
          <p:cNvSpPr txBox="1">
            <a:spLocks noChangeArrowheads="1"/>
          </p:cNvSpPr>
          <p:nvPr/>
        </p:nvSpPr>
        <p:spPr bwMode="auto">
          <a:xfrm>
            <a:off x="4267200" y="5943600"/>
            <a:ext cx="121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/>
              <a:t>weak</a:t>
            </a:r>
          </a:p>
        </p:txBody>
      </p:sp>
      <p:sp>
        <p:nvSpPr>
          <p:cNvPr id="22536" name="TextBox 7"/>
          <p:cNvSpPr txBox="1">
            <a:spLocks noChangeArrowheads="1"/>
          </p:cNvSpPr>
          <p:nvPr/>
        </p:nvSpPr>
        <p:spPr bwMode="auto">
          <a:xfrm>
            <a:off x="5791200" y="5867400"/>
            <a:ext cx="121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/>
              <a:t>non-</a:t>
            </a:r>
          </a:p>
        </p:txBody>
      </p:sp>
      <p:sp>
        <p:nvSpPr>
          <p:cNvPr id="22537" name="TextBox 8"/>
          <p:cNvSpPr txBox="1">
            <a:spLocks noChangeArrowheads="1"/>
          </p:cNvSpPr>
          <p:nvPr/>
        </p:nvSpPr>
        <p:spPr bwMode="auto">
          <a:xfrm>
            <a:off x="7315200" y="2743200"/>
            <a:ext cx="15240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i="1"/>
              <a:t>Conductivity</a:t>
            </a:r>
          </a:p>
          <a:p>
            <a:pPr eaLnBrk="1" hangingPunct="1"/>
            <a:r>
              <a:rPr lang="en-US" sz="2000" i="1"/>
              <a:t>depends on the amount of ions in solution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Conductivity</a:t>
            </a:r>
          </a:p>
        </p:txBody>
      </p:sp>
      <p:pic>
        <p:nvPicPr>
          <p:cNvPr id="24579" name="Picture 3" descr="Screen Shot 2014-07-10 at 10.16.40 PM.pn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057400"/>
            <a:ext cx="4522788" cy="368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838200" y="6019800"/>
            <a:ext cx="7772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/>
              <a:t>http://chemconnections.org/general/movies/html-swf/electrolytes.htm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Electrolytes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447800"/>
            <a:ext cx="7315200" cy="39624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Almost all ionic compounds and a few molecular compounds are strong electrolytes.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Several  molecular compounds are weak conductors, most are non-conductors.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Conductivity is directly related to the amount of ionization, i.e. ions in solution. Table salt, sodium chloride, is completely ionized:</a:t>
            </a:r>
          </a:p>
          <a:p>
            <a:pPr eaLnBrk="1" hangingPunct="1">
              <a:buFontTx/>
              <a:buNone/>
            </a:pP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  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NaCl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(s)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+ H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O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(l)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     NaCl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         </a:t>
            </a:r>
            <a:r>
              <a:rPr lang="en-US">
                <a:solidFill>
                  <a:srgbClr val="0000FF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0.10M 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			Na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 baseline="30000">
                <a:effectLst/>
                <a:latin typeface="Helvetica" charset="0"/>
                <a:ea typeface="ＭＳ Ｐゴシック" charset="0"/>
                <a:cs typeface="ＭＳ Ｐゴシック" charset="0"/>
              </a:rPr>
              <a:t>+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+ Cl </a:t>
            </a:r>
            <a:r>
              <a:rPr lang="en-US" b="1" baseline="30000">
                <a:effectLst/>
                <a:latin typeface="Helvetica" charset="0"/>
                <a:ea typeface="ＭＳ Ｐゴシック" charset="0"/>
                <a:cs typeface="ＭＳ Ｐゴシック" charset="0"/>
              </a:rPr>
              <a:t>-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 				    </a:t>
            </a:r>
            <a:r>
              <a:rPr lang="en-US">
                <a:solidFill>
                  <a:srgbClr val="0000FF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0.10M</a:t>
            </a:r>
            <a:r>
              <a:rPr lang="en-US">
                <a:effectLst/>
                <a:latin typeface="Helvetica" charset="0"/>
                <a:ea typeface="ＭＳ Ｐゴシック" charset="0"/>
                <a:cs typeface="ＭＳ Ｐゴシック" charset="0"/>
              </a:rPr>
              <a:t>    </a:t>
            </a:r>
            <a:r>
              <a:rPr lang="en-US">
                <a:solidFill>
                  <a:srgbClr val="0000FF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0.10M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	</a:t>
            </a:r>
          </a:p>
        </p:txBody>
      </p:sp>
      <p:graphicFrame>
        <p:nvGraphicFramePr>
          <p:cNvPr id="25602" name="Object 2"/>
          <p:cNvGraphicFramePr>
            <a:graphicFrameLocks/>
          </p:cNvGraphicFramePr>
          <p:nvPr/>
        </p:nvGraphicFramePr>
        <p:xfrm>
          <a:off x="7391400" y="5105400"/>
          <a:ext cx="1320800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3" r:id="rId4" imgW="1320800" imgH="1358900" progId="">
                  <p:embed/>
                </p:oleObj>
              </mc:Choice>
              <mc:Fallback>
                <p:oleObj r:id="rId4" imgW="1320800" imgH="1358900" progId="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0" y="5105400"/>
                        <a:ext cx="1320800" cy="1358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3"/>
          <p:cNvGraphicFramePr>
            <a:graphicFrameLocks/>
          </p:cNvGraphicFramePr>
          <p:nvPr/>
        </p:nvGraphicFramePr>
        <p:xfrm>
          <a:off x="1104900" y="17526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4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7526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1981200" y="304800"/>
            <a:ext cx="5599113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Molarity (M) = moles solute / Liter solution</a:t>
            </a:r>
            <a:endParaRPr lang="en-US"/>
          </a:p>
        </p:txBody>
      </p:sp>
      <p:cxnSp>
        <p:nvCxnSpPr>
          <p:cNvPr id="25607" name="Straight Arrow Connector 7"/>
          <p:cNvCxnSpPr>
            <a:cxnSpLocks noChangeShapeType="1"/>
          </p:cNvCxnSpPr>
          <p:nvPr/>
        </p:nvCxnSpPr>
        <p:spPr bwMode="auto">
          <a:xfrm>
            <a:off x="3886200" y="4572000"/>
            <a:ext cx="5334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8" name="Straight Arrow Connector 9"/>
          <p:cNvCxnSpPr>
            <a:cxnSpLocks noChangeShapeType="1"/>
          </p:cNvCxnSpPr>
          <p:nvPr/>
        </p:nvCxnSpPr>
        <p:spPr bwMode="auto">
          <a:xfrm>
            <a:off x="6019800" y="4572000"/>
            <a:ext cx="6096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09" name="TextBox 8"/>
          <p:cNvSpPr txBox="1">
            <a:spLocks noChangeArrowheads="1"/>
          </p:cNvSpPr>
          <p:nvPr/>
        </p:nvSpPr>
        <p:spPr bwMode="auto">
          <a:xfrm>
            <a:off x="762000" y="5334000"/>
            <a:ext cx="25908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i="1"/>
              <a:t>Add 5.8g of sodium chloride to water to make 1.0 L of solution = 0.10M</a:t>
            </a:r>
          </a:p>
          <a:p>
            <a:pPr eaLnBrk="1" hangingPunct="1"/>
            <a:r>
              <a:rPr lang="en-US" sz="1800" i="1"/>
              <a:t>= 0.10 mol/L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657600" y="5715000"/>
            <a:ext cx="38862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i="1"/>
              <a:t>All of the sodium chloride ionizes to make 1.0 L of  solution = 0.10M Na</a:t>
            </a:r>
            <a:r>
              <a:rPr lang="en-US" sz="1800" i="1" baseline="30000"/>
              <a:t>+</a:t>
            </a:r>
            <a:r>
              <a:rPr lang="en-US" sz="1800" i="1"/>
              <a:t> and 0.10M Cl</a:t>
            </a:r>
            <a:r>
              <a:rPr lang="en-US" sz="1800" i="1" baseline="30000"/>
              <a:t>-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Electrolytes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981200"/>
            <a:ext cx="7772400" cy="3962400"/>
          </a:xfrm>
        </p:spPr>
        <p:txBody>
          <a:bodyPr/>
          <a:lstStyle/>
          <a:p>
            <a:pPr eaLnBrk="1" hangingPunct="1"/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Concentrations:</a:t>
            </a:r>
            <a:endParaRPr lang="en-US" b="1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CaCl</a:t>
            </a:r>
            <a:r>
              <a:rPr lang="en-US" b="1" baseline="-25000">
                <a:solidFill>
                  <a:srgbClr val="60F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2 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(s)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+ H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O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(l)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     CaCl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2(aq)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     </a:t>
            </a:r>
            <a:r>
              <a:rPr lang="en-US">
                <a:effectLst/>
                <a:latin typeface="Helvetica" charset="0"/>
                <a:ea typeface="ＭＳ Ｐゴシック" charset="0"/>
                <a:cs typeface="ＭＳ Ｐゴシック" charset="0"/>
              </a:rPr>
              <a:t>0.10M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			Ca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 baseline="30000">
                <a:effectLst/>
                <a:latin typeface="Helvetica" charset="0"/>
                <a:ea typeface="ＭＳ Ｐゴシック" charset="0"/>
                <a:cs typeface="ＭＳ Ｐゴシック" charset="0"/>
              </a:rPr>
              <a:t>2+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+ </a:t>
            </a:r>
            <a:r>
              <a:rPr lang="en-US" b="1">
                <a:solidFill>
                  <a:srgbClr val="60F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Cl </a:t>
            </a:r>
            <a:r>
              <a:rPr lang="en-US" b="1" baseline="30000">
                <a:effectLst/>
                <a:latin typeface="Helvetica" charset="0"/>
                <a:ea typeface="ＭＳ Ｐゴシック" charset="0"/>
                <a:cs typeface="ＭＳ Ｐゴシック" charset="0"/>
              </a:rPr>
              <a:t>-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	    				    </a:t>
            </a:r>
            <a:r>
              <a:rPr lang="en-US">
                <a:effectLst/>
                <a:latin typeface="Helvetica" charset="0"/>
                <a:ea typeface="ＭＳ Ｐゴシック" charset="0"/>
                <a:cs typeface="ＭＳ Ｐゴシック" charset="0"/>
              </a:rPr>
              <a:t>0.10M    0.20M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	</a:t>
            </a:r>
          </a:p>
        </p:txBody>
      </p:sp>
      <p:sp>
        <p:nvSpPr>
          <p:cNvPr id="4" name="Rectangle 3"/>
          <p:cNvSpPr/>
          <p:nvPr/>
        </p:nvSpPr>
        <p:spPr>
          <a:xfrm>
            <a:off x="1981200" y="304800"/>
            <a:ext cx="5599113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Molarity (M) = moles solute / Liter solution</a:t>
            </a:r>
            <a:endParaRPr lang="en-US"/>
          </a:p>
        </p:txBody>
      </p:sp>
      <p:cxnSp>
        <p:nvCxnSpPr>
          <p:cNvPr id="27653" name="Straight Arrow Connector 5"/>
          <p:cNvCxnSpPr>
            <a:cxnSpLocks noChangeShapeType="1"/>
          </p:cNvCxnSpPr>
          <p:nvPr/>
        </p:nvCxnSpPr>
        <p:spPr bwMode="auto">
          <a:xfrm>
            <a:off x="4572000" y="2895600"/>
            <a:ext cx="4572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54" name="Straight Arrow Connector 7"/>
          <p:cNvCxnSpPr>
            <a:cxnSpLocks noChangeShapeType="1"/>
          </p:cNvCxnSpPr>
          <p:nvPr/>
        </p:nvCxnSpPr>
        <p:spPr bwMode="auto">
          <a:xfrm>
            <a:off x="6705600" y="2895600"/>
            <a:ext cx="9144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655" name="TextBox 7"/>
          <p:cNvSpPr txBox="1">
            <a:spLocks noChangeArrowheads="1"/>
          </p:cNvSpPr>
          <p:nvPr/>
        </p:nvSpPr>
        <p:spPr bwMode="auto">
          <a:xfrm>
            <a:off x="914400" y="4419600"/>
            <a:ext cx="25908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i="1"/>
              <a:t>How many grams of calcium chloride (MM =111 g/mol) should be added to water to make 1.00 L of a 0.10M solution of calcium chloride?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486400" y="4419600"/>
            <a:ext cx="25908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i="1"/>
              <a:t>How many grams of calcium chloride (MM =111 g/mol) should be added to water to make 1.00 L of a solution having 0.10M chloride ion?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382000" cy="914400"/>
          </a:xfrm>
        </p:spPr>
        <p:txBody>
          <a:bodyPr/>
          <a:lstStyle/>
          <a:p>
            <a:pPr eaLnBrk="1" hangingPunct="1"/>
            <a:r>
              <a:rPr lang="en-US" sz="6600" b="1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QUESTION</a:t>
            </a:r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304800" y="990600"/>
            <a:ext cx="85344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>
                <a:latin typeface="Times" charset="0"/>
              </a:rPr>
              <a:t>If an antacid contains Al(OH)</a:t>
            </a:r>
            <a:r>
              <a:rPr lang="en-US" sz="2800" baseline="-25000">
                <a:latin typeface="Times" charset="0"/>
              </a:rPr>
              <a:t>3</a:t>
            </a:r>
            <a:r>
              <a:rPr lang="en-US" sz="2800">
                <a:latin typeface="Times" charset="0"/>
              </a:rPr>
              <a:t> it will form AlCl</a:t>
            </a:r>
            <a:r>
              <a:rPr lang="en-US" sz="2800" baseline="-25000">
                <a:latin typeface="Times" charset="0"/>
              </a:rPr>
              <a:t>3</a:t>
            </a:r>
            <a:r>
              <a:rPr lang="en-US" sz="2800">
                <a:latin typeface="Times" charset="0"/>
              </a:rPr>
              <a:t> upon neutralization of stomach acid. How many moles of Cl</a:t>
            </a:r>
            <a:r>
              <a:rPr lang="en-US" sz="2800" baseline="30000">
                <a:latin typeface="Times" charset="0"/>
              </a:rPr>
              <a:t>–</a:t>
            </a:r>
            <a:r>
              <a:rPr lang="en-US" sz="2800">
                <a:latin typeface="Times" charset="0"/>
              </a:rPr>
              <a:t> ions are in 100.0 mL of 0.010 M AlCl</a:t>
            </a:r>
            <a:r>
              <a:rPr lang="en-US" sz="2800" baseline="-25000">
                <a:latin typeface="Times" charset="0"/>
              </a:rPr>
              <a:t>3</a:t>
            </a:r>
            <a:r>
              <a:rPr lang="en-US" sz="2800">
                <a:latin typeface="Times" charset="0"/>
              </a:rPr>
              <a:t>?</a:t>
            </a:r>
          </a:p>
          <a:p>
            <a:endParaRPr lang="en-US" sz="2800">
              <a:latin typeface="Times" charset="0"/>
            </a:endParaRPr>
          </a:p>
          <a:p>
            <a:pPr>
              <a:buFont typeface="Times" charset="0"/>
              <a:buAutoNum type="alphaUcPeriod"/>
            </a:pPr>
            <a:r>
              <a:rPr lang="en-US" sz="2800">
                <a:latin typeface="Times" charset="0"/>
              </a:rPr>
              <a:t>0.0010 mol</a:t>
            </a:r>
          </a:p>
          <a:p>
            <a:pPr>
              <a:buFont typeface="Times" charset="0"/>
              <a:buAutoNum type="alphaUcPeriod"/>
            </a:pPr>
            <a:r>
              <a:rPr lang="en-US" sz="2800">
                <a:latin typeface="Times" charset="0"/>
              </a:rPr>
              <a:t>0.010 mol</a:t>
            </a:r>
          </a:p>
          <a:p>
            <a:pPr>
              <a:buFont typeface="Times" charset="0"/>
              <a:buAutoNum type="alphaUcPeriod"/>
            </a:pPr>
            <a:r>
              <a:rPr lang="en-US" sz="2800">
                <a:latin typeface="Times" charset="0"/>
              </a:rPr>
              <a:t>0.0030 mol</a:t>
            </a:r>
          </a:p>
          <a:p>
            <a:pPr>
              <a:buFont typeface="Times" charset="0"/>
              <a:buAutoNum type="alphaUcPeriod"/>
            </a:pPr>
            <a:r>
              <a:rPr lang="en-US" sz="2800">
                <a:latin typeface="Times" charset="0"/>
              </a:rPr>
              <a:t>0.030 mol</a:t>
            </a:r>
          </a:p>
        </p:txBody>
      </p:sp>
      <p:sp>
        <p:nvSpPr>
          <p:cNvPr id="4" name="Rectangle 3"/>
          <p:cNvSpPr/>
          <p:nvPr/>
        </p:nvSpPr>
        <p:spPr>
          <a:xfrm>
            <a:off x="1600200" y="4572000"/>
            <a:ext cx="6092825" cy="12001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Molarity (M) = moles </a:t>
            </a:r>
            <a:r>
              <a:rPr lang="en-US" sz="1800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AlCl</a:t>
            </a:r>
            <a:r>
              <a:rPr lang="en-US" sz="1800" baseline="-25000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3</a:t>
            </a:r>
            <a:r>
              <a:rPr lang="en-US" sz="1800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/ Liter solution</a:t>
            </a:r>
          </a:p>
          <a:p>
            <a:pPr eaLnBrk="0" hangingPunct="0"/>
            <a:endParaRPr lang="en-US">
              <a:solidFill>
                <a:srgbClr val="CC33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0" hangingPunct="0"/>
            <a:r>
              <a:rPr lang="en-US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mol </a:t>
            </a:r>
            <a:r>
              <a:rPr lang="en-US" sz="1800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AlCl</a:t>
            </a:r>
            <a:r>
              <a:rPr lang="en-US" sz="1800" baseline="-25000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3</a:t>
            </a:r>
            <a:r>
              <a:rPr lang="en-US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= Molarity </a:t>
            </a:r>
            <a:r>
              <a:rPr lang="en-US" sz="1800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AlCl</a:t>
            </a:r>
            <a:r>
              <a:rPr lang="en-US" sz="1800" baseline="-25000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3</a:t>
            </a:r>
            <a:r>
              <a:rPr lang="en-US" baseline="-25000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 </a:t>
            </a:r>
            <a:r>
              <a:rPr lang="en-US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x Volume solution (L)</a:t>
            </a:r>
            <a:endParaRPr lang="en-US"/>
          </a:p>
        </p:txBody>
      </p:sp>
      <p:sp>
        <p:nvSpPr>
          <p:cNvPr id="54277" name="Rectangle 3"/>
          <p:cNvSpPr>
            <a:spLocks noChangeArrowheads="1"/>
          </p:cNvSpPr>
          <p:nvPr/>
        </p:nvSpPr>
        <p:spPr bwMode="auto">
          <a:xfrm>
            <a:off x="2133600" y="5943600"/>
            <a:ext cx="624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>
                <a:latin typeface="Arial" charset="0"/>
                <a:cs typeface="Arial" charset="0"/>
              </a:rPr>
              <a:t>AlCl</a:t>
            </a:r>
            <a:r>
              <a:rPr lang="en-US" baseline="-25000">
                <a:latin typeface="Arial" charset="0"/>
                <a:cs typeface="Arial" charset="0"/>
              </a:rPr>
              <a:t>3</a:t>
            </a:r>
            <a:r>
              <a:rPr lang="en-US">
                <a:latin typeface="Arial" charset="0"/>
                <a:cs typeface="Arial" charset="0"/>
              </a:rPr>
              <a:t> dissociates into 3 moles of Cl</a:t>
            </a:r>
            <a:r>
              <a:rPr lang="en-US" baseline="30000">
                <a:latin typeface="Arial" charset="0"/>
                <a:cs typeface="Arial" charset="0"/>
              </a:rPr>
              <a:t>–</a:t>
            </a:r>
            <a:r>
              <a:rPr lang="en-US">
                <a:latin typeface="Arial" charset="0"/>
                <a:cs typeface="Arial" charset="0"/>
              </a:rP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1143000" y="2286000"/>
            <a:ext cx="77724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5000"/>
            </a:pPr>
            <a:r>
              <a:rPr lang="en-US" sz="32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</a:p>
        </p:txBody>
      </p:sp>
      <p:graphicFrame>
        <p:nvGraphicFramePr>
          <p:cNvPr id="55298" name="Object 2"/>
          <p:cNvGraphicFramePr>
            <a:graphicFrameLocks/>
          </p:cNvGraphicFramePr>
          <p:nvPr/>
        </p:nvGraphicFramePr>
        <p:xfrm>
          <a:off x="7772400" y="5181600"/>
          <a:ext cx="1371600" cy="1404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31" name="Microsoft ClipArt Gallery" r:id="rId3" imgW="1574800" imgH="1612900" progId="MS_ClipArt_Gallery">
                  <p:embed/>
                </p:oleObj>
              </mc:Choice>
              <mc:Fallback>
                <p:oleObj name="Microsoft ClipArt Gallery" r:id="rId3" imgW="1574800" imgH="1612900" progId="MS_ClipArt_Gallery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5181600"/>
                        <a:ext cx="1371600" cy="1404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0" name="Rectangle 8"/>
          <p:cNvSpPr>
            <a:spLocks noChangeArrowheads="1"/>
          </p:cNvSpPr>
          <p:nvPr/>
        </p:nvSpPr>
        <p:spPr bwMode="auto">
          <a:xfrm>
            <a:off x="2438400" y="1828800"/>
            <a:ext cx="144621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000000"/>
                </a:solidFill>
                <a:latin typeface="Helvetica" charset="0"/>
              </a:rPr>
              <a:t>moles (</a:t>
            </a:r>
            <a:r>
              <a:rPr lang="en-US" sz="1400" b="1">
                <a:solidFill>
                  <a:srgbClr val="FF0000"/>
                </a:solidFill>
                <a:latin typeface="Helvetica" charset="0"/>
              </a:rPr>
              <a:t>Reactant</a:t>
            </a:r>
            <a:r>
              <a:rPr lang="en-US" sz="1400" b="1">
                <a:solidFill>
                  <a:srgbClr val="000000"/>
                </a:solidFill>
                <a:latin typeface="Helvetica" charset="0"/>
              </a:rPr>
              <a:t>)</a:t>
            </a:r>
            <a:endParaRPr lang="en-US"/>
          </a:p>
        </p:txBody>
      </p:sp>
      <p:sp>
        <p:nvSpPr>
          <p:cNvPr id="55301" name="Rectangle 9"/>
          <p:cNvSpPr>
            <a:spLocks noChangeArrowheads="1"/>
          </p:cNvSpPr>
          <p:nvPr/>
        </p:nvSpPr>
        <p:spPr bwMode="auto">
          <a:xfrm>
            <a:off x="4760913" y="1835150"/>
            <a:ext cx="1366837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sz="1400" b="1">
                <a:solidFill>
                  <a:srgbClr val="000000"/>
                </a:solidFill>
                <a:latin typeface="Helvetica" charset="0"/>
              </a:rPr>
              <a:t>moles (</a:t>
            </a:r>
            <a:r>
              <a:rPr lang="en-US" sz="1400" b="1">
                <a:solidFill>
                  <a:srgbClr val="008000"/>
                </a:solidFill>
                <a:latin typeface="Helvetica" charset="0"/>
              </a:rPr>
              <a:t>Product</a:t>
            </a:r>
            <a:r>
              <a:rPr lang="en-US" sz="1400" b="1">
                <a:solidFill>
                  <a:srgbClr val="000000"/>
                </a:solidFill>
                <a:latin typeface="Helvetica" charset="0"/>
              </a:rPr>
              <a:t>)</a:t>
            </a:r>
            <a:endParaRPr lang="en-US"/>
          </a:p>
        </p:txBody>
      </p:sp>
      <p:sp>
        <p:nvSpPr>
          <p:cNvPr id="55302" name="Line 10"/>
          <p:cNvSpPr>
            <a:spLocks noChangeShapeType="1"/>
          </p:cNvSpPr>
          <p:nvPr/>
        </p:nvSpPr>
        <p:spPr bwMode="auto">
          <a:xfrm>
            <a:off x="4090988" y="1919288"/>
            <a:ext cx="481012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3" name="Freeform 11"/>
          <p:cNvSpPr>
            <a:spLocks/>
          </p:cNvSpPr>
          <p:nvPr/>
        </p:nvSpPr>
        <p:spPr bwMode="auto">
          <a:xfrm>
            <a:off x="4375150" y="1889125"/>
            <a:ext cx="114300" cy="58738"/>
          </a:xfrm>
          <a:custGeom>
            <a:avLst/>
            <a:gdLst>
              <a:gd name="T0" fmla="*/ 0 w 72"/>
              <a:gd name="T1" fmla="*/ 2147483647 h 37"/>
              <a:gd name="T2" fmla="*/ 2147483647 w 72"/>
              <a:gd name="T3" fmla="*/ 2147483647 h 37"/>
              <a:gd name="T4" fmla="*/ 0 w 72"/>
              <a:gd name="T5" fmla="*/ 0 h 37"/>
              <a:gd name="T6" fmla="*/ 2147483647 w 72"/>
              <a:gd name="T7" fmla="*/ 2147483647 h 37"/>
              <a:gd name="T8" fmla="*/ 0 w 72"/>
              <a:gd name="T9" fmla="*/ 2147483647 h 37"/>
              <a:gd name="T10" fmla="*/ 2147483647 w 72"/>
              <a:gd name="T11" fmla="*/ 2147483647 h 37"/>
              <a:gd name="T12" fmla="*/ 0 w 72"/>
              <a:gd name="T13" fmla="*/ 2147483647 h 3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"/>
              <a:gd name="T22" fmla="*/ 0 h 37"/>
              <a:gd name="T23" fmla="*/ 72 w 72"/>
              <a:gd name="T24" fmla="*/ 37 h 3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" h="37">
                <a:moveTo>
                  <a:pt x="0" y="19"/>
                </a:moveTo>
                <a:lnTo>
                  <a:pt x="24" y="19"/>
                </a:lnTo>
                <a:lnTo>
                  <a:pt x="0" y="0"/>
                </a:lnTo>
                <a:lnTo>
                  <a:pt x="72" y="19"/>
                </a:lnTo>
                <a:lnTo>
                  <a:pt x="0" y="37"/>
                </a:lnTo>
                <a:lnTo>
                  <a:pt x="24" y="19"/>
                </a:lnTo>
                <a:lnTo>
                  <a:pt x="0" y="19"/>
                </a:lnTo>
                <a:close/>
              </a:path>
            </a:pathLst>
          </a:cu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304" name="Line 12"/>
          <p:cNvSpPr>
            <a:spLocks noChangeShapeType="1"/>
          </p:cNvSpPr>
          <p:nvPr/>
        </p:nvSpPr>
        <p:spPr bwMode="auto">
          <a:xfrm>
            <a:off x="1066800" y="4013200"/>
            <a:ext cx="5451475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5" name="Rectangle 13"/>
          <p:cNvSpPr>
            <a:spLocks noChangeArrowheads="1"/>
          </p:cNvSpPr>
          <p:nvPr/>
        </p:nvSpPr>
        <p:spPr bwMode="auto">
          <a:xfrm>
            <a:off x="1143000" y="3657600"/>
            <a:ext cx="10636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000000"/>
                </a:solidFill>
                <a:latin typeface="Helvetica" charset="0"/>
              </a:rPr>
              <a:t>(Volume) 1 L</a:t>
            </a:r>
          </a:p>
        </p:txBody>
      </p:sp>
      <p:sp>
        <p:nvSpPr>
          <p:cNvPr id="55306" name="Rectangle 14"/>
          <p:cNvSpPr>
            <a:spLocks noChangeArrowheads="1"/>
          </p:cNvSpPr>
          <p:nvPr/>
        </p:nvSpPr>
        <p:spPr bwMode="auto">
          <a:xfrm>
            <a:off x="2441575" y="4259263"/>
            <a:ext cx="850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000000"/>
                </a:solidFill>
                <a:latin typeface="Helvetica" charset="0"/>
              </a:rPr>
              <a:t>1 L (</a:t>
            </a:r>
            <a:r>
              <a:rPr lang="en-US" sz="1400" b="1">
                <a:solidFill>
                  <a:srgbClr val="FF0000"/>
                </a:solidFill>
                <a:latin typeface="Helvetica" charset="0"/>
              </a:rPr>
              <a:t>AlCl</a:t>
            </a:r>
            <a:r>
              <a:rPr lang="en-US" sz="1400" b="1" baseline="-25000">
                <a:solidFill>
                  <a:srgbClr val="FF0000"/>
                </a:solidFill>
                <a:latin typeface="Helvetica" charset="0"/>
              </a:rPr>
              <a:t>3</a:t>
            </a:r>
            <a:r>
              <a:rPr lang="en-US" sz="1400" b="1">
                <a:solidFill>
                  <a:srgbClr val="000000"/>
                </a:solidFill>
                <a:latin typeface="Helvetica" charset="0"/>
              </a:rPr>
              <a:t>)</a:t>
            </a:r>
          </a:p>
        </p:txBody>
      </p:sp>
      <p:sp>
        <p:nvSpPr>
          <p:cNvPr id="55307" name="Line 17"/>
          <p:cNvSpPr>
            <a:spLocks noChangeShapeType="1"/>
          </p:cNvSpPr>
          <p:nvPr/>
        </p:nvSpPr>
        <p:spPr bwMode="auto">
          <a:xfrm>
            <a:off x="2297113" y="3040063"/>
            <a:ext cx="1587" cy="19462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8" name="Rectangle 18"/>
          <p:cNvSpPr>
            <a:spLocks noChangeArrowheads="1"/>
          </p:cNvSpPr>
          <p:nvPr/>
        </p:nvSpPr>
        <p:spPr bwMode="auto">
          <a:xfrm>
            <a:off x="2514600" y="3352800"/>
            <a:ext cx="81756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000000"/>
                </a:solidFill>
                <a:latin typeface="Helvetica" charset="0"/>
              </a:rPr>
              <a:t>0.010 mol </a:t>
            </a:r>
            <a:br>
              <a:rPr lang="en-US" sz="1400" b="1">
                <a:solidFill>
                  <a:srgbClr val="000000"/>
                </a:solidFill>
                <a:latin typeface="Helvetica" charset="0"/>
              </a:rPr>
            </a:br>
            <a:r>
              <a:rPr lang="en-US" sz="1400" b="1">
                <a:solidFill>
                  <a:srgbClr val="000000"/>
                </a:solidFill>
                <a:latin typeface="Helvetica" charset="0"/>
              </a:rPr>
              <a:t>(</a:t>
            </a:r>
            <a:r>
              <a:rPr lang="en-US" sz="1400" b="1">
                <a:solidFill>
                  <a:srgbClr val="FF0000"/>
                </a:solidFill>
                <a:latin typeface="Helvetica" charset="0"/>
              </a:rPr>
              <a:t>AlCl</a:t>
            </a:r>
            <a:r>
              <a:rPr lang="en-US" sz="1400" b="1" baseline="-25000">
                <a:solidFill>
                  <a:srgbClr val="FF0000"/>
                </a:solidFill>
                <a:latin typeface="Helvetica" charset="0"/>
              </a:rPr>
              <a:t>3</a:t>
            </a:r>
            <a:r>
              <a:rPr lang="en-US" sz="1400" b="1">
                <a:solidFill>
                  <a:srgbClr val="000000"/>
                </a:solidFill>
                <a:latin typeface="Helvetica" charset="0"/>
              </a:rPr>
              <a:t>)</a:t>
            </a:r>
          </a:p>
        </p:txBody>
      </p:sp>
      <p:sp>
        <p:nvSpPr>
          <p:cNvPr id="55309" name="Rectangle 20"/>
          <p:cNvSpPr>
            <a:spLocks noChangeArrowheads="1"/>
          </p:cNvSpPr>
          <p:nvPr/>
        </p:nvSpPr>
        <p:spPr bwMode="auto">
          <a:xfrm>
            <a:off x="7107238" y="3914775"/>
            <a:ext cx="9366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000000"/>
                </a:solidFill>
                <a:latin typeface="Helvetica" charset="0"/>
              </a:rPr>
              <a:t>? mol (</a:t>
            </a:r>
            <a:r>
              <a:rPr lang="en-US" sz="1400" b="1">
                <a:solidFill>
                  <a:srgbClr val="008000"/>
                </a:solidFill>
                <a:latin typeface="Helvetica" charset="0"/>
              </a:rPr>
              <a:t>Cl -</a:t>
            </a:r>
            <a:r>
              <a:rPr lang="en-US" sz="1400" b="1">
                <a:solidFill>
                  <a:srgbClr val="000000"/>
                </a:solidFill>
                <a:latin typeface="Helvetica" charset="0"/>
              </a:rPr>
              <a:t>)</a:t>
            </a:r>
          </a:p>
        </p:txBody>
      </p:sp>
      <p:sp>
        <p:nvSpPr>
          <p:cNvPr id="55310" name="Line 24"/>
          <p:cNvSpPr>
            <a:spLocks noChangeShapeType="1"/>
          </p:cNvSpPr>
          <p:nvPr/>
        </p:nvSpPr>
        <p:spPr bwMode="auto">
          <a:xfrm>
            <a:off x="5084763" y="3040063"/>
            <a:ext cx="1587" cy="19462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1" name="Line 25"/>
          <p:cNvSpPr>
            <a:spLocks noChangeShapeType="1"/>
          </p:cNvSpPr>
          <p:nvPr/>
        </p:nvSpPr>
        <p:spPr bwMode="auto">
          <a:xfrm>
            <a:off x="3538538" y="3025775"/>
            <a:ext cx="1587" cy="19446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2" name="Line 26"/>
          <p:cNvSpPr>
            <a:spLocks noChangeShapeType="1"/>
          </p:cNvSpPr>
          <p:nvPr/>
        </p:nvSpPr>
        <p:spPr bwMode="auto">
          <a:xfrm>
            <a:off x="6708775" y="3983038"/>
            <a:ext cx="239713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3" name="Line 27"/>
          <p:cNvSpPr>
            <a:spLocks noChangeShapeType="1"/>
          </p:cNvSpPr>
          <p:nvPr/>
        </p:nvSpPr>
        <p:spPr bwMode="auto">
          <a:xfrm>
            <a:off x="6721475" y="4087813"/>
            <a:ext cx="239713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4" name="Rectangle 32"/>
          <p:cNvSpPr>
            <a:spLocks noChangeArrowheads="1"/>
          </p:cNvSpPr>
          <p:nvPr/>
        </p:nvSpPr>
        <p:spPr bwMode="auto">
          <a:xfrm>
            <a:off x="3886200" y="3657600"/>
            <a:ext cx="1025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6005AF"/>
                </a:solidFill>
                <a:latin typeface="Helvetica" charset="0"/>
              </a:rPr>
              <a:t>? </a:t>
            </a:r>
            <a:r>
              <a:rPr lang="en-US" sz="1800">
                <a:solidFill>
                  <a:srgbClr val="000000"/>
                </a:solidFill>
                <a:latin typeface="Helvetica" charset="0"/>
              </a:rPr>
              <a:t>mol  </a:t>
            </a:r>
            <a:r>
              <a:rPr lang="en-US" sz="1400" b="1">
                <a:solidFill>
                  <a:srgbClr val="008000"/>
                </a:solidFill>
                <a:latin typeface="Helvetica" charset="0"/>
              </a:rPr>
              <a:t>Cl -</a:t>
            </a:r>
            <a:r>
              <a:rPr lang="en-US" sz="1400" b="1" baseline="-25000">
                <a:solidFill>
                  <a:srgbClr val="FF0000"/>
                </a:solidFill>
                <a:latin typeface="Helvetica" charset="0"/>
              </a:rPr>
              <a:t>-</a:t>
            </a:r>
            <a:endParaRPr lang="en-US" sz="1400" b="1">
              <a:solidFill>
                <a:schemeClr val="accent2"/>
              </a:solidFill>
              <a:latin typeface="Helvetica" charset="0"/>
            </a:endParaRPr>
          </a:p>
        </p:txBody>
      </p:sp>
      <p:sp>
        <p:nvSpPr>
          <p:cNvPr id="55315" name="Rectangle 33"/>
          <p:cNvSpPr>
            <a:spLocks noChangeArrowheads="1"/>
          </p:cNvSpPr>
          <p:nvPr/>
        </p:nvSpPr>
        <p:spPr bwMode="auto">
          <a:xfrm>
            <a:off x="3886200" y="4114800"/>
            <a:ext cx="10541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6005AF"/>
                </a:solidFill>
                <a:latin typeface="Helvetica" charset="0"/>
              </a:rPr>
              <a:t>?</a:t>
            </a:r>
            <a:r>
              <a:rPr lang="en-US" sz="1800">
                <a:solidFill>
                  <a:srgbClr val="000000"/>
                </a:solidFill>
                <a:latin typeface="Helvetica" charset="0"/>
              </a:rPr>
              <a:t> mol </a:t>
            </a:r>
            <a:r>
              <a:rPr lang="en-US" sz="1400" b="1">
                <a:solidFill>
                  <a:srgbClr val="FF0000"/>
                </a:solidFill>
                <a:latin typeface="Helvetica" charset="0"/>
              </a:rPr>
              <a:t>AlCl</a:t>
            </a:r>
            <a:r>
              <a:rPr lang="en-US" sz="1400" b="1" baseline="-25000">
                <a:solidFill>
                  <a:srgbClr val="FF0000"/>
                </a:solidFill>
                <a:latin typeface="Helvetica" charset="0"/>
              </a:rPr>
              <a:t>3</a:t>
            </a:r>
            <a:r>
              <a:rPr lang="en-US" sz="1800">
                <a:solidFill>
                  <a:srgbClr val="000000"/>
                </a:solidFill>
                <a:latin typeface="Helvetica" charset="0"/>
              </a:rPr>
              <a:t> </a:t>
            </a:r>
          </a:p>
        </p:txBody>
      </p:sp>
      <p:sp>
        <p:nvSpPr>
          <p:cNvPr id="55316" name="Oval 34"/>
          <p:cNvSpPr>
            <a:spLocks noChangeArrowheads="1"/>
          </p:cNvSpPr>
          <p:nvPr/>
        </p:nvSpPr>
        <p:spPr bwMode="auto">
          <a:xfrm>
            <a:off x="3810000" y="3249613"/>
            <a:ext cx="990600" cy="1497012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7" name="Rectangle 35"/>
          <p:cNvSpPr>
            <a:spLocks noChangeArrowheads="1"/>
          </p:cNvSpPr>
          <p:nvPr/>
        </p:nvSpPr>
        <p:spPr bwMode="auto">
          <a:xfrm>
            <a:off x="3733800" y="4872038"/>
            <a:ext cx="15605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 i="1">
                <a:solidFill>
                  <a:srgbClr val="000000"/>
                </a:solidFill>
                <a:latin typeface="Helvetica" charset="0"/>
              </a:rPr>
              <a:t>"Gatekeepers</a:t>
            </a:r>
            <a:r>
              <a:rPr lang="ja-JP" altLang="en-US" sz="1400" b="1" i="1">
                <a:solidFill>
                  <a:srgbClr val="000000"/>
                </a:solidFill>
                <a:latin typeface="Helvetica" charset="0"/>
              </a:rPr>
              <a:t>”</a:t>
            </a:r>
            <a:endParaRPr lang="en-US" sz="1400" b="1" i="1">
              <a:solidFill>
                <a:srgbClr val="000000"/>
              </a:solidFill>
              <a:latin typeface="Helvetica" charset="0"/>
            </a:endParaRPr>
          </a:p>
          <a:p>
            <a:r>
              <a:rPr lang="en-US" sz="1400" b="1" i="1">
                <a:solidFill>
                  <a:srgbClr val="000000"/>
                </a:solidFill>
                <a:latin typeface="Helvetica" charset="0"/>
              </a:rPr>
              <a:t>from</a:t>
            </a:r>
          </a:p>
          <a:p>
            <a:r>
              <a:rPr lang="en-US" sz="1400" b="1" i="1">
                <a:solidFill>
                  <a:srgbClr val="000000"/>
                </a:solidFill>
                <a:latin typeface="Helvetica" charset="0"/>
              </a:rPr>
              <a:t>Balanced reaction</a:t>
            </a:r>
            <a:endParaRPr lang="en-US"/>
          </a:p>
        </p:txBody>
      </p:sp>
      <p:sp>
        <p:nvSpPr>
          <p:cNvPr id="37" name="Rectangle 2"/>
          <p:cNvSpPr txBox="1">
            <a:spLocks noChangeArrowheads="1"/>
          </p:cNvSpPr>
          <p:nvPr/>
        </p:nvSpPr>
        <p:spPr bwMode="auto">
          <a:xfrm>
            <a:off x="762000" y="304800"/>
            <a:ext cx="7770813" cy="1123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 i="1">
                <a:solidFill>
                  <a:srgbClr val="450045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Calculations </a:t>
            </a:r>
          </a:p>
          <a:p>
            <a:pPr algn="ctr" eaLnBrk="1" hangingPunct="1"/>
            <a:r>
              <a:rPr lang="en-US" sz="3200" i="1">
                <a:solidFill>
                  <a:srgbClr val="450045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Reactant       </a:t>
            </a:r>
            <a:r>
              <a:rPr lang="en-US" sz="3200" b="1" i="1">
                <a:solidFill>
                  <a:srgbClr val="450045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Product</a:t>
            </a:r>
          </a:p>
        </p:txBody>
      </p:sp>
      <p:cxnSp>
        <p:nvCxnSpPr>
          <p:cNvPr id="55319" name="Straight Arrow Connector 33"/>
          <p:cNvCxnSpPr>
            <a:cxnSpLocks noChangeShapeType="1"/>
          </p:cNvCxnSpPr>
          <p:nvPr/>
        </p:nvCxnSpPr>
        <p:spPr bwMode="auto">
          <a:xfrm>
            <a:off x="4495800" y="1143000"/>
            <a:ext cx="381000" cy="1588"/>
          </a:xfrm>
          <a:prstGeom prst="straightConnector1">
            <a:avLst/>
          </a:prstGeom>
          <a:noFill/>
          <a:ln w="12700">
            <a:solidFill>
              <a:srgbClr val="00009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5320" name="Rectangle 13"/>
          <p:cNvSpPr>
            <a:spLocks noChangeArrowheads="1"/>
          </p:cNvSpPr>
          <p:nvPr/>
        </p:nvSpPr>
        <p:spPr bwMode="auto">
          <a:xfrm>
            <a:off x="5105400" y="3657600"/>
            <a:ext cx="150971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000000"/>
                </a:solidFill>
                <a:latin typeface="Helvetica" charset="0"/>
              </a:rPr>
              <a:t>   100.0 mL (</a:t>
            </a:r>
            <a:r>
              <a:rPr lang="en-US" sz="1400" b="1">
                <a:solidFill>
                  <a:srgbClr val="FF0000"/>
                </a:solidFill>
                <a:latin typeface="Helvetica" charset="0"/>
              </a:rPr>
              <a:t>AlCl</a:t>
            </a:r>
            <a:r>
              <a:rPr lang="en-US" sz="1400" b="1" baseline="-25000">
                <a:solidFill>
                  <a:srgbClr val="FF0000"/>
                </a:solidFill>
                <a:latin typeface="Helvetica" charset="0"/>
              </a:rPr>
              <a:t>3</a:t>
            </a:r>
            <a:r>
              <a:rPr lang="en-US" sz="1400" b="1">
                <a:solidFill>
                  <a:srgbClr val="000000"/>
                </a:solidFill>
                <a:latin typeface="Helvetica" charset="0"/>
              </a:rPr>
              <a:t>)</a:t>
            </a:r>
          </a:p>
        </p:txBody>
      </p:sp>
      <p:sp>
        <p:nvSpPr>
          <p:cNvPr id="55321" name="Rectangle 13"/>
          <p:cNvSpPr>
            <a:spLocks noChangeArrowheads="1"/>
          </p:cNvSpPr>
          <p:nvPr/>
        </p:nvSpPr>
        <p:spPr bwMode="auto">
          <a:xfrm>
            <a:off x="1289050" y="4114800"/>
            <a:ext cx="7683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000000"/>
                </a:solidFill>
                <a:latin typeface="Helvetica" charset="0"/>
              </a:rPr>
              <a:t>(Volume) </a:t>
            </a:r>
          </a:p>
          <a:p>
            <a:r>
              <a:rPr lang="en-US" sz="1400" b="1">
                <a:solidFill>
                  <a:srgbClr val="000000"/>
                </a:solidFill>
                <a:latin typeface="Helvetica" charset="0"/>
              </a:rPr>
              <a:t>1000 mL</a:t>
            </a:r>
          </a:p>
        </p:txBody>
      </p:sp>
      <p:sp>
        <p:nvSpPr>
          <p:cNvPr id="55322" name="Rectangle 3"/>
          <p:cNvSpPr>
            <a:spLocks noChangeArrowheads="1"/>
          </p:cNvSpPr>
          <p:nvPr/>
        </p:nvSpPr>
        <p:spPr bwMode="auto">
          <a:xfrm>
            <a:off x="1828800" y="2133600"/>
            <a:ext cx="624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>
                <a:latin typeface="Arial" charset="0"/>
                <a:cs typeface="Arial" charset="0"/>
              </a:rPr>
              <a:t>AlCl</a:t>
            </a:r>
            <a:r>
              <a:rPr lang="en-US" baseline="-25000">
                <a:latin typeface="Arial" charset="0"/>
                <a:cs typeface="Arial" charset="0"/>
              </a:rPr>
              <a:t>3</a:t>
            </a:r>
            <a:r>
              <a:rPr lang="en-US">
                <a:latin typeface="Arial" charset="0"/>
                <a:cs typeface="Arial" charset="0"/>
              </a:rPr>
              <a:t> dissociates into 3 moles of Cl</a:t>
            </a:r>
            <a:r>
              <a:rPr lang="en-US" baseline="30000">
                <a:latin typeface="Arial" charset="0"/>
                <a:cs typeface="Arial" charset="0"/>
              </a:rPr>
              <a:t>–</a:t>
            </a:r>
            <a:r>
              <a:rPr lang="en-US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55323" name="Rectangle 34"/>
          <p:cNvSpPr>
            <a:spLocks noChangeArrowheads="1"/>
          </p:cNvSpPr>
          <p:nvPr/>
        </p:nvSpPr>
        <p:spPr bwMode="auto">
          <a:xfrm>
            <a:off x="2362200" y="2590800"/>
            <a:ext cx="3975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  <a:cs typeface="Arial" charset="0"/>
              </a:rPr>
              <a:t>AlCl</a:t>
            </a:r>
            <a:r>
              <a:rPr lang="en-US" baseline="-25000">
                <a:latin typeface="Arial" charset="0"/>
                <a:cs typeface="Arial" charset="0"/>
              </a:rPr>
              <a:t>3 (aq)        </a:t>
            </a:r>
            <a:r>
              <a:rPr lang="en-US">
                <a:latin typeface="Arial" charset="0"/>
                <a:cs typeface="Arial" charset="0"/>
              </a:rPr>
              <a:t>Al</a:t>
            </a:r>
            <a:r>
              <a:rPr lang="en-US" baseline="30000">
                <a:latin typeface="Arial" charset="0"/>
                <a:cs typeface="Arial" charset="0"/>
              </a:rPr>
              <a:t>3+</a:t>
            </a:r>
            <a:r>
              <a:rPr lang="en-US" baseline="-25000">
                <a:latin typeface="Arial" charset="0"/>
                <a:cs typeface="Arial" charset="0"/>
              </a:rPr>
              <a:t>(aq) </a:t>
            </a:r>
            <a:r>
              <a:rPr lang="en-US">
                <a:latin typeface="Arial" charset="0"/>
                <a:cs typeface="Arial" charset="0"/>
              </a:rPr>
              <a:t>+ 3 Cl</a:t>
            </a:r>
            <a:r>
              <a:rPr lang="en-US" baseline="30000">
                <a:latin typeface="Arial" charset="0"/>
                <a:cs typeface="Arial" charset="0"/>
              </a:rPr>
              <a:t>–</a:t>
            </a:r>
            <a:r>
              <a:rPr lang="en-US" baseline="-25000">
                <a:latin typeface="Arial" charset="0"/>
                <a:cs typeface="Arial" charset="0"/>
              </a:rPr>
              <a:t>(aq) </a:t>
            </a:r>
            <a:endParaRPr lang="en-US" baseline="30000"/>
          </a:p>
        </p:txBody>
      </p:sp>
      <p:cxnSp>
        <p:nvCxnSpPr>
          <p:cNvPr id="55324" name="Straight Arrow Connector 33"/>
          <p:cNvCxnSpPr>
            <a:cxnSpLocks noChangeShapeType="1"/>
          </p:cNvCxnSpPr>
          <p:nvPr/>
        </p:nvCxnSpPr>
        <p:spPr bwMode="auto">
          <a:xfrm>
            <a:off x="3429000" y="2819400"/>
            <a:ext cx="381000" cy="1588"/>
          </a:xfrm>
          <a:prstGeom prst="straightConnector1">
            <a:avLst/>
          </a:prstGeom>
          <a:noFill/>
          <a:ln w="12700">
            <a:solidFill>
              <a:srgbClr val="00009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Electrolytes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371600"/>
            <a:ext cx="7315200" cy="39624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Sugars like sucrose are non-ionic, molecular compounds that dissolve but produce no ions.</a:t>
            </a:r>
          </a:p>
          <a:p>
            <a:pPr eaLnBrk="1" hangingPunct="1">
              <a:buFontTx/>
              <a:buNone/>
            </a:pP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C</a:t>
            </a:r>
            <a:r>
              <a:rPr lang="en-US" b="1" baseline="-25000">
                <a:latin typeface="Helvetica" charset="0"/>
                <a:ea typeface="ＭＳ Ｐゴシック" charset="0"/>
                <a:cs typeface="ＭＳ Ｐゴシック" charset="0"/>
              </a:rPr>
              <a:t>12</a:t>
            </a: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H</a:t>
            </a:r>
            <a:r>
              <a:rPr lang="en-US" b="1" baseline="-25000">
                <a:latin typeface="Helvetica" charset="0"/>
                <a:ea typeface="ＭＳ Ｐゴシック" charset="0"/>
                <a:cs typeface="ＭＳ Ｐゴシック" charset="0"/>
              </a:rPr>
              <a:t>22</a:t>
            </a: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O</a:t>
            </a:r>
            <a:r>
              <a:rPr lang="en-US" b="1" baseline="-25000">
                <a:latin typeface="Helvetica" charset="0"/>
                <a:ea typeface="ＭＳ Ｐゴシック" charset="0"/>
                <a:cs typeface="ＭＳ Ｐゴシック" charset="0"/>
              </a:rPr>
              <a:t>11 (S)</a:t>
            </a: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 + H</a:t>
            </a:r>
            <a:r>
              <a:rPr lang="en-US" b="1" baseline="-25000"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O</a:t>
            </a:r>
            <a:r>
              <a:rPr lang="en-US" b="1" baseline="-25000">
                <a:latin typeface="Helvetica" charset="0"/>
                <a:ea typeface="ＭＳ Ｐゴシック" charset="0"/>
                <a:cs typeface="ＭＳ Ｐゴシック" charset="0"/>
              </a:rPr>
              <a:t>(l)</a:t>
            </a: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       C</a:t>
            </a:r>
            <a:r>
              <a:rPr lang="en-US" b="1" baseline="-25000">
                <a:latin typeface="Helvetica" charset="0"/>
                <a:ea typeface="ＭＳ Ｐゴシック" charset="0"/>
                <a:cs typeface="ＭＳ Ｐゴシック" charset="0"/>
              </a:rPr>
              <a:t>12</a:t>
            </a: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H</a:t>
            </a:r>
            <a:r>
              <a:rPr lang="en-US" b="1" baseline="-25000">
                <a:latin typeface="Helvetica" charset="0"/>
                <a:ea typeface="ＭＳ Ｐゴシック" charset="0"/>
                <a:cs typeface="ＭＳ Ｐゴシック" charset="0"/>
              </a:rPr>
              <a:t>22</a:t>
            </a: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O</a:t>
            </a:r>
            <a:r>
              <a:rPr lang="en-US" b="1" baseline="-25000">
                <a:latin typeface="Helvetica" charset="0"/>
                <a:ea typeface="ＭＳ Ｐゴシック" charset="0"/>
                <a:cs typeface="ＭＳ Ｐゴシック" charset="0"/>
              </a:rPr>
              <a:t>11 (aq)</a:t>
            </a:r>
          </a:p>
          <a:p>
            <a:pPr eaLnBrk="1" hangingPunct="1">
              <a:buFontTx/>
              <a:buNone/>
            </a:pPr>
            <a:endParaRPr lang="en-US" sz="2400" baseline="-2500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Some molecular compounds like acetic acid ionize partially (dissociate) in water</a:t>
            </a:r>
          </a:p>
          <a:p>
            <a:pPr eaLnBrk="1" hangingPunct="1">
              <a:buFontTx/>
              <a:buNone/>
            </a:pP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HC</a:t>
            </a:r>
            <a:r>
              <a:rPr lang="en-US" b="1" baseline="-25000"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H</a:t>
            </a:r>
            <a:r>
              <a:rPr lang="en-US" b="1" baseline="-25000">
                <a:latin typeface="Helvetica" charset="0"/>
                <a:ea typeface="ＭＳ Ｐゴシック" charset="0"/>
                <a:cs typeface="ＭＳ Ｐゴシック" charset="0"/>
              </a:rPr>
              <a:t>3</a:t>
            </a: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O</a:t>
            </a:r>
            <a:r>
              <a:rPr lang="en-US" b="1" baseline="-25000">
                <a:latin typeface="Helvetica" charset="0"/>
                <a:ea typeface="ＭＳ Ｐゴシック" charset="0"/>
                <a:cs typeface="ＭＳ Ｐゴシック" charset="0"/>
              </a:rPr>
              <a:t>2 (l)</a:t>
            </a: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 + H</a:t>
            </a:r>
            <a:r>
              <a:rPr lang="en-US" b="1" baseline="-25000"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O</a:t>
            </a:r>
            <a:r>
              <a:rPr lang="en-US" b="1" baseline="-25000">
                <a:latin typeface="Helvetica" charset="0"/>
                <a:ea typeface="ＭＳ Ｐゴシック" charset="0"/>
                <a:cs typeface="ＭＳ Ｐゴシック" charset="0"/>
              </a:rPr>
              <a:t>(l)</a:t>
            </a: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    H</a:t>
            </a:r>
            <a:r>
              <a:rPr lang="en-US" b="1" baseline="-25000">
                <a:latin typeface="Helvetica" charset="0"/>
                <a:ea typeface="ＭＳ Ｐゴシック" charset="0"/>
                <a:cs typeface="ＭＳ Ｐゴシック" charset="0"/>
              </a:rPr>
              <a:t>3</a:t>
            </a: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O</a:t>
            </a:r>
            <a:r>
              <a:rPr lang="en-US" b="1" baseline="30000">
                <a:latin typeface="Helvetica" charset="0"/>
                <a:ea typeface="ＭＳ Ｐゴシック" charset="0"/>
                <a:cs typeface="ＭＳ Ｐゴシック" charset="0"/>
              </a:rPr>
              <a:t>+</a:t>
            </a:r>
            <a:r>
              <a:rPr lang="en-US" b="1" baseline="-25000"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+ 	</a:t>
            </a: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     0.1000M</a:t>
            </a: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		         C</a:t>
            </a:r>
            <a:r>
              <a:rPr lang="en-US" b="1" baseline="-25000"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H</a:t>
            </a:r>
            <a:r>
              <a:rPr lang="en-US" b="1" baseline="-25000">
                <a:latin typeface="Helvetica" charset="0"/>
                <a:ea typeface="ＭＳ Ｐゴシック" charset="0"/>
                <a:cs typeface="ＭＳ Ｐゴシック" charset="0"/>
              </a:rPr>
              <a:t>3</a:t>
            </a: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O</a:t>
            </a:r>
            <a:r>
              <a:rPr lang="en-US" b="1" baseline="-25000">
                <a:latin typeface="Helvetica" charset="0"/>
                <a:ea typeface="ＭＳ Ｐゴシック" charset="0"/>
                <a:cs typeface="ＭＳ Ｐゴシック" charset="0"/>
              </a:rPr>
              <a:t>2 </a:t>
            </a:r>
            <a:r>
              <a:rPr lang="en-US" b="1" baseline="30000">
                <a:latin typeface="Helvetica" charset="0"/>
                <a:ea typeface="ＭＳ Ｐゴシック" charset="0"/>
                <a:cs typeface="ＭＳ Ｐゴシック" charset="0"/>
              </a:rPr>
              <a:t>-</a:t>
            </a:r>
            <a:r>
              <a:rPr lang="en-US" b="1" baseline="-25000"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endParaRPr lang="en-US" sz="2400" baseline="-2500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	</a:t>
            </a: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0.09987M		       0.00013M</a:t>
            </a:r>
          </a:p>
        </p:txBody>
      </p:sp>
      <p:graphicFrame>
        <p:nvGraphicFramePr>
          <p:cNvPr id="28674" name="Object 2"/>
          <p:cNvGraphicFramePr>
            <a:graphicFrameLocks/>
          </p:cNvGraphicFramePr>
          <p:nvPr/>
        </p:nvGraphicFramePr>
        <p:xfrm>
          <a:off x="7467600" y="4953000"/>
          <a:ext cx="1549400" cy="158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9" r:id="rId4" imgW="1549400" imgH="1587500" progId="">
                  <p:embed/>
                </p:oleObj>
              </mc:Choice>
              <mc:Fallback>
                <p:oleObj r:id="rId4" imgW="1549400" imgH="1587500" progId="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600" y="4953000"/>
                        <a:ext cx="1549400" cy="158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5" name="Object 3"/>
          <p:cNvGraphicFramePr>
            <a:graphicFrameLocks/>
          </p:cNvGraphicFramePr>
          <p:nvPr/>
        </p:nvGraphicFramePr>
        <p:xfrm>
          <a:off x="1104900" y="17526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0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7526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1981200" y="304800"/>
            <a:ext cx="5599113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Molarity (M) = moles solute / Liter solution</a:t>
            </a:r>
            <a:endParaRPr lang="en-US"/>
          </a:p>
        </p:txBody>
      </p:sp>
      <p:cxnSp>
        <p:nvCxnSpPr>
          <p:cNvPr id="28679" name="Straight Arrow Connector 8"/>
          <p:cNvCxnSpPr>
            <a:cxnSpLocks noChangeShapeType="1"/>
          </p:cNvCxnSpPr>
          <p:nvPr/>
        </p:nvCxnSpPr>
        <p:spPr bwMode="auto">
          <a:xfrm>
            <a:off x="4800600" y="2590800"/>
            <a:ext cx="5334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8680" name="Group 9"/>
          <p:cNvGrpSpPr>
            <a:grpSpLocks/>
          </p:cNvGrpSpPr>
          <p:nvPr/>
        </p:nvGrpSpPr>
        <p:grpSpPr bwMode="auto">
          <a:xfrm>
            <a:off x="4191000" y="4114800"/>
            <a:ext cx="457200" cy="153988"/>
            <a:chOff x="4191000" y="4114800"/>
            <a:chExt cx="457200" cy="153988"/>
          </a:xfrm>
        </p:grpSpPr>
        <p:cxnSp>
          <p:nvCxnSpPr>
            <p:cNvPr id="28685" name="Straight Arrow Connector 10"/>
            <p:cNvCxnSpPr>
              <a:cxnSpLocks noChangeShapeType="1"/>
            </p:cNvCxnSpPr>
            <p:nvPr/>
          </p:nvCxnSpPr>
          <p:spPr bwMode="auto">
            <a:xfrm>
              <a:off x="4267200" y="4267200"/>
              <a:ext cx="381000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86" name="Straight Arrow Connector 16"/>
            <p:cNvCxnSpPr>
              <a:cxnSpLocks noChangeShapeType="1"/>
            </p:cNvCxnSpPr>
            <p:nvPr/>
          </p:nvCxnSpPr>
          <p:spPr bwMode="auto">
            <a:xfrm rot="10800000">
              <a:off x="4191000" y="4114800"/>
              <a:ext cx="381000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8681" name="Group 10"/>
          <p:cNvGrpSpPr>
            <a:grpSpLocks/>
          </p:cNvGrpSpPr>
          <p:nvPr/>
        </p:nvGrpSpPr>
        <p:grpSpPr bwMode="auto">
          <a:xfrm>
            <a:off x="4191000" y="5181600"/>
            <a:ext cx="457200" cy="153988"/>
            <a:chOff x="4191000" y="4114800"/>
            <a:chExt cx="457200" cy="153988"/>
          </a:xfrm>
        </p:grpSpPr>
        <p:cxnSp>
          <p:nvCxnSpPr>
            <p:cNvPr id="28683" name="Straight Arrow Connector 10"/>
            <p:cNvCxnSpPr>
              <a:cxnSpLocks noChangeShapeType="1"/>
            </p:cNvCxnSpPr>
            <p:nvPr/>
          </p:nvCxnSpPr>
          <p:spPr bwMode="auto">
            <a:xfrm>
              <a:off x="4267200" y="4267200"/>
              <a:ext cx="381000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84" name="Straight Arrow Connector 16"/>
            <p:cNvCxnSpPr>
              <a:cxnSpLocks noChangeShapeType="1"/>
            </p:cNvCxnSpPr>
            <p:nvPr/>
          </p:nvCxnSpPr>
          <p:spPr bwMode="auto">
            <a:xfrm rot="10800000">
              <a:off x="4191000" y="4114800"/>
              <a:ext cx="381000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971800" y="5029200"/>
            <a:ext cx="3429000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ctr"/>
          <a:lstStyle/>
          <a:p>
            <a:pPr eaLnBrk="0" hangingPunct="0"/>
            <a:r>
              <a:rPr lang="en-US" sz="32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Acetic Acid </a:t>
            </a:r>
            <a:r>
              <a:rPr lang="en-US" sz="20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(HC</a:t>
            </a:r>
            <a:r>
              <a:rPr lang="en-US" sz="2000" i="1" baseline="-2500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2</a:t>
            </a:r>
            <a:r>
              <a:rPr lang="en-US" sz="20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H</a:t>
            </a:r>
            <a:r>
              <a:rPr lang="en-US" sz="2000" i="1" baseline="-2500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3</a:t>
            </a:r>
            <a:r>
              <a:rPr lang="en-US" sz="20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O</a:t>
            </a:r>
            <a:r>
              <a:rPr lang="en-US" sz="2000" i="1" baseline="-2500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2</a:t>
            </a:r>
            <a:r>
              <a:rPr lang="en-US" sz="20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)</a:t>
            </a:r>
            <a:br>
              <a:rPr lang="en-US" sz="20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</a:br>
            <a:r>
              <a:rPr lang="en-US" sz="2000" b="1" i="1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NOT</a:t>
            </a:r>
            <a:r>
              <a:rPr lang="en-US" sz="20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 </a:t>
            </a:r>
            <a:r>
              <a:rPr lang="en-US" sz="2000" i="1">
                <a:effectLst>
                  <a:outerShdw blurRad="38100" dist="38100" dir="2700000" algn="tl">
                    <a:srgbClr val="DDDDDD"/>
                  </a:outerShdw>
                </a:effectLst>
              </a:rPr>
              <a:t>Completely Ionized</a:t>
            </a:r>
          </a:p>
          <a:p>
            <a:pPr eaLnBrk="0" hangingPunct="0"/>
            <a:r>
              <a:rPr lang="en-US" sz="20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Example of equilibrium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u="sng">
                <a:latin typeface="Times" charset="0"/>
                <a:ea typeface="ＭＳ Ｐゴシック" charset="0"/>
                <a:cs typeface="ＭＳ Ｐゴシック" charset="0"/>
              </a:rPr>
              <a:t>Conductivity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114800"/>
          </a:xfrm>
        </p:spPr>
        <p:txBody>
          <a:bodyPr>
            <a:normAutofit/>
          </a:bodyPr>
          <a:lstStyle/>
          <a:p>
            <a:pPr marL="0" indent="0">
              <a:buFont typeface="Monotype Sorts" charset="0"/>
              <a:buNone/>
            </a:pPr>
            <a:r>
              <a:rPr lang="en-US" sz="2800">
                <a:latin typeface="Helvetica" charset="0"/>
                <a:ea typeface="ＭＳ Ｐゴシック" charset="0"/>
                <a:cs typeface="ＭＳ Ｐゴシック" charset="0"/>
              </a:rPr>
              <a:t>Which of these solutions will have highest conductivity?</a:t>
            </a:r>
          </a:p>
          <a:p>
            <a:pPr marL="0" indent="0">
              <a:buFont typeface="Monotype Sorts" charset="0"/>
              <a:buNone/>
            </a:pPr>
            <a:endParaRPr lang="en-US" sz="2800">
              <a:latin typeface="Helvetica" charset="0"/>
              <a:ea typeface="ＭＳ Ｐゴシック" charset="0"/>
              <a:cs typeface="ＭＳ Ｐゴシック" charset="0"/>
            </a:endParaRPr>
          </a:p>
          <a:p>
            <a:pPr marL="0" indent="0">
              <a:buFont typeface="Monotype Sorts" charset="0"/>
              <a:buNone/>
            </a:pPr>
            <a:endParaRPr lang="en-US" sz="280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41375" y="2524125"/>
          <a:ext cx="7397750" cy="3524250"/>
        </p:xfrm>
        <a:graphic>
          <a:graphicData uri="http://schemas.openxmlformats.org/drawingml/2006/table">
            <a:tbl>
              <a:tblPr/>
              <a:tblGrid>
                <a:gridCol w="2465388"/>
                <a:gridCol w="2466975"/>
                <a:gridCol w="2465387"/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1462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0.1 M KCl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(aq)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B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0.2 M HCl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(aq)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B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0.3 M </a:t>
                      </a: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HC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H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O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(aq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BCD"/>
                    </a:solidFill>
                  </a:tcPr>
                </a:tc>
              </a:tr>
            </a:tbl>
          </a:graphicData>
        </a:graphic>
      </p:graphicFrame>
      <p:pic>
        <p:nvPicPr>
          <p:cNvPr id="30739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6122988"/>
            <a:ext cx="8997950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648200"/>
            <a:ext cx="3124200" cy="1524000"/>
          </a:xfrm>
        </p:spPr>
        <p:txBody>
          <a:bodyPr anchor="ctr"/>
          <a:lstStyle/>
          <a:p>
            <a:pPr algn="l" eaLnBrk="1" hangingPunct="1"/>
            <a:r>
              <a:rPr lang="en-US" sz="32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HCl </a:t>
            </a:r>
            <a:br>
              <a:rPr lang="en-US" sz="32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32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Completely Ionized</a:t>
            </a: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2771" name="Picture 3" descr="C:\Documents and Settings\smithja\Desktop\zumdahl\ppts\lineart\jpg\ch04\fig_04_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09600"/>
            <a:ext cx="2486025" cy="3505200"/>
          </a:xfrm>
          <a:prstGeom prst="rect">
            <a:avLst/>
          </a:prstGeom>
          <a:noFill/>
          <a:ln w="1269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5791200" y="4495800"/>
            <a:ext cx="2730500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ctr"/>
          <a:lstStyle/>
          <a:p>
            <a:pPr eaLnBrk="0" hangingPunct="0"/>
            <a:r>
              <a:rPr lang="en-US" sz="32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Acetic Acid (HC</a:t>
            </a:r>
            <a:r>
              <a:rPr lang="en-US" sz="3200" i="1" baseline="-2500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2</a:t>
            </a:r>
            <a:r>
              <a:rPr lang="en-US" sz="32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H</a:t>
            </a:r>
            <a:r>
              <a:rPr lang="en-US" sz="3200" i="1" baseline="-2500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3</a:t>
            </a:r>
            <a:r>
              <a:rPr lang="en-US" sz="32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O</a:t>
            </a:r>
            <a:r>
              <a:rPr lang="en-US" sz="3200" i="1" baseline="-2500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2</a:t>
            </a:r>
            <a:r>
              <a:rPr lang="en-US" sz="32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)</a:t>
            </a:r>
          </a:p>
        </p:txBody>
      </p:sp>
      <p:pic>
        <p:nvPicPr>
          <p:cNvPr id="32773" name="Picture 5" descr="C:\Documents and Settings\smithja\Desktop\zumdahl\ppts\lineart\jpg\ch04\fig_04_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609600"/>
            <a:ext cx="2444750" cy="3505200"/>
          </a:xfrm>
          <a:prstGeom prst="rect">
            <a:avLst/>
          </a:prstGeom>
          <a:noFill/>
          <a:ln w="1269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u="sng">
                <a:latin typeface="Times" charset="0"/>
                <a:ea typeface="ＭＳ Ｐゴシック" charset="0"/>
                <a:cs typeface="ＭＳ Ｐゴシック" charset="0"/>
              </a:rPr>
              <a:t>Conductivity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71600"/>
            <a:ext cx="7772400" cy="4114800"/>
          </a:xfrm>
        </p:spPr>
        <p:txBody>
          <a:bodyPr>
            <a:normAutofit/>
          </a:bodyPr>
          <a:lstStyle/>
          <a:p>
            <a:pPr marL="0" indent="0">
              <a:buFont typeface="Monotype Sorts" charset="0"/>
              <a:buNone/>
            </a:pPr>
            <a:r>
              <a:rPr lang="en-US" sz="2800">
                <a:latin typeface="Helvetica" charset="0"/>
                <a:ea typeface="ＭＳ Ｐゴシック" charset="0"/>
                <a:cs typeface="ＭＳ Ｐゴシック" charset="0"/>
              </a:rPr>
              <a:t>Which of these solutions will have highest conductivity?</a:t>
            </a:r>
          </a:p>
          <a:p>
            <a:pPr marL="0" indent="0">
              <a:buFont typeface="Monotype Sorts" charset="0"/>
              <a:buNone/>
            </a:pPr>
            <a:endParaRPr lang="en-US" sz="2800">
              <a:latin typeface="Helvetica" charset="0"/>
              <a:ea typeface="ＭＳ Ｐゴシック" charset="0"/>
              <a:cs typeface="ＭＳ Ｐゴシック" charset="0"/>
            </a:endParaRPr>
          </a:p>
          <a:p>
            <a:pPr marL="0" indent="0">
              <a:buFont typeface="Monotype Sorts" charset="0"/>
              <a:buNone/>
            </a:pPr>
            <a:endParaRPr lang="en-US" sz="280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41375" y="2524125"/>
          <a:ext cx="7397750" cy="3524250"/>
        </p:xfrm>
        <a:graphic>
          <a:graphicData uri="http://schemas.openxmlformats.org/drawingml/2006/table">
            <a:tbl>
              <a:tblPr/>
              <a:tblGrid>
                <a:gridCol w="2465388"/>
                <a:gridCol w="2466975"/>
                <a:gridCol w="2465387"/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1462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0.1 M HCl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(aq)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B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0.1 M CaCl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2 (aq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B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0.2 M </a:t>
                      </a: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HC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H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O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(aq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BCD"/>
                    </a:solidFill>
                  </a:tcPr>
                </a:tc>
              </a:tr>
            </a:tbl>
          </a:graphicData>
        </a:graphic>
      </p:graphicFrame>
      <p:pic>
        <p:nvPicPr>
          <p:cNvPr id="33811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6154738"/>
            <a:ext cx="8997950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Aqueous Acids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Any compound that provides a proton can be considered an acid. Strong acids are sulfuric acid, nitric acid, perchloric acid, HI, HBr and HCl.</a:t>
            </a:r>
          </a:p>
        </p:txBody>
      </p:sp>
      <p:pic>
        <p:nvPicPr>
          <p:cNvPr id="35844" name="acid-intro.mov" descr="/Users/ronrusay/Desktop/Powerpoint &amp; Movies/Chem 106.108.120.121 PPT &amp; Mov/Chem 120-PPT Spring 2002/17-Acid-Base-Buffers/acid-intro.mov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048000"/>
            <a:ext cx="406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58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58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4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584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Electrolytes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How would the conductivity of acetic acid compare to hydrochloric acid?</a:t>
            </a:r>
          </a:p>
        </p:txBody>
      </p:sp>
      <p:pic>
        <p:nvPicPr>
          <p:cNvPr id="36868" name="electrolytes.MOV" descr="/Users/ronrusay/Desktop/Powerpoint &amp; Movies/Chem 106.108.120.121 PPT &amp; Mov/Chem 120-PPT Spring 2002/9-Aqueous Reactions/electrolytes.MOV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971800"/>
            <a:ext cx="406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68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686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68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68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68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5029200"/>
            <a:ext cx="3124200" cy="1524000"/>
          </a:xfrm>
        </p:spPr>
        <p:txBody>
          <a:bodyPr anchor="ctr"/>
          <a:lstStyle/>
          <a:p>
            <a:pPr algn="l" eaLnBrk="1" hangingPunct="1"/>
            <a:r>
              <a:rPr lang="en-US" sz="32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HCl </a:t>
            </a:r>
            <a:br>
              <a:rPr lang="en-US" sz="32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20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Completely Ionized</a:t>
            </a:r>
          </a:p>
        </p:txBody>
      </p:sp>
      <p:pic>
        <p:nvPicPr>
          <p:cNvPr id="37891" name="Picture 3" descr="C:\Documents and Settings\smithja\Desktop\zumdahl\ppts\lineart\jpg\ch04\fig_04_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09600"/>
            <a:ext cx="2486025" cy="3505200"/>
          </a:xfrm>
          <a:prstGeom prst="rect">
            <a:avLst/>
          </a:prstGeom>
          <a:noFill/>
          <a:ln w="1269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5181600" y="5181600"/>
            <a:ext cx="3657600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ctr"/>
          <a:lstStyle/>
          <a:p>
            <a:pPr eaLnBrk="0" hangingPunct="0"/>
            <a:r>
              <a:rPr lang="en-US" sz="32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Acetic Acid </a:t>
            </a:r>
            <a:r>
              <a:rPr lang="en-US" sz="20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(HC</a:t>
            </a:r>
            <a:r>
              <a:rPr lang="en-US" sz="2000" i="1" baseline="-2500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2</a:t>
            </a:r>
            <a:r>
              <a:rPr lang="en-US" sz="20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H</a:t>
            </a:r>
            <a:r>
              <a:rPr lang="en-US" sz="2000" i="1" baseline="-2500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3</a:t>
            </a:r>
            <a:r>
              <a:rPr lang="en-US" sz="20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O</a:t>
            </a:r>
            <a:r>
              <a:rPr lang="en-US" sz="2000" i="1" baseline="-2500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2</a:t>
            </a:r>
            <a:r>
              <a:rPr lang="en-US" sz="20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)</a:t>
            </a:r>
            <a:br>
              <a:rPr lang="en-US" sz="20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</a:br>
            <a:r>
              <a:rPr lang="en-US" sz="2000" b="1" i="1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NOT</a:t>
            </a:r>
            <a:r>
              <a:rPr lang="en-US" sz="20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 </a:t>
            </a:r>
            <a:r>
              <a:rPr lang="en-US" sz="2000" i="1">
                <a:effectLst>
                  <a:outerShdw blurRad="38100" dist="38100" dir="2700000" algn="tl">
                    <a:srgbClr val="DDDDDD"/>
                  </a:outerShdw>
                </a:effectLst>
              </a:rPr>
              <a:t>Completely Ionized</a:t>
            </a:r>
          </a:p>
          <a:p>
            <a:pPr eaLnBrk="0" hangingPunct="0"/>
            <a:r>
              <a:rPr lang="en-US" sz="20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Example of equilibrium</a:t>
            </a:r>
          </a:p>
        </p:txBody>
      </p:sp>
      <p:sp>
        <p:nvSpPr>
          <p:cNvPr id="37893" name="TextBox 5"/>
          <p:cNvSpPr txBox="1">
            <a:spLocks noChangeArrowheads="1"/>
          </p:cNvSpPr>
          <p:nvPr/>
        </p:nvSpPr>
        <p:spPr bwMode="auto">
          <a:xfrm>
            <a:off x="1600200" y="152400"/>
            <a:ext cx="121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/>
              <a:t>strong</a:t>
            </a:r>
          </a:p>
        </p:txBody>
      </p:sp>
      <p:sp>
        <p:nvSpPr>
          <p:cNvPr id="37894" name="TextBox 6"/>
          <p:cNvSpPr txBox="1">
            <a:spLocks noChangeArrowheads="1"/>
          </p:cNvSpPr>
          <p:nvPr/>
        </p:nvSpPr>
        <p:spPr bwMode="auto">
          <a:xfrm>
            <a:off x="6248400" y="147638"/>
            <a:ext cx="1219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/>
              <a:t>weak</a:t>
            </a:r>
          </a:p>
        </p:txBody>
      </p:sp>
      <p:pic>
        <p:nvPicPr>
          <p:cNvPr id="37895" name="Picture 7" descr="Screen Shot 2017-10-06 at 2.03.2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38600"/>
            <a:ext cx="1974850" cy="143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Picture 9" descr="Screen Shot 2017-10-06 at 2.08.1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114800"/>
            <a:ext cx="13779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7" name="Picture 10" descr="Screen Shot 2017-10-06 at 2.09.58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1663" y="4495800"/>
            <a:ext cx="76993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898" name="Group 11"/>
          <p:cNvGrpSpPr>
            <a:grpSpLocks/>
          </p:cNvGrpSpPr>
          <p:nvPr/>
        </p:nvGrpSpPr>
        <p:grpSpPr bwMode="auto">
          <a:xfrm>
            <a:off x="6400800" y="4648200"/>
            <a:ext cx="457200" cy="153988"/>
            <a:chOff x="4191000" y="4114800"/>
            <a:chExt cx="457200" cy="153988"/>
          </a:xfrm>
        </p:grpSpPr>
        <p:cxnSp>
          <p:nvCxnSpPr>
            <p:cNvPr id="37906" name="Straight Arrow Connector 10"/>
            <p:cNvCxnSpPr>
              <a:cxnSpLocks noChangeShapeType="1"/>
            </p:cNvCxnSpPr>
            <p:nvPr/>
          </p:nvCxnSpPr>
          <p:spPr bwMode="auto">
            <a:xfrm>
              <a:off x="4267200" y="4267200"/>
              <a:ext cx="381000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07" name="Straight Arrow Connector 16"/>
            <p:cNvCxnSpPr>
              <a:cxnSpLocks noChangeShapeType="1"/>
            </p:cNvCxnSpPr>
            <p:nvPr/>
          </p:nvCxnSpPr>
          <p:spPr bwMode="auto">
            <a:xfrm rot="10800000">
              <a:off x="4191000" y="4114800"/>
              <a:ext cx="381000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37899" name="Picture 14" descr="Screen Shot 2017-10-06 at 2.12.31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419600"/>
            <a:ext cx="8382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0" name="Picture 15" descr="Screen Shot 2017-10-06 at 2.14.28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4724400"/>
            <a:ext cx="8001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1" name="Picture 16" descr="Screen Shot 2017-10-06 at 2.17.40 P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800600"/>
            <a:ext cx="39211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902" name="TextBox 17"/>
          <p:cNvSpPr txBox="1">
            <a:spLocks noChangeArrowheads="1"/>
          </p:cNvSpPr>
          <p:nvPr/>
        </p:nvSpPr>
        <p:spPr bwMode="auto">
          <a:xfrm>
            <a:off x="3200400" y="4572000"/>
            <a:ext cx="30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-</a:t>
            </a:r>
          </a:p>
        </p:txBody>
      </p:sp>
      <p:pic>
        <p:nvPicPr>
          <p:cNvPr id="37903" name="Picture 18" descr="Screen Shot 2017-10-06 at 2.09.58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572000"/>
            <a:ext cx="76993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7904" name="Straight Arrow Connector 8"/>
          <p:cNvCxnSpPr>
            <a:cxnSpLocks noChangeShapeType="1"/>
          </p:cNvCxnSpPr>
          <p:nvPr/>
        </p:nvCxnSpPr>
        <p:spPr bwMode="auto">
          <a:xfrm>
            <a:off x="1600200" y="4953000"/>
            <a:ext cx="5334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905" name="Picture 5" descr="C:\Documents and Settings\smithja\Desktop\zumdahl\ppts\lineart\jpg\ch04\fig_04_08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609600"/>
            <a:ext cx="2444750" cy="3505200"/>
          </a:xfrm>
          <a:prstGeom prst="rect">
            <a:avLst/>
          </a:prstGeom>
          <a:noFill/>
          <a:ln w="1269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Aqueous Bases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447800"/>
            <a:ext cx="8153400" cy="39624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Monotype Sorts" charset="0"/>
              <a:buNone/>
            </a:pPr>
            <a:endParaRPr lang="en-US" sz="240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Any compound that accepts a proton is a base.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The common bases are group IA &amp; IIA metal hydroxide compounds. They are strong bases, dissociating completely in water.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An example of a weak base is ammonia.</a:t>
            </a:r>
          </a:p>
          <a:p>
            <a:pPr eaLnBrk="1" hangingPunct="1">
              <a:buFontTx/>
              <a:buNone/>
            </a:pP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NH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3 (g)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+ H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O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(l)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    NH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3 (aq) 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  NH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4</a:t>
            </a:r>
            <a:r>
              <a:rPr lang="en-US" b="1" baseline="30000">
                <a:effectLst/>
                <a:latin typeface="Helvetica" charset="0"/>
                <a:ea typeface="ＭＳ Ｐゴシック" charset="0"/>
                <a:cs typeface="ＭＳ Ｐゴシック" charset="0"/>
              </a:rPr>
              <a:t>+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+ OH</a:t>
            </a:r>
            <a:r>
              <a:rPr lang="en-US" b="1" baseline="30000">
                <a:effectLst/>
                <a:latin typeface="Helvetica" charset="0"/>
                <a:ea typeface="ＭＳ Ｐゴシック" charset="0"/>
                <a:cs typeface="ＭＳ Ｐゴシック" charset="0"/>
              </a:rPr>
              <a:t>-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						</a:t>
            </a:r>
            <a:endParaRPr lang="en-US" b="1" baseline="-25000">
              <a:effectLst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38914" name="Object 2"/>
          <p:cNvGraphicFramePr>
            <a:graphicFrameLocks/>
          </p:cNvGraphicFramePr>
          <p:nvPr/>
        </p:nvGraphicFramePr>
        <p:xfrm>
          <a:off x="7772400" y="5486400"/>
          <a:ext cx="9398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7" r:id="rId4" imgW="939800" imgH="1016000" progId="">
                  <p:embed/>
                </p:oleObj>
              </mc:Choice>
              <mc:Fallback>
                <p:oleObj r:id="rId4" imgW="939800" imgH="1016000" progId="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5486400"/>
                        <a:ext cx="9398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5" name="Object 3"/>
          <p:cNvGraphicFramePr>
            <a:graphicFrameLocks/>
          </p:cNvGraphicFramePr>
          <p:nvPr/>
        </p:nvGraphicFramePr>
        <p:xfrm>
          <a:off x="1104900" y="17526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8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7526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8" name="TextBox 7"/>
          <p:cNvSpPr txBox="1">
            <a:spLocks noChangeArrowheads="1"/>
          </p:cNvSpPr>
          <p:nvPr/>
        </p:nvSpPr>
        <p:spPr bwMode="auto">
          <a:xfrm>
            <a:off x="990600" y="4724400"/>
            <a:ext cx="7162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/>
              <a:t>Consider that aqueous ammonia is in equilibrium with ammonium hydroxide. The names have often been used interchangeably.  </a:t>
            </a:r>
          </a:p>
        </p:txBody>
      </p:sp>
      <p:grpSp>
        <p:nvGrpSpPr>
          <p:cNvPr id="38919" name="Group 8"/>
          <p:cNvGrpSpPr>
            <a:grpSpLocks/>
          </p:cNvGrpSpPr>
          <p:nvPr/>
        </p:nvGrpSpPr>
        <p:grpSpPr bwMode="auto">
          <a:xfrm>
            <a:off x="3505200" y="4191000"/>
            <a:ext cx="457200" cy="153988"/>
            <a:chOff x="4191000" y="4114800"/>
            <a:chExt cx="457200" cy="153988"/>
          </a:xfrm>
        </p:grpSpPr>
        <p:cxnSp>
          <p:nvCxnSpPr>
            <p:cNvPr id="38923" name="Straight Arrow Connector 10"/>
            <p:cNvCxnSpPr>
              <a:cxnSpLocks noChangeShapeType="1"/>
            </p:cNvCxnSpPr>
            <p:nvPr/>
          </p:nvCxnSpPr>
          <p:spPr bwMode="auto">
            <a:xfrm>
              <a:off x="4267200" y="4267200"/>
              <a:ext cx="381000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24" name="Straight Arrow Connector 16"/>
            <p:cNvCxnSpPr>
              <a:cxnSpLocks noChangeShapeType="1"/>
            </p:cNvCxnSpPr>
            <p:nvPr/>
          </p:nvCxnSpPr>
          <p:spPr bwMode="auto">
            <a:xfrm rot="10800000">
              <a:off x="4191000" y="4114800"/>
              <a:ext cx="381000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8920" name="Group 11"/>
          <p:cNvGrpSpPr>
            <a:grpSpLocks/>
          </p:cNvGrpSpPr>
          <p:nvPr/>
        </p:nvGrpSpPr>
        <p:grpSpPr bwMode="auto">
          <a:xfrm>
            <a:off x="5334000" y="4191000"/>
            <a:ext cx="457200" cy="153988"/>
            <a:chOff x="4191000" y="4114800"/>
            <a:chExt cx="457200" cy="153988"/>
          </a:xfrm>
        </p:grpSpPr>
        <p:cxnSp>
          <p:nvCxnSpPr>
            <p:cNvPr id="38921" name="Straight Arrow Connector 10"/>
            <p:cNvCxnSpPr>
              <a:cxnSpLocks noChangeShapeType="1"/>
            </p:cNvCxnSpPr>
            <p:nvPr/>
          </p:nvCxnSpPr>
          <p:spPr bwMode="auto">
            <a:xfrm>
              <a:off x="4267200" y="4267200"/>
              <a:ext cx="381000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22" name="Straight Arrow Connector 16"/>
            <p:cNvCxnSpPr>
              <a:cxnSpLocks noChangeShapeType="1"/>
            </p:cNvCxnSpPr>
            <p:nvPr/>
          </p:nvCxnSpPr>
          <p:spPr bwMode="auto">
            <a:xfrm rot="10800000">
              <a:off x="4191000" y="4114800"/>
              <a:ext cx="381000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657600"/>
            <a:ext cx="3581400" cy="3200400"/>
          </a:xfrm>
        </p:spPr>
        <p:txBody>
          <a:bodyPr anchor="ctr"/>
          <a:lstStyle/>
          <a:p>
            <a:pPr eaLnBrk="1" hangingPunct="1"/>
            <a:r>
              <a:rPr lang="en-US" sz="28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An Aqueous Solution of Sodium Hydroxide</a:t>
            </a:r>
            <a:endParaRPr lang="en-US" sz="3200"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0963" name="Picture 3" descr="C:\Documents and Settings\smithja\Desktop\zumdahl\ppts\lineart\jpg\ch04\fig_04_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85800"/>
            <a:ext cx="2790825" cy="3962400"/>
          </a:xfrm>
          <a:prstGeom prst="rect">
            <a:avLst/>
          </a:prstGeom>
          <a:noFill/>
          <a:ln w="1269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4495800" y="4191000"/>
            <a:ext cx="4267200" cy="2133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ctr"/>
          <a:lstStyle/>
          <a:p>
            <a:pPr algn="ctr" eaLnBrk="0" hangingPunct="0"/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</a:rPr>
              <a:t>An Aqueous Solution of Ammonia</a:t>
            </a:r>
            <a:endParaRPr lang="en-US" sz="4400" i="1">
              <a:solidFill>
                <a:srgbClr val="99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</p:txBody>
      </p:sp>
      <p:pic>
        <p:nvPicPr>
          <p:cNvPr id="40965" name="Picture 5" descr="C:\Documents and Settings\smithja\Desktop\zumdahl\ppts\lineart\jpg\ch04\fig_04_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475" y="609600"/>
            <a:ext cx="2878138" cy="4114800"/>
          </a:xfrm>
          <a:prstGeom prst="rect">
            <a:avLst/>
          </a:prstGeom>
          <a:noFill/>
          <a:ln w="1269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6" name="Rectangle 5"/>
          <p:cNvSpPr>
            <a:spLocks noChangeArrowheads="1"/>
          </p:cNvSpPr>
          <p:nvPr/>
        </p:nvSpPr>
        <p:spPr bwMode="auto">
          <a:xfrm>
            <a:off x="4800600" y="5715000"/>
            <a:ext cx="3762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i="1"/>
              <a:t>NH</a:t>
            </a:r>
            <a:r>
              <a:rPr lang="en-US" b="1" i="1" baseline="-25000"/>
              <a:t>3 (aq) </a:t>
            </a:r>
            <a:r>
              <a:rPr lang="en-US" b="1" i="1"/>
              <a:t>     NH</a:t>
            </a:r>
            <a:r>
              <a:rPr lang="en-US" b="1" i="1" baseline="-25000"/>
              <a:t>4</a:t>
            </a:r>
            <a:r>
              <a:rPr lang="en-US" b="1" i="1" baseline="30000"/>
              <a:t>+</a:t>
            </a:r>
            <a:r>
              <a:rPr lang="en-US" b="1" i="1" baseline="-25000"/>
              <a:t>(aq)</a:t>
            </a:r>
            <a:r>
              <a:rPr lang="en-US" b="1" i="1"/>
              <a:t>+ OH</a:t>
            </a:r>
            <a:r>
              <a:rPr lang="en-US" b="1" i="1" baseline="30000"/>
              <a:t>-</a:t>
            </a:r>
            <a:r>
              <a:rPr lang="en-US" b="1" i="1" baseline="-25000"/>
              <a:t>(aq)</a:t>
            </a:r>
            <a:r>
              <a:rPr lang="en-US" b="1"/>
              <a:t> </a:t>
            </a:r>
            <a:endParaRPr lang="en-US"/>
          </a:p>
        </p:txBody>
      </p:sp>
      <p:grpSp>
        <p:nvGrpSpPr>
          <p:cNvPr id="40967" name="Group 6"/>
          <p:cNvGrpSpPr>
            <a:grpSpLocks/>
          </p:cNvGrpSpPr>
          <p:nvPr/>
        </p:nvGrpSpPr>
        <p:grpSpPr bwMode="auto">
          <a:xfrm>
            <a:off x="5867400" y="5867400"/>
            <a:ext cx="304800" cy="152400"/>
            <a:chOff x="4191000" y="4114800"/>
            <a:chExt cx="457200" cy="153988"/>
          </a:xfrm>
        </p:grpSpPr>
        <p:cxnSp>
          <p:nvCxnSpPr>
            <p:cNvPr id="40974" name="Straight Arrow Connector 10"/>
            <p:cNvCxnSpPr>
              <a:cxnSpLocks noChangeShapeType="1"/>
            </p:cNvCxnSpPr>
            <p:nvPr/>
          </p:nvCxnSpPr>
          <p:spPr bwMode="auto">
            <a:xfrm>
              <a:off x="4267200" y="4267200"/>
              <a:ext cx="381000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975" name="Straight Arrow Connector 16"/>
            <p:cNvCxnSpPr>
              <a:cxnSpLocks noChangeShapeType="1"/>
            </p:cNvCxnSpPr>
            <p:nvPr/>
          </p:nvCxnSpPr>
          <p:spPr bwMode="auto">
            <a:xfrm rot="10800000">
              <a:off x="4191000" y="4114800"/>
              <a:ext cx="381000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0968" name="Rectangle 9"/>
          <p:cNvSpPr>
            <a:spLocks noChangeArrowheads="1"/>
          </p:cNvSpPr>
          <p:nvPr/>
        </p:nvSpPr>
        <p:spPr bwMode="auto">
          <a:xfrm>
            <a:off x="381000" y="5715000"/>
            <a:ext cx="3797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i="1"/>
              <a:t>NaOH</a:t>
            </a:r>
            <a:r>
              <a:rPr lang="en-US" b="1" i="1" baseline="-25000"/>
              <a:t> (aq) </a:t>
            </a:r>
            <a:r>
              <a:rPr lang="en-US" b="1" i="1"/>
              <a:t>   Na</a:t>
            </a:r>
            <a:r>
              <a:rPr lang="en-US" b="1" i="1" baseline="30000"/>
              <a:t>+</a:t>
            </a:r>
            <a:r>
              <a:rPr lang="en-US" b="1" i="1" baseline="-25000"/>
              <a:t>(aq)</a:t>
            </a:r>
            <a:r>
              <a:rPr lang="en-US" b="1" i="1"/>
              <a:t>+ OH</a:t>
            </a:r>
            <a:r>
              <a:rPr lang="en-US" b="1" i="1" baseline="30000"/>
              <a:t>-</a:t>
            </a:r>
            <a:r>
              <a:rPr lang="en-US" b="1" i="1" baseline="-25000"/>
              <a:t>(aq)</a:t>
            </a:r>
            <a:r>
              <a:rPr lang="en-US" b="1"/>
              <a:t> </a:t>
            </a:r>
            <a:endParaRPr lang="en-US"/>
          </a:p>
        </p:txBody>
      </p:sp>
      <p:sp>
        <p:nvSpPr>
          <p:cNvPr id="40969" name="TextBox 10"/>
          <p:cNvSpPr txBox="1">
            <a:spLocks noChangeArrowheads="1"/>
          </p:cNvSpPr>
          <p:nvPr/>
        </p:nvSpPr>
        <p:spPr bwMode="auto">
          <a:xfrm>
            <a:off x="1600200" y="152400"/>
            <a:ext cx="121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/>
              <a:t>strong</a:t>
            </a:r>
          </a:p>
        </p:txBody>
      </p:sp>
      <p:sp>
        <p:nvSpPr>
          <p:cNvPr id="40970" name="TextBox 11"/>
          <p:cNvSpPr txBox="1">
            <a:spLocks noChangeArrowheads="1"/>
          </p:cNvSpPr>
          <p:nvPr/>
        </p:nvSpPr>
        <p:spPr bwMode="auto">
          <a:xfrm>
            <a:off x="6248400" y="147638"/>
            <a:ext cx="1219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/>
              <a:t>weak</a:t>
            </a:r>
          </a:p>
        </p:txBody>
      </p:sp>
      <p:cxnSp>
        <p:nvCxnSpPr>
          <p:cNvPr id="40971" name="Straight Arrow Connector 8"/>
          <p:cNvCxnSpPr>
            <a:cxnSpLocks noChangeShapeType="1"/>
          </p:cNvCxnSpPr>
          <p:nvPr/>
        </p:nvCxnSpPr>
        <p:spPr bwMode="auto">
          <a:xfrm>
            <a:off x="1524000" y="5943600"/>
            <a:ext cx="3810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Rectangle 14"/>
          <p:cNvSpPr/>
          <p:nvPr/>
        </p:nvSpPr>
        <p:spPr>
          <a:xfrm>
            <a:off x="5265738" y="6172200"/>
            <a:ext cx="2582862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i="1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NOT</a:t>
            </a:r>
            <a:r>
              <a:rPr lang="en-US" sz="18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 </a:t>
            </a:r>
            <a:r>
              <a:rPr lang="en-US" sz="1800" i="1">
                <a:effectLst>
                  <a:outerShdw blurRad="38100" dist="38100" dir="2700000" algn="tl">
                    <a:srgbClr val="DDDDDD"/>
                  </a:outerShdw>
                </a:effectLst>
              </a:rPr>
              <a:t>Completely Ionized </a:t>
            </a:r>
            <a:br>
              <a:rPr lang="en-US" sz="1800" i="1"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18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Example of equilibrium</a:t>
            </a:r>
          </a:p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950913" y="6248400"/>
            <a:ext cx="220345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>
                <a:effectLst>
                  <a:outerShdw blurRad="38100" dist="38100" dir="2700000" algn="tl">
                    <a:srgbClr val="DDDDDD"/>
                  </a:outerShdw>
                </a:effectLst>
              </a:rPr>
              <a:t>Completely Ionized</a:t>
            </a:r>
            <a:endParaRPr lang="en-US" sz="2000"/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D:\Silberberg Assembly\content\00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8129588" cy="609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TextBox 2"/>
          <p:cNvSpPr txBox="1">
            <a:spLocks noChangeArrowheads="1"/>
          </p:cNvSpPr>
          <p:nvPr/>
        </p:nvSpPr>
        <p:spPr bwMode="auto">
          <a:xfrm>
            <a:off x="3124200" y="685800"/>
            <a:ext cx="15240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endParaRPr lang="en-US"/>
          </a:p>
        </p:txBody>
      </p:sp>
      <p:sp>
        <p:nvSpPr>
          <p:cNvPr id="41988" name="TextBox 3"/>
          <p:cNvSpPr txBox="1">
            <a:spLocks noChangeArrowheads="1"/>
          </p:cNvSpPr>
          <p:nvPr/>
        </p:nvSpPr>
        <p:spPr bwMode="auto">
          <a:xfrm>
            <a:off x="762000" y="304800"/>
            <a:ext cx="80772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endParaRPr lang="en-US"/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1676400" y="762000"/>
            <a:ext cx="7272338" cy="6096000"/>
            <a:chOff x="1676400" y="762000"/>
            <a:chExt cx="7272542" cy="6096000"/>
          </a:xfrm>
        </p:grpSpPr>
        <p:pic>
          <p:nvPicPr>
            <p:cNvPr id="41995" name="Picture 5" descr="Screen Shot 2018-04-05 at 1.34.33 P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400" y="5613400"/>
              <a:ext cx="1358900" cy="1244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96" name="Picture 6" descr="Screen Shot 2018-04-05 at 1.36.21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5600" y="4780531"/>
              <a:ext cx="2165350" cy="13154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97" name="Picture 7" descr="Screen Shot 2018-04-05 at 1.34.03 PM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9400" y="2622550"/>
              <a:ext cx="2319542" cy="187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998" name="Rectangle 8"/>
            <p:cNvSpPr>
              <a:spLocks noChangeArrowheads="1"/>
            </p:cNvSpPr>
            <p:nvPr/>
          </p:nvSpPr>
          <p:spPr bwMode="auto">
            <a:xfrm>
              <a:off x="7162800" y="2362200"/>
              <a:ext cx="11137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i="1">
                  <a:solidFill>
                    <a:schemeClr val="accent2"/>
                  </a:solidFill>
                </a:rPr>
                <a:t>Morphine</a:t>
              </a:r>
              <a:endParaRPr lang="en-US" sz="1800"/>
            </a:p>
          </p:txBody>
        </p:sp>
        <p:pic>
          <p:nvPicPr>
            <p:cNvPr id="41999" name="Picture 9" descr="Screen Shot 2018-04-05 at 1.32.59 PM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5422" y="762000"/>
              <a:ext cx="2313778" cy="167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000" name="TextBox 10"/>
            <p:cNvSpPr txBox="1">
              <a:spLocks noChangeArrowheads="1"/>
            </p:cNvSpPr>
            <p:nvPr/>
          </p:nvSpPr>
          <p:spPr bwMode="auto">
            <a:xfrm>
              <a:off x="7315200" y="6019800"/>
              <a:ext cx="1219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>
                  <a:solidFill>
                    <a:schemeClr val="accent2"/>
                  </a:solidFill>
                </a:rPr>
                <a:t>Dopamine</a:t>
              </a:r>
            </a:p>
          </p:txBody>
        </p:sp>
        <p:sp>
          <p:nvSpPr>
            <p:cNvPr id="42001" name="TextBox 11"/>
            <p:cNvSpPr txBox="1">
              <a:spLocks noChangeArrowheads="1"/>
            </p:cNvSpPr>
            <p:nvPr/>
          </p:nvSpPr>
          <p:spPr bwMode="auto">
            <a:xfrm>
              <a:off x="7239000" y="4495800"/>
              <a:ext cx="10668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>
                  <a:solidFill>
                    <a:schemeClr val="accent2"/>
                  </a:solidFill>
                </a:rPr>
                <a:t>Cocaine </a:t>
              </a:r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533400" y="457200"/>
            <a:ext cx="2514600" cy="4495800"/>
            <a:chOff x="533400" y="457200"/>
            <a:chExt cx="2514600" cy="4495800"/>
          </a:xfrm>
        </p:grpSpPr>
        <p:pic>
          <p:nvPicPr>
            <p:cNvPr id="41991" name="Picture 15" descr="Screen Shot 2018-04-05 at 2.04.39 PM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457200"/>
              <a:ext cx="2146788" cy="2857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92" name="Picture 16" descr="Screen Shot 2018-04-05 at 2.07.57 PM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826" y="3124200"/>
              <a:ext cx="1314174" cy="15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993" name="TextBox 17"/>
            <p:cNvSpPr txBox="1">
              <a:spLocks noChangeArrowheads="1"/>
            </p:cNvSpPr>
            <p:nvPr/>
          </p:nvSpPr>
          <p:spPr bwMode="auto">
            <a:xfrm>
              <a:off x="838200" y="2983468"/>
              <a:ext cx="1676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>
                  <a:solidFill>
                    <a:schemeClr val="accent1"/>
                  </a:solidFill>
                </a:rPr>
                <a:t>Lysergic acid</a:t>
              </a:r>
            </a:p>
          </p:txBody>
        </p:sp>
        <p:sp>
          <p:nvSpPr>
            <p:cNvPr id="41994" name="TextBox 18"/>
            <p:cNvSpPr txBox="1">
              <a:spLocks noChangeArrowheads="1"/>
            </p:cNvSpPr>
            <p:nvPr/>
          </p:nvSpPr>
          <p:spPr bwMode="auto">
            <a:xfrm>
              <a:off x="1752600" y="4583668"/>
              <a:ext cx="1295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>
                  <a:solidFill>
                    <a:schemeClr val="accent1"/>
                  </a:solidFill>
                </a:rPr>
                <a:t>Acetic acid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60363"/>
            <a:ext cx="8382000" cy="1524000"/>
          </a:xfrm>
        </p:spPr>
        <p:txBody>
          <a:bodyPr/>
          <a:lstStyle/>
          <a:p>
            <a:pPr eaLnBrk="1" hangingPunct="1"/>
            <a:r>
              <a:rPr lang="en-US" sz="6600" b="1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QUESTION</a:t>
            </a:r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839788" y="2722563"/>
          <a:ext cx="7658100" cy="331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0" name="Document" r:id="rId3" imgW="7670800" imgH="3314700" progId="Word.Document.8">
                  <p:embed/>
                </p:oleObj>
              </mc:Choice>
              <mc:Fallback>
                <p:oleObj name="Document" r:id="rId3" imgW="7670800" imgH="33147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9788" y="2722563"/>
                        <a:ext cx="7658100" cy="331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7256463" y="-303213"/>
            <a:ext cx="184150" cy="457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endParaRPr lang="en-US"/>
          </a:p>
        </p:txBody>
      </p:sp>
      <p:sp>
        <p:nvSpPr>
          <p:cNvPr id="43013" name="TextBox 4"/>
          <p:cNvSpPr txBox="1">
            <a:spLocks noChangeArrowheads="1"/>
          </p:cNvSpPr>
          <p:nvPr/>
        </p:nvSpPr>
        <p:spPr bwMode="auto">
          <a:xfrm>
            <a:off x="4733925" y="6378575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hem Pres. Video Template II">
  <a:themeElements>
    <a:clrScheme name="Custom 6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C0128"/>
      </a:accent1>
      <a:accent2>
        <a:srgbClr val="114FFB"/>
      </a:accent2>
      <a:accent3>
        <a:srgbClr val="FAFAFA"/>
      </a:accent3>
      <a:accent4>
        <a:srgbClr val="000000"/>
      </a:accent4>
      <a:accent5>
        <a:srgbClr val="FDAAAC"/>
      </a:accent5>
      <a:accent6>
        <a:srgbClr val="0E47E3"/>
      </a:accent6>
      <a:hlink>
        <a:srgbClr val="262BEC"/>
      </a:hlink>
      <a:folHlink>
        <a:srgbClr val="227A35"/>
      </a:folHlink>
    </a:clrScheme>
    <a:fontScheme name="Chem Pres. Video Template II">
      <a:majorFont>
        <a:latin typeface="Times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" pitchFamily="-11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" pitchFamily="-110" charset="0"/>
          </a:defRPr>
        </a:defPPr>
      </a:lstStyle>
    </a:lnDef>
  </a:objectDefaults>
  <a:extraClrSchemeLst>
    <a:extraClrScheme>
      <a:clrScheme name="Chem Pres. Video Template I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 Pres. Video Template II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em Pres. Video Template II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 Pres. Video Template II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 Pres. Video Template II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 Pres. Video Template II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 Pres. Video Template II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2-Atoms-Molecules-Ions-2014.ppt</Template>
  <TotalTime>56133</TotalTime>
  <Pages>11</Pages>
  <Words>973</Words>
  <Application>Microsoft Macintosh PowerPoint</Application>
  <PresentationFormat>On-screen Show (4:3)</PresentationFormat>
  <Paragraphs>134</Paragraphs>
  <Slides>19</Slides>
  <Notes>7</Notes>
  <HiddenSlides>0</HiddenSlides>
  <MMClips>2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33" baseType="lpstr">
      <vt:lpstr>Times New Roman</vt:lpstr>
      <vt:lpstr>ＭＳ Ｐゴシック</vt:lpstr>
      <vt:lpstr>Arial</vt:lpstr>
      <vt:lpstr>Times</vt:lpstr>
      <vt:lpstr>Helvetica</vt:lpstr>
      <vt:lpstr>Monotype Sorts</vt:lpstr>
      <vt:lpstr>Calibri</vt:lpstr>
      <vt:lpstr>Cambria</vt:lpstr>
      <vt:lpstr>Symbol</vt:lpstr>
      <vt:lpstr>Wingdings</vt:lpstr>
      <vt:lpstr>Chem Pres. Video Template II</vt:lpstr>
      <vt:lpstr>Microsoft ClipArt Gallery</vt:lpstr>
      <vt:lpstr>Equation</vt:lpstr>
      <vt:lpstr>Microsoft Word 97 - 2004 Document</vt:lpstr>
      <vt:lpstr>PowerPoint Presentation</vt:lpstr>
      <vt:lpstr>Electrolytes  Ions in an aqueous (water) solution</vt:lpstr>
      <vt:lpstr>Solution Test Apparatus for Electrolytes (Ions) </vt:lpstr>
      <vt:lpstr>Conductivity</vt:lpstr>
      <vt:lpstr>Electrolytes</vt:lpstr>
      <vt:lpstr>Electrolytes</vt:lpstr>
      <vt:lpstr>QUESTION</vt:lpstr>
      <vt:lpstr>PowerPoint Presentation</vt:lpstr>
      <vt:lpstr>Electrolytes</vt:lpstr>
      <vt:lpstr>Conductivity</vt:lpstr>
      <vt:lpstr>HCl  Completely Ionized</vt:lpstr>
      <vt:lpstr>Conductivity</vt:lpstr>
      <vt:lpstr>Aqueous Acids</vt:lpstr>
      <vt:lpstr>Electrolytes</vt:lpstr>
      <vt:lpstr>HCl  Completely Ionized</vt:lpstr>
      <vt:lpstr>Aqueous Bases</vt:lpstr>
      <vt:lpstr>An Aqueous Solution of Sodium Hydroxide</vt:lpstr>
      <vt:lpstr>PowerPoint Presentation</vt:lpstr>
      <vt:lpstr>QUESTION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Aqueous Reactions</dc:title>
  <dc:subject/>
  <dc:creator>Ron Rusay</dc:creator>
  <cp:keywords/>
  <dc:description/>
  <cp:lastModifiedBy>Ron Rusay</cp:lastModifiedBy>
  <cp:revision>83</cp:revision>
  <cp:lastPrinted>2009-04-22T19:24:48Z</cp:lastPrinted>
  <dcterms:created xsi:type="dcterms:W3CDTF">2018-04-11T07:05:54Z</dcterms:created>
  <dcterms:modified xsi:type="dcterms:W3CDTF">2018-11-07T03:26:19Z</dcterms:modified>
</cp:coreProperties>
</file>