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2.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3.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notesSlides/notesSlide4.xml" ContentType="application/vnd.openxmlformats-officedocument.presentationml.notesSlide+xml"/>
  <Override PartName="/ppt/media/audio1.bin" ContentType="audio/unknown"/>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8.bin" ContentType="application/vnd.openxmlformats-officedocument.oleObject"/>
  <Override PartName="/ppt/notesSlides/notesSlide10.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notesSlides/notesSlide14.xml" ContentType="application/vnd.openxmlformats-officedocument.presentationml.notesSlide+xml"/>
  <Override PartName="/ppt/embeddings/oleObject13.bin" ContentType="application/vnd.openxmlformats-officedocument.oleObject"/>
  <Override PartName="/ppt/embeddings/oleObject14.bin" ContentType="application/vnd.openxmlformats-officedocument.oleObject"/>
  <Override PartName="/ppt/notesSlides/notesSlide15.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notesSlides/notesSlide16.xml" ContentType="application/vnd.openxmlformats-officedocument.presentationml.notesSlide+xml"/>
  <Override PartName="/ppt/embeddings/oleObject17.bin" ContentType="application/vnd.openxmlformats-officedocument.oleObject"/>
  <Override PartName="/ppt/embeddings/oleObject18.bin" ContentType="application/vnd.openxmlformats-officedocument.oleObject"/>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2"/>
  </p:notesMasterIdLst>
  <p:handoutMasterIdLst>
    <p:handoutMasterId r:id="rId63"/>
  </p:handoutMasterIdLst>
  <p:sldIdLst>
    <p:sldId id="296" r:id="rId2"/>
    <p:sldId id="383" r:id="rId3"/>
    <p:sldId id="264" r:id="rId4"/>
    <p:sldId id="458" r:id="rId5"/>
    <p:sldId id="446" r:id="rId6"/>
    <p:sldId id="417" r:id="rId7"/>
    <p:sldId id="308" r:id="rId8"/>
    <p:sldId id="445" r:id="rId9"/>
    <p:sldId id="415" r:id="rId10"/>
    <p:sldId id="460" r:id="rId11"/>
    <p:sldId id="388" r:id="rId12"/>
    <p:sldId id="389" r:id="rId13"/>
    <p:sldId id="268" r:id="rId14"/>
    <p:sldId id="461" r:id="rId15"/>
    <p:sldId id="391" r:id="rId16"/>
    <p:sldId id="392" r:id="rId17"/>
    <p:sldId id="331" r:id="rId18"/>
    <p:sldId id="393" r:id="rId19"/>
    <p:sldId id="390" r:id="rId20"/>
    <p:sldId id="270" r:id="rId21"/>
    <p:sldId id="335" r:id="rId22"/>
    <p:sldId id="357" r:id="rId23"/>
    <p:sldId id="271" r:id="rId24"/>
    <p:sldId id="362" r:id="rId25"/>
    <p:sldId id="403" r:id="rId26"/>
    <p:sldId id="361" r:id="rId27"/>
    <p:sldId id="339" r:id="rId28"/>
    <p:sldId id="404" r:id="rId29"/>
    <p:sldId id="405" r:id="rId30"/>
    <p:sldId id="303" r:id="rId31"/>
    <p:sldId id="304" r:id="rId32"/>
    <p:sldId id="309" r:id="rId33"/>
    <p:sldId id="310" r:id="rId34"/>
    <p:sldId id="313" r:id="rId35"/>
    <p:sldId id="314" r:id="rId36"/>
    <p:sldId id="315" r:id="rId37"/>
    <p:sldId id="366" r:id="rId38"/>
    <p:sldId id="345" r:id="rId39"/>
    <p:sldId id="419" r:id="rId40"/>
    <p:sldId id="425" r:id="rId41"/>
    <p:sldId id="463" r:id="rId42"/>
    <p:sldId id="465" r:id="rId43"/>
    <p:sldId id="427" r:id="rId44"/>
    <p:sldId id="428" r:id="rId45"/>
    <p:sldId id="472" r:id="rId46"/>
    <p:sldId id="470" r:id="rId47"/>
    <p:sldId id="430" r:id="rId48"/>
    <p:sldId id="431" r:id="rId49"/>
    <p:sldId id="311" r:id="rId50"/>
    <p:sldId id="312" r:id="rId51"/>
    <p:sldId id="474" r:id="rId52"/>
    <p:sldId id="477" r:id="rId53"/>
    <p:sldId id="476" r:id="rId54"/>
    <p:sldId id="475" r:id="rId55"/>
    <p:sldId id="280" r:id="rId56"/>
    <p:sldId id="450" r:id="rId57"/>
    <p:sldId id="453" r:id="rId58"/>
    <p:sldId id="451" r:id="rId59"/>
    <p:sldId id="454" r:id="rId60"/>
    <p:sldId id="448" r:id="rId6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1pPr>
    <a:lvl2pPr marL="4572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2pPr>
    <a:lvl3pPr marL="9144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3pPr>
    <a:lvl4pPr marL="13716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4pPr>
    <a:lvl5pPr marL="1828800" algn="l" rtl="0" fontAlgn="base">
      <a:spcBef>
        <a:spcPct val="0"/>
      </a:spcBef>
      <a:spcAft>
        <a:spcPct val="0"/>
      </a:spcAft>
      <a:defRPr sz="2400" i="1" kern="1200">
        <a:solidFill>
          <a:schemeClr val="tx2"/>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2"/>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2"/>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2"/>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2"/>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B3953"/>
    <a:srgbClr val="00CC00"/>
    <a:srgbClr val="BA90B0"/>
    <a:srgbClr val="726574"/>
    <a:srgbClr val="081D58"/>
    <a:srgbClr val="063DE8"/>
    <a:srgbClr val="EAEC5E"/>
    <a:srgbClr val="87123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44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328"/>
    </p:cViewPr>
  </p:sorterViewPr>
  <p:notesViewPr>
    <p:cSldViewPr>
      <p:cViewPr varScale="1">
        <p:scale>
          <a:sx n="83" d="100"/>
          <a:sy n="83" d="100"/>
        </p:scale>
        <p:origin x="-218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handoutMaster" Target="handoutMasters/handout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image" Target="../media/image4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image" Target="../media/image4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image" Target="../media/image4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1.emf"/><Relationship Id="rId2" Type="http://schemas.openxmlformats.org/officeDocument/2006/relationships/image" Target="../media/image5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eaLnBrk="0" hangingPunct="0"/>
            <a:fld id="{AF78D691-2709-D647-A118-5AA39191D2FD}" type="slidenum">
              <a:rPr lang="en-US" sz="1400">
                <a:solidFill>
                  <a:schemeClr val="tx1"/>
                </a:solidFill>
                <a:effectLst>
                  <a:outerShdw blurRad="38100" dist="38100" dir="2700000" algn="tl">
                    <a:srgbClr val="DDDDDD"/>
                  </a:outerShdw>
                </a:effectLst>
              </a:rPr>
              <a:pPr algn="r" eaLnBrk="0" hangingPunct="0"/>
              <a:t>‹#›</a:t>
            </a:fld>
            <a:endParaRPr lang="en-US" sz="1400">
              <a:solidFill>
                <a:schemeClr val="tx1"/>
              </a:solidFill>
              <a:effectLst>
                <a:outerShdw blurRad="38100" dist="38100" dir="2700000" algn="tl">
                  <a:srgbClr val="DDDDDD"/>
                </a:outerShdw>
              </a:effectLst>
            </a:endParaRPr>
          </a:p>
        </p:txBody>
      </p:sp>
    </p:spTree>
    <p:extLst>
      <p:ext uri="{BB962C8B-B14F-4D97-AF65-F5344CB8AC3E}">
        <p14:creationId xmlns:p14="http://schemas.microsoft.com/office/powerpoint/2010/main" val="3186448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2" name="Rectangle 4"/>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eaLnBrk="0" hangingPunct="0"/>
            <a:fld id="{54AFFC41-9ABB-7A47-BDB3-5128019D3586}" type="slidenum">
              <a:rPr lang="en-US" sz="1400">
                <a:solidFill>
                  <a:schemeClr val="tx1"/>
                </a:solidFill>
                <a:effectLst>
                  <a:outerShdw blurRad="38100" dist="38100" dir="2700000" algn="tl">
                    <a:srgbClr val="DDDDDD"/>
                  </a:outerShdw>
                </a:effectLst>
              </a:rPr>
              <a:pPr algn="r" eaLnBrk="0" hangingPunct="0"/>
              <a:t>‹#›</a:t>
            </a:fld>
            <a:endParaRPr lang="en-US" sz="1400">
              <a:solidFill>
                <a:schemeClr val="tx1"/>
              </a:solidFill>
              <a:effectLst>
                <a:outerShdw blurRad="38100" dist="38100" dir="2700000" algn="tl">
                  <a:srgbClr val="DDDDDD"/>
                </a:outerShdw>
              </a:effectLst>
            </a:endParaRPr>
          </a:p>
        </p:txBody>
      </p:sp>
    </p:spTree>
    <p:extLst>
      <p:ext uri="{BB962C8B-B14F-4D97-AF65-F5344CB8AC3E}">
        <p14:creationId xmlns:p14="http://schemas.microsoft.com/office/powerpoint/2010/main" val="29412218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Helvetica"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1741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http://boards.straightdope.com/sdmb/showthread.php?t=643437</a:t>
            </a:r>
          </a:p>
        </p:txBody>
      </p:sp>
      <p:sp>
        <p:nvSpPr>
          <p:cNvPr id="4505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http://boards.straightdope.com/sdmb/showthread.php?t=643437</a:t>
            </a:r>
          </a:p>
        </p:txBody>
      </p:sp>
      <p:sp>
        <p:nvSpPr>
          <p:cNvPr id="4710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p:cNvSpPr>
          <p:nvPr>
            <p:ph type="sldImg"/>
          </p:nvPr>
        </p:nvSpPr>
        <p:spPr>
          <a:xfrm>
            <a:off x="1150938" y="692150"/>
            <a:ext cx="4556125" cy="3416300"/>
          </a:xfrm>
          <a:ln/>
        </p:spPr>
      </p:sp>
      <p:sp>
        <p:nvSpPr>
          <p:cNvPr id="604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Wet bulb temperature.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p:cNvSpPr>
          <p:nvPr>
            <p:ph type="sldImg"/>
          </p:nvPr>
        </p:nvSpPr>
        <p:spPr>
          <a:xfrm>
            <a:off x="1150938" y="692150"/>
            <a:ext cx="4556125" cy="3416300"/>
          </a:xfrm>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Can a human survive a temperature of 60oC?</a:t>
            </a:r>
          </a:p>
          <a:p>
            <a:r>
              <a:rPr lang="en-US">
                <a:latin typeface="Helvetica" charset="0"/>
                <a:ea typeface="ＭＳ Ｐゴシック" charset="0"/>
                <a:cs typeface="ＭＳ Ｐゴシック" charset="0"/>
              </a:rPr>
              <a:t>Wet bulb? .. vs.Wind Chill.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65539"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Figure 1.12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4294967295"/>
          </p:nvPr>
        </p:nvSpPr>
        <p:spPr>
          <a:xfrm>
            <a:off x="3884613" y="8685213"/>
            <a:ext cx="2971800" cy="457200"/>
          </a:xfrm>
          <a:prstGeom prst="rect">
            <a:avLst/>
          </a:prstGeom>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fld id="{7DBB445F-F29A-7349-AF9F-31A0E94E38F6}" type="slidenum">
              <a:rPr lang="en-US">
                <a:effectLst>
                  <a:outerShdw blurRad="38100" dist="38100" dir="2700000" algn="tl">
                    <a:srgbClr val="DDDDDD"/>
                  </a:outerShdw>
                </a:effectLst>
              </a:rPr>
              <a:pPr algn="ctr"/>
              <a:t>24</a:t>
            </a:fld>
            <a:endParaRPr lang="en-US">
              <a:effectLst>
                <a:outerShdw blurRad="38100" dist="38100" dir="2700000" algn="tl">
                  <a:srgbClr val="DDDDDD"/>
                </a:outerShdw>
              </a:effectLst>
            </a:endParaRPr>
          </a:p>
        </p:txBody>
      </p:sp>
      <p:sp>
        <p:nvSpPr>
          <p:cNvPr id="70659" name="Rectangle 2"/>
          <p:cNvSpPr>
            <a:spLocks noGrp="1" noRot="1" noChangeAspect="1" noChangeArrowheads="1" noTextEdit="1"/>
          </p:cNvSpPr>
          <p:nvPr>
            <p:ph type="sldImg"/>
          </p:nvPr>
        </p:nvSpPr>
        <p:spPr>
          <a:xfrm>
            <a:off x="1150938" y="692150"/>
            <a:ext cx="4556125" cy="3416300"/>
          </a:xfrm>
          <a:ln/>
        </p:spPr>
      </p:sp>
      <p:sp>
        <p:nvSpPr>
          <p:cNvPr id="706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4294967295"/>
          </p:nvPr>
        </p:nvSpPr>
        <p:spPr>
          <a:xfrm>
            <a:off x="3884613" y="8685213"/>
            <a:ext cx="2971800" cy="457200"/>
          </a:xfrm>
          <a:prstGeom prst="rect">
            <a:avLst/>
          </a:prstGeom>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fld id="{E7818DBF-B526-E443-BFFF-C9B713832E16}" type="slidenum">
              <a:rPr lang="en-US">
                <a:effectLst>
                  <a:outerShdw blurRad="38100" dist="38100" dir="2700000" algn="tl">
                    <a:srgbClr val="DDDDDD"/>
                  </a:outerShdw>
                </a:effectLst>
              </a:rPr>
              <a:pPr algn="ctr"/>
              <a:t>26</a:t>
            </a:fld>
            <a:endParaRPr lang="en-US">
              <a:effectLst>
                <a:outerShdw blurRad="38100" dist="38100" dir="2700000" algn="tl">
                  <a:srgbClr val="DDDDDD"/>
                </a:outerShdw>
              </a:effectLst>
            </a:endParaRPr>
          </a:p>
        </p:txBody>
      </p:sp>
      <p:sp>
        <p:nvSpPr>
          <p:cNvPr id="84995" name="Rectangle 2"/>
          <p:cNvSpPr>
            <a:spLocks noGrp="1" noRot="1" noChangeAspect="1" noChangeArrowheads="1" noTextEdit="1"/>
          </p:cNvSpPr>
          <p:nvPr>
            <p:ph type="sldImg"/>
          </p:nvPr>
        </p:nvSpPr>
        <p:spPr>
          <a:xfrm>
            <a:off x="1150938" y="692150"/>
            <a:ext cx="4556125" cy="3416300"/>
          </a:xfrm>
          <a:ln/>
        </p:spPr>
      </p:sp>
      <p:sp>
        <p:nvSpPr>
          <p:cNvPr id="849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89091"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Table 1.2</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9933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4294967295"/>
          </p:nvPr>
        </p:nvSpPr>
        <p:spPr>
          <a:xfrm>
            <a:off x="3884613" y="8685213"/>
            <a:ext cx="2971800" cy="457200"/>
          </a:xfrm>
          <a:prstGeom prst="rect">
            <a:avLst/>
          </a:prstGeom>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fld id="{7DCE41D7-76A0-3F48-8662-07680CB890B3}" type="slidenum">
              <a:rPr lang="en-US">
                <a:effectLst>
                  <a:outerShdw blurRad="38100" dist="38100" dir="2700000" algn="tl">
                    <a:srgbClr val="DDDDDD"/>
                  </a:outerShdw>
                </a:effectLst>
              </a:rPr>
              <a:pPr algn="ctr"/>
              <a:t>37</a:t>
            </a:fld>
            <a:endParaRPr lang="en-US">
              <a:effectLst>
                <a:outerShdw blurRad="38100" dist="38100" dir="2700000" algn="tl">
                  <a:srgbClr val="DDDDDD"/>
                </a:outerShdw>
              </a:effectLst>
            </a:endParaRPr>
          </a:p>
        </p:txBody>
      </p:sp>
      <p:sp>
        <p:nvSpPr>
          <p:cNvPr id="107523" name="Rectangle 2"/>
          <p:cNvSpPr>
            <a:spLocks noGrp="1" noRot="1" noChangeAspect="1" noChangeArrowheads="1" noTextEdit="1"/>
          </p:cNvSpPr>
          <p:nvPr>
            <p:ph type="sldImg"/>
          </p:nvPr>
        </p:nvSpPr>
        <p:spPr>
          <a:xfrm>
            <a:off x="1150938" y="692150"/>
            <a:ext cx="4556125" cy="3416300"/>
          </a:xfrm>
          <a:ln/>
        </p:spPr>
      </p:sp>
      <p:sp>
        <p:nvSpPr>
          <p:cNvPr id="1075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111619"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Rules for Significant Figures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11571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11776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11981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123907"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Table 1.2</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131075"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r>
              <a:rPr lang="en-US">
                <a:latin typeface="Helvetica" charset="0"/>
                <a:ea typeface="ＭＳ Ｐゴシック" charset="0"/>
                <a:cs typeface="ＭＳ Ｐゴシック" charset="0"/>
              </a:rPr>
              <a:t>HMClass Prep:  Table 1.2</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normAutofit/>
          </a:bodyPr>
          <a:lstStyle/>
          <a:p>
            <a:pPr>
              <a:lnSpc>
                <a:spcPct val="90000"/>
              </a:lnSpc>
            </a:pPr>
            <a:r>
              <a:rPr lang="en-US" sz="3600">
                <a:latin typeface="Helvetica" charset="0"/>
                <a:ea typeface="ＭＳ Ｐゴシック" charset="0"/>
                <a:cs typeface="ＭＳ Ｐゴシック" charset="0"/>
              </a:rPr>
              <a:t>https://www.wired.com/2010/11/1110mars-climate-observer-report/</a:t>
            </a:r>
          </a:p>
          <a:p>
            <a:pPr>
              <a:lnSpc>
                <a:spcPct val="90000"/>
              </a:lnSpc>
            </a:pPr>
            <a:r>
              <a:rPr lang="en-US" sz="3600">
                <a:latin typeface="Helvetica" charset="0"/>
                <a:ea typeface="ＭＳ Ｐゴシック" charset="0"/>
                <a:cs typeface="ＭＳ Ｐゴシック" charset="0"/>
              </a:rPr>
              <a:t>105 miles lower than it was supposed to go.</a:t>
            </a:r>
          </a:p>
          <a:p>
            <a:pPr>
              <a:lnSpc>
                <a:spcPct val="90000"/>
              </a:lnSpc>
            </a:pPr>
            <a:endParaRPr lang="en-US" sz="3600">
              <a:latin typeface="Helvetica" charset="0"/>
              <a:ea typeface="ＭＳ Ｐゴシック" charset="0"/>
              <a:cs typeface="ＭＳ Ｐゴシック" charset="0"/>
            </a:endParaRPr>
          </a:p>
          <a:p>
            <a:pPr>
              <a:lnSpc>
                <a:spcPct val="90000"/>
              </a:lnSpc>
            </a:pPr>
            <a:r>
              <a:rPr lang="en-US" sz="3600">
                <a:latin typeface="Helvetica" charset="0"/>
                <a:ea typeface="ＭＳ Ｐゴシック" charset="0"/>
                <a:cs typeface="ＭＳ Ｐゴシック" charset="0"/>
              </a:rPr>
              <a:t>Ultimately, the Mars Climate Orbiter came within 37 miles of the Martian surface. Simulations showed that, at any altitude lower than 53 miles, atmospheric friction would tear the fragile craft apart.</a:t>
            </a:r>
          </a:p>
          <a:p>
            <a:pPr>
              <a:lnSpc>
                <a:spcPct val="90000"/>
              </a:lnSpc>
            </a:pPr>
            <a:endParaRPr lang="en-US">
              <a:latin typeface="Helvetica" charset="0"/>
              <a:ea typeface="ＭＳ Ｐゴシック" charset="0"/>
              <a:cs typeface="ＭＳ Ｐゴシック" charset="0"/>
            </a:endParaRPr>
          </a:p>
          <a:p>
            <a:pPr>
              <a:lnSpc>
                <a:spcPct val="90000"/>
              </a:lnSpc>
            </a:pPr>
            <a:r>
              <a:rPr lang="en-US">
                <a:latin typeface="Helvetica" charset="0"/>
                <a:ea typeface="ＭＳ Ｐゴシック" charset="0"/>
                <a:cs typeface="ＭＳ Ｐゴシック" charset="0"/>
              </a:rPr>
              <a:t>http://mars.jpl.nasa.gov/msp98/news/mco990930.html</a:t>
            </a:r>
          </a:p>
          <a:p>
            <a:pPr>
              <a:lnSpc>
                <a:spcPct val="90000"/>
              </a:lnSpc>
            </a:pPr>
            <a:r>
              <a:rPr lang="en-US">
                <a:latin typeface="Helvetica" charset="0"/>
                <a:ea typeface="ＭＳ Ｐゴシック" charset="0"/>
                <a:cs typeface="ＭＳ Ｐゴシック" charset="0"/>
              </a:rPr>
              <a:t>one team used English units (e.g., inches, feet and pounds) while the other used metric units for a key spacecraft operation. This information was critical to the maneuvers required to place the spacecraft in the proper Mars orbit. the problem was in the software controlling the orbiter</a:t>
            </a:r>
            <a:r>
              <a:rPr lang="ja-JP" altLang="en-US">
                <a:latin typeface="Helvetica" charset="0"/>
                <a:ea typeface="ＭＳ Ｐゴシック" charset="0"/>
                <a:cs typeface="ＭＳ Ｐゴシック" charset="0"/>
              </a:rPr>
              <a:t>’</a:t>
            </a:r>
            <a:r>
              <a:rPr lang="en-US">
                <a:latin typeface="Helvetica" charset="0"/>
                <a:ea typeface="ＭＳ Ｐゴシック" charset="0"/>
                <a:cs typeface="ＭＳ Ｐゴシック" charset="0"/>
              </a:rPr>
              <a:t>s thrusters. The software calculated the force the thrusters needed to exert in pounds of force. A separate piece of software took in the data assuming it was in the metric unit: newtons.</a:t>
            </a:r>
          </a:p>
          <a:p>
            <a:pPr>
              <a:lnSpc>
                <a:spcPct val="90000"/>
              </a:lnSpc>
            </a:pPr>
            <a:endParaRPr lang="en-US">
              <a:latin typeface="Helvetica" charset="0"/>
              <a:ea typeface="ＭＳ Ｐゴシック" charset="0"/>
              <a:cs typeface="ＭＳ Ｐゴシック" charset="0"/>
            </a:endParaRPr>
          </a:p>
          <a:p>
            <a:pPr>
              <a:lnSpc>
                <a:spcPct val="90000"/>
              </a:lnSpc>
            </a:pPr>
            <a:r>
              <a:rPr lang="en-US">
                <a:latin typeface="Helvetica" charset="0"/>
                <a:ea typeface="ＭＳ Ｐゴシック" charset="0"/>
                <a:cs typeface="ＭＳ Ｐゴシック" charset="0"/>
              </a:rPr>
              <a:t> </a:t>
            </a:r>
          </a:p>
          <a:p>
            <a:pPr>
              <a:lnSpc>
                <a:spcPct val="90000"/>
              </a:lnSpc>
            </a:pPr>
            <a:r>
              <a:rPr lang="en-US">
                <a:latin typeface="Helvetica" charset="0"/>
                <a:ea typeface="ＭＳ Ｐゴシック" charset="0"/>
                <a:cs typeface="ＭＳ Ｐゴシック" charset="0"/>
              </a:rPr>
              <a:t>https://en.wikipedia.org/wiki/English_units</a:t>
            </a:r>
          </a:p>
          <a:p>
            <a:pPr>
              <a:lnSpc>
                <a:spcPct val="90000"/>
              </a:lnSpc>
            </a:pPr>
            <a:endParaRPr lang="en-US">
              <a:latin typeface="Helvetica" charset="0"/>
              <a:ea typeface="ＭＳ Ｐゴシック" charset="0"/>
              <a:cs typeface="ＭＳ Ｐゴシック" charset="0"/>
            </a:endParaRPr>
          </a:p>
          <a:p>
            <a:pPr>
              <a:lnSpc>
                <a:spcPct val="90000"/>
              </a:lnSpc>
            </a:pPr>
            <a:endParaRPr lang="en-US">
              <a:latin typeface="Helvetica" charset="0"/>
              <a:ea typeface="ＭＳ Ｐゴシック" charset="0"/>
              <a:cs typeface="ＭＳ Ｐゴシック" charset="0"/>
            </a:endParaRPr>
          </a:p>
          <a:p>
            <a:pPr>
              <a:lnSpc>
                <a:spcPct val="90000"/>
              </a:lnSpc>
            </a:pPr>
            <a:endParaRPr lang="en-US">
              <a:latin typeface="Helvetica"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p:cNvSpPr>
          <p:nvPr>
            <p:ph type="sldImg"/>
          </p:nvPr>
        </p:nvSpPr>
        <p:spPr>
          <a:xfrm>
            <a:off x="1150938" y="692150"/>
            <a:ext cx="4556125" cy="3416300"/>
          </a:xfrm>
          <a:ln/>
        </p:spPr>
      </p:sp>
      <p:sp>
        <p:nvSpPr>
          <p:cNvPr id="1423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Helvetica" charset="0"/>
              <a:ea typeface="ＭＳ Ｐゴシック" charset="0"/>
              <a:cs typeface="ＭＳ Ｐゴシック" charset="0"/>
            </a:endParaRPr>
          </a:p>
        </p:txBody>
      </p:sp>
      <p:sp>
        <p:nvSpPr>
          <p:cNvPr id="14234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fld id="{FC240E5F-94A1-E045-9BFE-D6D44772C211}" type="slidenum">
              <a:rPr lang="en-US" sz="1200">
                <a:solidFill>
                  <a:schemeClr val="tx1"/>
                </a:solidFill>
                <a:latin typeface="Arial" charset="0"/>
              </a:rPr>
              <a:pPr eaLnBrk="1" hangingPunct="1"/>
              <a:t>54</a:t>
            </a:fld>
            <a:endParaRPr lang="en-US" sz="1200">
              <a:solidFill>
                <a:schemeClr val="tx1"/>
              </a:solidFill>
              <a:latin typeface="Arial" charset="0"/>
            </a:endParaRPr>
          </a:p>
        </p:txBody>
      </p:sp>
      <p:sp>
        <p:nvSpPr>
          <p:cNvPr id="142341" name="Footer Placeholder 1"/>
          <p:cNvSpPr>
            <a:spLocks noGrp="1"/>
          </p:cNvSpPr>
          <p:nvPr>
            <p:ph type="ftr" sz="quarter" idx="4294967295"/>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2015  Pearson Education, Inc.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p:cNvSpPr>
          <p:nvPr>
            <p:ph type="sldImg"/>
          </p:nvPr>
        </p:nvSpPr>
        <p:spPr>
          <a:xfrm>
            <a:off x="1150938" y="692150"/>
            <a:ext cx="4556125" cy="3416300"/>
          </a:xfrm>
          <a:ln/>
        </p:spPr>
      </p:sp>
      <p:sp>
        <p:nvSpPr>
          <p:cNvPr id="1464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https://www.recode.net/2017/6/20/15812270/china-fastest-supercomputer-us-exascale-department-energy-intel-nvidia-ibm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Tianhe-2 developed by a team of 1,300 scientists and engineers.</a:t>
            </a:r>
          </a:p>
          <a:p>
            <a:r>
              <a:rPr lang="en-US">
                <a:latin typeface="Helvetica" charset="0"/>
                <a:ea typeface="ＭＳ Ｐゴシック" charset="0"/>
                <a:cs typeface="ＭＳ Ｐゴシック" charset="0"/>
              </a:rPr>
              <a:t>Tianhe-2 in China's National Computer Centre, Guangzhou, performs at 33.86 petaflops (quadrillions of calculations per second), almost twice as fast as the second-quickest machine, which is American. July 15, 2015, President Obama has signed an executive order calling for the US to build the world's fastest computer by 2025. to replace Titan in Oak Ridge @ 17.59 peta FLOPS</a:t>
            </a:r>
          </a:p>
          <a:p>
            <a:r>
              <a:rPr lang="en-US">
                <a:latin typeface="Helvetica" charset="0"/>
                <a:ea typeface="ＭＳ Ｐゴシック" charset="0"/>
                <a:cs typeface="ＭＳ Ｐゴシック" charset="0"/>
              </a:rPr>
              <a:t>The supercomputer would be 20 times quicker than the current leading machine, which is in China.Such a computer would be called an exascale machine. targeting around 60 megawatts</a:t>
            </a:r>
          </a:p>
          <a:p>
            <a:endParaRPr lang="en-US">
              <a:latin typeface="Helvetica" charset="0"/>
              <a:ea typeface="ＭＳ Ｐゴシック" charset="0"/>
              <a:cs typeface="ＭＳ Ｐゴシック" charset="0"/>
            </a:endParaRPr>
          </a:p>
          <a:p>
            <a:endParaRPr lang="en-US">
              <a:latin typeface="Helvetica"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p:cNvSpPr>
          <p:nvPr>
            <p:ph type="sldImg"/>
          </p:nvPr>
        </p:nvSpPr>
        <p:spPr>
          <a:xfrm>
            <a:off x="1150938" y="692150"/>
            <a:ext cx="4556125" cy="3416300"/>
          </a:xfrm>
          <a:ln/>
        </p:spPr>
      </p:sp>
      <p:sp>
        <p:nvSpPr>
          <p:cNvPr id="1495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https://seekingalpha.com/.../4127284-ibm-nvidia-team-build-worlds-fastest-computer</a:t>
            </a:r>
          </a:p>
          <a:p>
            <a:r>
              <a:rPr lang="en-US">
                <a:latin typeface="Helvetica" charset="0"/>
                <a:ea typeface="ＭＳ Ｐゴシック" charset="0"/>
                <a:cs typeface="ＭＳ Ｐゴシック" charset="0"/>
              </a:rPr>
              <a:t>Nov 22, 2017 - Supercomputers are used for everything from long-range weather forecasting to the modeling and design of nuclear weapons. Currently, the fastest supercomputer in the world is China's Sunway TaihuLight, capable of 93 PetaFLOPS, or 93 x 10^15 floating point operations per second. In 2018, the US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p:cNvSpPr>
          <p:nvPr>
            <p:ph type="sldImg"/>
          </p:nvPr>
        </p:nvSpPr>
        <p:spPr>
          <a:xfrm>
            <a:off x="1150938" y="692150"/>
            <a:ext cx="4556125" cy="3416300"/>
          </a:xfrm>
          <a:ln/>
        </p:spPr>
      </p:sp>
      <p:sp>
        <p:nvSpPr>
          <p:cNvPr id="1515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https://www.census.gov/popclock/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74516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6071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19971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3600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51609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96548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79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8812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30042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1407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228600"/>
            <a:ext cx="1981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791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5187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9"/>
          <p:cNvGrpSpPr>
            <a:grpSpLocks/>
          </p:cNvGrpSpPr>
          <p:nvPr/>
        </p:nvGrpSpPr>
        <p:grpSpPr bwMode="auto">
          <a:xfrm>
            <a:off x="236538" y="0"/>
            <a:ext cx="8896350" cy="6845300"/>
            <a:chOff x="149" y="0"/>
            <a:chExt cx="5604" cy="4312"/>
          </a:xfrm>
        </p:grpSpPr>
        <p:sp>
          <p:nvSpPr>
            <p:cNvPr id="2" name="Rectangle 2"/>
            <p:cNvSpPr>
              <a:spLocks noChangeArrowheads="1"/>
            </p:cNvSpPr>
            <p:nvPr/>
          </p:nvSpPr>
          <p:spPr bwMode="auto">
            <a:xfrm>
              <a:off x="149" y="0"/>
              <a:ext cx="150" cy="43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3" name="Rectangle 3"/>
            <p:cNvSpPr>
              <a:spLocks noChangeArrowheads="1"/>
            </p:cNvSpPr>
            <p:nvPr/>
          </p:nvSpPr>
          <p:spPr bwMode="auto">
            <a:xfrm>
              <a:off x="277" y="0"/>
              <a:ext cx="235" cy="2940"/>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4" name="Rectangle 4"/>
            <p:cNvSpPr>
              <a:spLocks noChangeArrowheads="1"/>
            </p:cNvSpPr>
            <p:nvPr/>
          </p:nvSpPr>
          <p:spPr bwMode="auto">
            <a:xfrm>
              <a:off x="203" y="0"/>
              <a:ext cx="682" cy="2112"/>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29" name="Rectangle 5"/>
            <p:cNvSpPr>
              <a:spLocks noChangeArrowheads="1"/>
            </p:cNvSpPr>
            <p:nvPr/>
          </p:nvSpPr>
          <p:spPr bwMode="auto">
            <a:xfrm>
              <a:off x="256" y="0"/>
              <a:ext cx="192" cy="2448"/>
            </a:xfrm>
            <a:prstGeom prst="rect">
              <a:avLst/>
            </a:prstGeom>
            <a:gradFill rotWithShape="0">
              <a:gsLst>
                <a:gs pos="0">
                  <a:srgbClr val="00AE00">
                    <a:gamma/>
                    <a:shade val="29804"/>
                    <a:invGamma/>
                  </a:srgbClr>
                </a:gs>
                <a:gs pos="100000">
                  <a:srgbClr val="00AE00"/>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30" name="Rectangle 6"/>
            <p:cNvSpPr>
              <a:spLocks noChangeArrowheads="1"/>
            </p:cNvSpPr>
            <p:nvPr/>
          </p:nvSpPr>
          <p:spPr bwMode="auto">
            <a:xfrm>
              <a:off x="373" y="924"/>
              <a:ext cx="331" cy="768"/>
            </a:xfrm>
            <a:prstGeom prst="rect">
              <a:avLst/>
            </a:prstGeom>
            <a:gradFill rotWithShape="0">
              <a:gsLst>
                <a:gs pos="0">
                  <a:srgbClr val="618FFD">
                    <a:gamma/>
                    <a:shade val="29804"/>
                    <a:invGamma/>
                  </a:srgbClr>
                </a:gs>
                <a:gs pos="100000">
                  <a:srgbClr val="618FFD"/>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31" name="Rectangle 7"/>
            <p:cNvSpPr>
              <a:spLocks noChangeArrowheads="1"/>
            </p:cNvSpPr>
            <p:nvPr/>
          </p:nvSpPr>
          <p:spPr bwMode="auto">
            <a:xfrm>
              <a:off x="320" y="888"/>
              <a:ext cx="5433" cy="84"/>
            </a:xfrm>
            <a:prstGeom prst="rect">
              <a:avLst/>
            </a:prstGeom>
            <a:gradFill rotWithShape="0">
              <a:gsLst>
                <a:gs pos="0">
                  <a:srgbClr val="ACACAC">
                    <a:gamma/>
                    <a:shade val="29804"/>
                    <a:invGamma/>
                  </a:srgbClr>
                </a:gs>
                <a:gs pos="100000">
                  <a:srgbClr val="ACACAC"/>
                </a:gs>
              </a:gsLst>
              <a:lin ang="5400000" scaled="1"/>
            </a:gradFill>
            <a:ln w="12700">
              <a:noFill/>
              <a:miter lim="800000"/>
              <a:headEnd/>
              <a:tailEnd/>
            </a:ln>
            <a:effectLst/>
          </p:spPr>
          <p:txBody>
            <a:bodyPr wrap="none" anchor="ctr"/>
            <a:lstStyle/>
            <a:p>
              <a:pPr algn="ctr" eaLnBrk="0" hangingPunct="0"/>
              <a:endParaRPr lang="en-US">
                <a:effectLst>
                  <a:outerShdw blurRad="38100" dist="38100" dir="2700000" algn="tl">
                    <a:srgbClr val="FFFFFF"/>
                  </a:outerShdw>
                </a:effectLst>
              </a:endParaRPr>
            </a:p>
          </p:txBody>
        </p:sp>
        <p:sp>
          <p:nvSpPr>
            <p:cNvPr id="1032" name="Line 8"/>
            <p:cNvSpPr>
              <a:spLocks noChangeShapeType="1"/>
            </p:cNvSpPr>
            <p:nvPr/>
          </p:nvSpPr>
          <p:spPr bwMode="auto">
            <a:xfrm>
              <a:off x="153" y="888"/>
              <a:ext cx="5596" cy="0"/>
            </a:xfrm>
            <a:prstGeom prst="line">
              <a:avLst/>
            </a:prstGeom>
            <a:noFill/>
            <a:ln w="12700">
              <a:solidFill>
                <a:schemeClr val="accent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grpSp>
      <p:sp>
        <p:nvSpPr>
          <p:cNvPr id="1027" name="Rectangle 10"/>
          <p:cNvSpPr>
            <a:spLocks noGrp="1" noChangeArrowheads="1"/>
          </p:cNvSpPr>
          <p:nvPr>
            <p:ph type="title"/>
          </p:nvPr>
        </p:nvSpPr>
        <p:spPr bwMode="auto">
          <a:xfrm>
            <a:off x="762000" y="2286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a:t>Click to edit Master title style</a:t>
            </a:r>
          </a:p>
        </p:txBody>
      </p:sp>
      <p:sp>
        <p:nvSpPr>
          <p:cNvPr id="1028" name="Rectangle 11"/>
          <p:cNvSpPr>
            <a:spLocks noGrp="1" noChangeArrowheads="1"/>
          </p:cNvSpPr>
          <p:nvPr>
            <p:ph type="body" idx="1"/>
          </p:nvPr>
        </p:nvSpPr>
        <p:spPr bwMode="auto">
          <a:xfrm>
            <a:off x="9144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i="1">
          <a:solidFill>
            <a:schemeClr val="tx2"/>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sz="4400" i="1">
          <a:solidFill>
            <a:schemeClr val="tx2"/>
          </a:solidFill>
          <a:latin typeface="Times" pitchFamily="-110" charset="0"/>
          <a:ea typeface="ＭＳ Ｐゴシック" pitchFamily="-110" charset="-128"/>
          <a:cs typeface="ＭＳ Ｐゴシック" pitchFamily="-110" charset="-128"/>
        </a:defRPr>
      </a:lvl5pPr>
      <a:lvl6pPr marL="457200" algn="l" rtl="0" eaLnBrk="0" fontAlgn="base" hangingPunct="0">
        <a:spcBef>
          <a:spcPct val="0"/>
        </a:spcBef>
        <a:spcAft>
          <a:spcPct val="0"/>
        </a:spcAft>
        <a:defRPr sz="4400" i="1">
          <a:solidFill>
            <a:schemeClr val="tx2"/>
          </a:solidFill>
          <a:latin typeface="Times" pitchFamily="-110" charset="0"/>
        </a:defRPr>
      </a:lvl6pPr>
      <a:lvl7pPr marL="914400" algn="l" rtl="0" eaLnBrk="0" fontAlgn="base" hangingPunct="0">
        <a:spcBef>
          <a:spcPct val="0"/>
        </a:spcBef>
        <a:spcAft>
          <a:spcPct val="0"/>
        </a:spcAft>
        <a:defRPr sz="4400" i="1">
          <a:solidFill>
            <a:schemeClr val="tx2"/>
          </a:solidFill>
          <a:latin typeface="Times" pitchFamily="-110" charset="0"/>
        </a:defRPr>
      </a:lvl7pPr>
      <a:lvl8pPr marL="1371600" algn="l" rtl="0" eaLnBrk="0" fontAlgn="base" hangingPunct="0">
        <a:spcBef>
          <a:spcPct val="0"/>
        </a:spcBef>
        <a:spcAft>
          <a:spcPct val="0"/>
        </a:spcAft>
        <a:defRPr sz="4400" i="1">
          <a:solidFill>
            <a:schemeClr val="tx2"/>
          </a:solidFill>
          <a:latin typeface="Times" pitchFamily="-110" charset="0"/>
        </a:defRPr>
      </a:lvl8pPr>
      <a:lvl9pPr marL="1828800" algn="l" rtl="0" eaLnBrk="0" fontAlgn="base" hangingPunct="0">
        <a:spcBef>
          <a:spcPct val="0"/>
        </a:spcBef>
        <a:spcAft>
          <a:spcPct val="0"/>
        </a:spcAft>
        <a:defRPr sz="4400" i="1">
          <a:solidFill>
            <a:schemeClr val="tx2"/>
          </a:solidFill>
          <a:latin typeface="Times" pitchFamily="-110" charset="0"/>
        </a:defRPr>
      </a:lvl9pPr>
    </p:titleStyle>
    <p:bodyStyle>
      <a:lvl1pPr marL="342900" indent="-342900" algn="l" rtl="0" eaLnBrk="0" fontAlgn="base" hangingPunct="0">
        <a:spcBef>
          <a:spcPct val="20000"/>
        </a:spcBef>
        <a:spcAft>
          <a:spcPct val="0"/>
        </a:spcAft>
        <a:buClr>
          <a:schemeClr val="accent1"/>
        </a:buClr>
        <a:buSzPct val="75000"/>
        <a:buFont typeface="Monotype Sorts" charset="0"/>
        <a:buChar char="ð"/>
        <a:defRPr sz="3200" i="1">
          <a:solidFill>
            <a:schemeClr val="tx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chemeClr val="tx2"/>
        </a:buClr>
        <a:buSzPct val="100000"/>
        <a:buChar char="•"/>
        <a:defRPr sz="2800" i="1">
          <a:solidFill>
            <a:schemeClr val="tx1"/>
          </a:solidFill>
          <a:latin typeface="+mn-lt"/>
          <a:ea typeface="ＭＳ Ｐゴシック" pitchFamily="-110" charset="-128"/>
        </a:defRPr>
      </a:lvl2pPr>
      <a:lvl3pPr marL="1143000" indent="-228600" algn="l" rtl="0" eaLnBrk="0" fontAlgn="base" hangingPunct="0">
        <a:spcBef>
          <a:spcPct val="20000"/>
        </a:spcBef>
        <a:spcAft>
          <a:spcPct val="0"/>
        </a:spcAft>
        <a:buClr>
          <a:schemeClr val="tx2"/>
        </a:buClr>
        <a:buSzPct val="100000"/>
        <a:buChar char="–"/>
        <a:defRPr sz="2400" i="1">
          <a:solidFill>
            <a:schemeClr val="tx1"/>
          </a:solidFill>
          <a:latin typeface="+mn-lt"/>
          <a:ea typeface="ＭＳ Ｐゴシック" pitchFamily="-110" charset="-128"/>
        </a:defRPr>
      </a:lvl3pPr>
      <a:lvl4pPr marL="1600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4pPr>
      <a:lvl5pPr marL="20574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5pPr>
      <a:lvl6pPr marL="25146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6pPr>
      <a:lvl7pPr marL="29718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7pPr>
      <a:lvl8pPr marL="34290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8pPr>
      <a:lvl9pPr marL="3886200" indent="-228600" algn="l" rtl="0" eaLnBrk="0" fontAlgn="base" hangingPunct="0">
        <a:spcBef>
          <a:spcPct val="20000"/>
        </a:spcBef>
        <a:spcAft>
          <a:spcPct val="0"/>
        </a:spcAft>
        <a:buClr>
          <a:schemeClr val="tx2"/>
        </a:buClr>
        <a:buSzPct val="100000"/>
        <a:buChar char="–"/>
        <a:defRPr sz="2000" i="1">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2.emf"/><Relationship Id="rId6" Type="http://schemas.openxmlformats.org/officeDocument/2006/relationships/oleObject" Target="../embeddings/oleObject2.bin"/><Relationship Id="rId7"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emf"/><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6.png"/><Relationship Id="rId5" Type="http://schemas.openxmlformats.org/officeDocument/2006/relationships/image" Target="../media/image4.emf"/><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1" Type="http://schemas.openxmlformats.org/officeDocument/2006/relationships/slideLayout" Target="../slideLayouts/slideLayout6.xml"/><Relationship Id="rId2"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wtsNOMTlS7E" TargetMode="External"/><Relationship Id="rId4"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4.bin"/><Relationship Id="rId5" Type="http://schemas.openxmlformats.org/officeDocument/2006/relationships/image" Target="../media/image2.emf"/><Relationship Id="rId6" Type="http://schemas.openxmlformats.org/officeDocument/2006/relationships/oleObject" Target="../embeddings/oleObject5.bin"/><Relationship Id="rId7" Type="http://schemas.openxmlformats.org/officeDocument/2006/relationships/image" Target="../media/image18.emf"/><Relationship Id="rId8" Type="http://schemas.openxmlformats.org/officeDocument/2006/relationships/image" Target="../media/image19.jpeg"/><Relationship Id="rId9" Type="http://schemas.openxmlformats.org/officeDocument/2006/relationships/image" Target="../media/image20.jpeg"/><Relationship Id="rId10" Type="http://schemas.openxmlformats.org/officeDocument/2006/relationships/image" Target="../media/image21.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6.bin"/><Relationship Id="rId5" Type="http://schemas.openxmlformats.org/officeDocument/2006/relationships/image" Target="../media/image2.emf"/><Relationship Id="rId6" Type="http://schemas.openxmlformats.org/officeDocument/2006/relationships/oleObject" Target="../embeddings/oleObject7.bin"/><Relationship Id="rId7" Type="http://schemas.openxmlformats.org/officeDocument/2006/relationships/image" Target="../media/image22.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jpeg"/><Relationship Id="rId3"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6.xml"/><Relationship Id="rId2"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audio" Target="../media/audio1.bin"/><Relationship Id="rId4" Type="http://schemas.openxmlformats.org/officeDocument/2006/relationships/image" Target="../media/image33.jpeg"/><Relationship Id="rId5"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jpeg"/><Relationship Id="rId3" Type="http://schemas.openxmlformats.org/officeDocument/2006/relationships/image" Target="../media/image3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oleObject" Target="../embeddings/oleObject8.bin"/><Relationship Id="rId5" Type="http://schemas.openxmlformats.org/officeDocument/2006/relationships/image" Target="../media/image41.png"/><Relationship Id="rId1" Type="http://schemas.openxmlformats.org/officeDocument/2006/relationships/vmlDrawing" Target="../drawings/vmlDrawing5.vml"/><Relationship Id="rId2"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9.bin"/><Relationship Id="rId5" Type="http://schemas.openxmlformats.org/officeDocument/2006/relationships/image" Target="../media/image2.emf"/><Relationship Id="rId6" Type="http://schemas.openxmlformats.org/officeDocument/2006/relationships/oleObject" Target="../embeddings/oleObject10.bin"/><Relationship Id="rId7" Type="http://schemas.openxmlformats.org/officeDocument/2006/relationships/image" Target="../media/image42.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hyperlink" Target="http://www.chemteam.info/SigFigs/SigFigsFable.html" TargetMode="External"/><Relationship Id="rId5" Type="http://schemas.openxmlformats.org/officeDocument/2006/relationships/oleObject" Target="../embeddings/oleObject11.bin"/><Relationship Id="rId6" Type="http://schemas.openxmlformats.org/officeDocument/2006/relationships/image" Target="../media/image2.emf"/><Relationship Id="rId7" Type="http://schemas.openxmlformats.org/officeDocument/2006/relationships/oleObject" Target="../embeddings/oleObject12.bin"/><Relationship Id="rId8" Type="http://schemas.openxmlformats.org/officeDocument/2006/relationships/image" Target="../media/image43.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3.bin"/><Relationship Id="rId5" Type="http://schemas.openxmlformats.org/officeDocument/2006/relationships/image" Target="../media/image2.emf"/><Relationship Id="rId6" Type="http://schemas.openxmlformats.org/officeDocument/2006/relationships/oleObject" Target="../embeddings/oleObject14.bin"/><Relationship Id="rId7" Type="http://schemas.openxmlformats.org/officeDocument/2006/relationships/image" Target="../media/image44.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15.bin"/><Relationship Id="rId5" Type="http://schemas.openxmlformats.org/officeDocument/2006/relationships/image" Target="../media/image45.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jpeg"/><Relationship Id="rId3" Type="http://schemas.openxmlformats.org/officeDocument/2006/relationships/image" Target="../media/image47.jpeg"/></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48.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jpeg"/><Relationship Id="rId3" Type="http://schemas.openxmlformats.org/officeDocument/2006/relationships/image" Target="../media/image5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51.emf"/><Relationship Id="rId5" Type="http://schemas.openxmlformats.org/officeDocument/2006/relationships/oleObject" Target="../embeddings/oleObject18.bin"/><Relationship Id="rId6" Type="http://schemas.openxmlformats.org/officeDocument/2006/relationships/image" Target="../media/image52.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4.png"/></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55.png"/><Relationship Id="rId5" Type="http://schemas.openxmlformats.org/officeDocument/2006/relationships/image" Target="../media/image56.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hQpQ0hxVNTg&amp;list=PL8dPuuaLjXtPHzzYuWy6fYEaX9mQQ8oGr&amp;index=2" TargetMode="External"/><Relationship Id="rId3" Type="http://schemas.openxmlformats.org/officeDocument/2006/relationships/image" Target="../media/image5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jpeg"/><Relationship Id="rId3" Type="http://schemas.openxmlformats.org/officeDocument/2006/relationships/image" Target="../media/image5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6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s://www.youtube.com/watch?v=DsXXjMhHMVg"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9144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000">
                <a:solidFill>
                  <a:schemeClr val="tx1"/>
                </a:solidFill>
                <a:latin typeface="Times" charset="0"/>
              </a:rPr>
              <a:t>Chemistry &amp; STEM </a:t>
            </a:r>
            <a:br>
              <a:rPr lang="en-US" sz="4000">
                <a:solidFill>
                  <a:schemeClr val="tx1"/>
                </a:solidFill>
                <a:latin typeface="Times" charset="0"/>
              </a:rPr>
            </a:br>
            <a:r>
              <a:rPr lang="en-US" sz="4000">
                <a:solidFill>
                  <a:schemeClr val="tx1"/>
                </a:solidFill>
                <a:latin typeface="Times" charset="0"/>
              </a:rPr>
              <a:t>Measurement I</a:t>
            </a:r>
            <a:endParaRPr lang="en-US" sz="3600">
              <a:solidFill>
                <a:schemeClr val="tx1"/>
              </a:solidFill>
            </a:endParaRPr>
          </a:p>
        </p:txBody>
      </p:sp>
      <p:sp>
        <p:nvSpPr>
          <p:cNvPr id="15363" name="Rectangle 3"/>
          <p:cNvSpPr>
            <a:spLocks noChangeArrowheads="1"/>
          </p:cNvSpPr>
          <p:nvPr/>
        </p:nvSpPr>
        <p:spPr bwMode="auto">
          <a:xfrm>
            <a:off x="1981200" y="2895600"/>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algn="ctr" eaLnBrk="0" hangingPunct="0">
              <a:spcBef>
                <a:spcPct val="20000"/>
              </a:spcBef>
              <a:buClr>
                <a:schemeClr val="accent1"/>
              </a:buClr>
              <a:buSzPct val="75000"/>
              <a:buFont typeface="Monotype Sorts" charset="0"/>
              <a:buNone/>
            </a:pPr>
            <a:r>
              <a:rPr lang="en-US" sz="3600">
                <a:solidFill>
                  <a:schemeClr val="tx1"/>
                </a:solidFill>
                <a:latin typeface="Times" charset="0"/>
              </a:rPr>
              <a:t>Measurement, Conversions &amp; Calculations</a:t>
            </a:r>
          </a:p>
          <a:p>
            <a:pPr algn="ctr" eaLnBrk="0" hangingPunct="0">
              <a:spcBef>
                <a:spcPct val="20000"/>
              </a:spcBef>
              <a:buClr>
                <a:schemeClr val="accent1"/>
              </a:buClr>
              <a:buSzPct val="75000"/>
              <a:buFont typeface="Monotype Sorts" charset="0"/>
              <a:buNone/>
            </a:pPr>
            <a:r>
              <a:rPr lang="en-US" sz="3200">
                <a:solidFill>
                  <a:schemeClr val="tx1"/>
                </a:solidFill>
                <a:latin typeface="Times" charset="0"/>
              </a:rPr>
              <a:t>Dr. Ron Rusay</a:t>
            </a:r>
          </a:p>
        </p:txBody>
      </p:sp>
      <p:pic>
        <p:nvPicPr>
          <p:cNvPr id="15364" name="Picture 3"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638800"/>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1143000" y="228600"/>
            <a:ext cx="7772400" cy="1162050"/>
          </a:xfrm>
          <a:noFill/>
        </p:spPr>
        <p:txBody>
          <a:bodyPr/>
          <a:lstStyle/>
          <a:p>
            <a:pPr algn="ctr"/>
            <a:r>
              <a:rPr lang="en-US" sz="3600">
                <a:solidFill>
                  <a:srgbClr val="800000"/>
                </a:solidFill>
                <a:latin typeface="Helvetica" charset="0"/>
                <a:ea typeface="ＭＳ Ｐゴシック" charset="0"/>
                <a:cs typeface="ＭＳ Ｐゴシック" charset="0"/>
              </a:rPr>
              <a:t>CHEM 108 Basic Measurements:</a:t>
            </a:r>
            <a:r>
              <a:rPr lang="en-US" sz="3600">
                <a:solidFill>
                  <a:schemeClr val="tx1"/>
                </a:solidFill>
                <a:latin typeface="Helvetica" charset="0"/>
                <a:ea typeface="ＭＳ Ｐゴシック" charset="0"/>
                <a:cs typeface="ＭＳ Ｐゴシック" charset="0"/>
              </a:rPr>
              <a:t/>
            </a:r>
            <a:br>
              <a:rPr lang="en-US" sz="3600">
                <a:solidFill>
                  <a:schemeClr val="tx1"/>
                </a:solidFill>
                <a:latin typeface="Helvetica" charset="0"/>
                <a:ea typeface="ＭＳ Ｐゴシック" charset="0"/>
                <a:cs typeface="ＭＳ Ｐゴシック" charset="0"/>
              </a:rPr>
            </a:br>
            <a:r>
              <a:rPr lang="en-US" sz="3600">
                <a:solidFill>
                  <a:schemeClr val="tx1"/>
                </a:solidFill>
                <a:latin typeface="Helvetica" charset="0"/>
                <a:ea typeface="ＭＳ Ｐゴシック" charset="0"/>
                <a:cs typeface="ＭＳ Ｐゴシック" charset="0"/>
              </a:rPr>
              <a:t>for stuff that you can see or sense</a:t>
            </a:r>
          </a:p>
        </p:txBody>
      </p:sp>
      <p:sp>
        <p:nvSpPr>
          <p:cNvPr id="14339" name="Rectangle 3"/>
          <p:cNvSpPr>
            <a:spLocks noGrp="1" noChangeArrowheads="1"/>
          </p:cNvSpPr>
          <p:nvPr>
            <p:ph type="body" idx="1"/>
          </p:nvPr>
        </p:nvSpPr>
        <p:spPr>
          <a:xfrm>
            <a:off x="1149350" y="1758950"/>
            <a:ext cx="7232650" cy="2588914"/>
          </a:xfrm>
          <a:noFill/>
          <a:ln w="12700" cap="flat">
            <a:solidFill>
              <a:schemeClr val="tx1"/>
            </a:solidFill>
            <a:miter lim="800000"/>
            <a:headEnd/>
            <a:tailEnd/>
          </a:ln>
        </p:spPr>
        <p:txBody>
          <a:bodyPr wrap="square">
            <a:spAutoFit/>
          </a:bodyPr>
          <a:lstStyle/>
          <a:p>
            <a:pPr>
              <a:buSzPct val="200000"/>
              <a:buFontTx/>
              <a:buChar char="•"/>
            </a:pPr>
            <a:r>
              <a:rPr lang="en-US" sz="2800" dirty="0">
                <a:latin typeface="Helvetica" charset="0"/>
                <a:ea typeface="ＭＳ Ｐゴシック" charset="0"/>
                <a:cs typeface="ＭＳ Ｐゴシック" charset="0"/>
              </a:rPr>
              <a:t>LENGTH, WIDTH, HEIGHT, (DIAMETER) </a:t>
            </a:r>
          </a:p>
          <a:p>
            <a:pPr>
              <a:buSzPct val="200000"/>
              <a:buFontTx/>
              <a:buChar char="•"/>
            </a:pPr>
            <a:r>
              <a:rPr lang="en-US" sz="2800" dirty="0">
                <a:latin typeface="Helvetica" charset="0"/>
                <a:ea typeface="ＭＳ Ｐゴシック" charset="0"/>
                <a:cs typeface="ＭＳ Ｐゴシック" charset="0"/>
              </a:rPr>
              <a:t>TIME</a:t>
            </a:r>
          </a:p>
          <a:p>
            <a:pPr>
              <a:buSzPct val="200000"/>
              <a:buFontTx/>
              <a:buChar char="•"/>
            </a:pPr>
            <a:r>
              <a:rPr lang="en-US" sz="2800" dirty="0">
                <a:latin typeface="Helvetica" charset="0"/>
                <a:ea typeface="ＭＳ Ｐゴシック" charset="0"/>
                <a:cs typeface="ＭＳ Ｐゴシック" charset="0"/>
              </a:rPr>
              <a:t>VOLUME (occupied space)</a:t>
            </a:r>
          </a:p>
          <a:p>
            <a:pPr>
              <a:buSzPct val="200000"/>
              <a:buFontTx/>
              <a:buChar char="•"/>
            </a:pPr>
            <a:r>
              <a:rPr lang="en-US" sz="2800" dirty="0">
                <a:latin typeface="Helvetica" charset="0"/>
                <a:ea typeface="ＭＳ Ｐゴシック" charset="0"/>
                <a:cs typeface="ＭＳ Ｐゴシック" charset="0"/>
              </a:rPr>
              <a:t>TEMPERATURE	</a:t>
            </a:r>
          </a:p>
          <a:p>
            <a:pPr>
              <a:buSzPct val="200000"/>
              <a:buFontTx/>
              <a:buChar char="•"/>
            </a:pPr>
            <a:r>
              <a:rPr lang="en-US" sz="2800" dirty="0">
                <a:latin typeface="Helvetica" charset="0"/>
                <a:ea typeface="ＭＳ Ｐゴシック" charset="0"/>
                <a:cs typeface="ＭＳ Ｐゴシック" charset="0"/>
              </a:rPr>
              <a:t>MASS  (weight</a:t>
            </a:r>
            <a:r>
              <a:rPr lang="en-US" sz="2800" dirty="0" smtClean="0">
                <a:latin typeface="Helvetica" charset="0"/>
                <a:ea typeface="ＭＳ Ｐゴシック" charset="0"/>
                <a:cs typeface="ＭＳ Ｐゴシック" charset="0"/>
              </a:rPr>
              <a:t>)</a:t>
            </a:r>
            <a:endParaRPr lang="en-US" sz="2800" dirty="0">
              <a:latin typeface="Helvetica" charset="0"/>
              <a:ea typeface="ＭＳ Ｐゴシック" charset="0"/>
              <a:cs typeface="ＭＳ Ｐゴシック" charset="0"/>
            </a:endParaRPr>
          </a:p>
        </p:txBody>
      </p:sp>
      <p:graphicFrame>
        <p:nvGraphicFramePr>
          <p:cNvPr id="16386" name="Object 2"/>
          <p:cNvGraphicFramePr>
            <a:graphicFrameLocks/>
          </p:cNvGraphicFramePr>
          <p:nvPr/>
        </p:nvGraphicFramePr>
        <p:xfrm>
          <a:off x="7772400" y="5791200"/>
          <a:ext cx="1041400" cy="1066800"/>
        </p:xfrm>
        <a:graphic>
          <a:graphicData uri="http://schemas.openxmlformats.org/presentationml/2006/ole">
            <mc:AlternateContent xmlns:mc="http://schemas.openxmlformats.org/markup-compatibility/2006">
              <mc:Choice xmlns:v="urn:schemas-microsoft-com:vml" Requires="v">
                <p:oleObj spid="_x0000_s16412"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57912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638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6413"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Rectangle 1"/>
          <p:cNvSpPr/>
          <p:nvPr/>
        </p:nvSpPr>
        <p:spPr>
          <a:xfrm>
            <a:off x="1524000" y="4495800"/>
            <a:ext cx="6324600" cy="2000548"/>
          </a:xfrm>
          <a:prstGeom prst="rect">
            <a:avLst/>
          </a:prstGeom>
        </p:spPr>
        <p:txBody>
          <a:bodyPr wrap="square">
            <a:spAutoFit/>
          </a:bodyPr>
          <a:lstStyle/>
          <a:p>
            <a:pPr>
              <a:buSzPct val="200000"/>
              <a:buFontTx/>
              <a:buChar char="•"/>
            </a:pPr>
            <a:r>
              <a:rPr lang="en-US" sz="2800" dirty="0">
                <a:solidFill>
                  <a:schemeClr val="hlink"/>
                </a:solidFill>
              </a:rPr>
              <a:t>Qualitative vs. Quantitative</a:t>
            </a:r>
            <a:endParaRPr lang="en-US" sz="2800" dirty="0"/>
          </a:p>
          <a:p>
            <a:pPr lvl="1">
              <a:buSzPct val="200000"/>
            </a:pPr>
            <a:r>
              <a:rPr lang="en-US" dirty="0" err="1"/>
              <a:t>Eg</a:t>
            </a:r>
            <a:r>
              <a:rPr lang="en-US" dirty="0"/>
              <a:t>. </a:t>
            </a:r>
            <a:r>
              <a:rPr lang="en-US" dirty="0">
                <a:solidFill>
                  <a:schemeClr val="hlink"/>
                </a:solidFill>
              </a:rPr>
              <a:t>Qualitative</a:t>
            </a:r>
            <a:r>
              <a:rPr lang="en-US" dirty="0"/>
              <a:t>: </a:t>
            </a:r>
            <a:r>
              <a:rPr lang="en-US" dirty="0">
                <a:solidFill>
                  <a:srgbClr val="063DE8"/>
                </a:solidFill>
              </a:rPr>
              <a:t>Old </a:t>
            </a:r>
            <a:r>
              <a:rPr lang="en-US" dirty="0"/>
              <a:t>(sloth dung)</a:t>
            </a:r>
            <a:r>
              <a:rPr lang="en-US" dirty="0">
                <a:solidFill>
                  <a:srgbClr val="063DE8"/>
                </a:solidFill>
              </a:rPr>
              <a:t> </a:t>
            </a:r>
            <a:r>
              <a:rPr lang="en-US" dirty="0"/>
              <a:t>vs. </a:t>
            </a:r>
            <a:r>
              <a:rPr lang="en-US" dirty="0">
                <a:solidFill>
                  <a:srgbClr val="063DE8"/>
                </a:solidFill>
              </a:rPr>
              <a:t>Young </a:t>
            </a:r>
            <a:r>
              <a:rPr lang="en-US" dirty="0"/>
              <a:t>(you?) </a:t>
            </a:r>
          </a:p>
          <a:p>
            <a:pPr lvl="1">
              <a:buSzPct val="200000"/>
            </a:pPr>
            <a:r>
              <a:rPr lang="en-US" dirty="0">
                <a:solidFill>
                  <a:schemeClr val="hlink"/>
                </a:solidFill>
              </a:rPr>
              <a:t>Quantitative</a:t>
            </a:r>
            <a:r>
              <a:rPr lang="en-US" dirty="0"/>
              <a:t>: </a:t>
            </a:r>
            <a:r>
              <a:rPr lang="en-US" dirty="0">
                <a:solidFill>
                  <a:srgbClr val="063DE8"/>
                </a:solidFill>
              </a:rPr>
              <a:t>38,000 year old</a:t>
            </a:r>
            <a:r>
              <a:rPr lang="en-US" dirty="0"/>
              <a:t> (dung) vs. a </a:t>
            </a:r>
            <a:r>
              <a:rPr lang="en-US" dirty="0">
                <a:solidFill>
                  <a:srgbClr val="063DE8"/>
                </a:solidFill>
              </a:rPr>
              <a:t>20 year old</a:t>
            </a:r>
            <a:r>
              <a:rPr lang="en-US" dirty="0"/>
              <a:t> (you?) </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p:txBody>
          <a:bodyPr/>
          <a:lstStyle/>
          <a:p>
            <a:pPr algn="ctr"/>
            <a:r>
              <a:rPr lang="en-US">
                <a:latin typeface="Times" charset="0"/>
                <a:ea typeface="ＭＳ Ｐゴシック" charset="0"/>
                <a:cs typeface="ＭＳ Ｐゴシック" charset="0"/>
              </a:rPr>
              <a:t>Units of Measure</a:t>
            </a:r>
          </a:p>
        </p:txBody>
      </p:sp>
      <p:pic>
        <p:nvPicPr>
          <p:cNvPr id="1843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5950" y="3270250"/>
            <a:ext cx="28733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436" name="Picture 4" descr="Screen Shot 2017-06-30 at 2.39.4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8375" y="1752600"/>
            <a:ext cx="7515225" cy="404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Box 5"/>
          <p:cNvSpPr txBox="1">
            <a:spLocks noChangeArrowheads="1"/>
          </p:cNvSpPr>
          <p:nvPr/>
        </p:nvSpPr>
        <p:spPr bwMode="auto">
          <a:xfrm>
            <a:off x="5334000" y="5867400"/>
            <a:ext cx="2667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2000"/>
              <a:t>Density</a:t>
            </a:r>
          </a:p>
        </p:txBody>
      </p:sp>
      <p:cxnSp>
        <p:nvCxnSpPr>
          <p:cNvPr id="18438" name="Straight Arrow Connector 7"/>
          <p:cNvCxnSpPr>
            <a:cxnSpLocks noChangeShapeType="1"/>
          </p:cNvCxnSpPr>
          <p:nvPr/>
        </p:nvCxnSpPr>
        <p:spPr bwMode="auto">
          <a:xfrm rot="5400000">
            <a:off x="6362701" y="5753100"/>
            <a:ext cx="381000" cy="317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p:cNvGraphicFramePr>
          <p:nvPr/>
        </p:nvGraphicFramePr>
        <p:xfrm>
          <a:off x="1600200" y="2133600"/>
          <a:ext cx="7010400" cy="3200400"/>
        </p:xfrm>
        <a:graphic>
          <a:graphicData uri="http://schemas.openxmlformats.org/presentationml/2006/ole">
            <mc:AlternateContent xmlns:mc="http://schemas.openxmlformats.org/markup-compatibility/2006">
              <mc:Choice xmlns:v="urn:schemas-microsoft-com:vml" Requires="v">
                <p:oleObj spid="_x0000_s19473" name="Document" r:id="rId3" imgW="5740400" imgH="2171700" progId="Word.Document.8">
                  <p:embed/>
                </p:oleObj>
              </mc:Choice>
              <mc:Fallback>
                <p:oleObj name="Document" r:id="rId3" imgW="5740400" imgH="2171700" progId="Word.Document.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133600"/>
                        <a:ext cx="7010400" cy="32004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59" name="Rectangle 3"/>
          <p:cNvSpPr>
            <a:spLocks noGrp="1" noChangeArrowheads="1"/>
          </p:cNvSpPr>
          <p:nvPr>
            <p:ph type="title"/>
          </p:nvPr>
        </p:nvSpPr>
        <p:spPr/>
        <p:txBody>
          <a:bodyPr/>
          <a:lstStyle/>
          <a:p>
            <a:pPr algn="ctr"/>
            <a:r>
              <a:rPr lang="en-US">
                <a:latin typeface="Times" charset="0"/>
                <a:ea typeface="ＭＳ Ｐゴシック" charset="0"/>
                <a:cs typeface="ＭＳ Ｐゴシック" charset="0"/>
              </a:rPr>
              <a:t>Units of Measure</a:t>
            </a:r>
          </a:p>
        </p:txBody>
      </p:sp>
      <p:pic>
        <p:nvPicPr>
          <p:cNvPr id="1946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950" y="3270250"/>
            <a:ext cx="28733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G02_02.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39140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3"/>
          <p:cNvSpPr>
            <a:spLocks noGrp="1" noChangeArrowheads="1"/>
          </p:cNvSpPr>
          <p:nvPr>
            <p:ph type="title"/>
          </p:nvPr>
        </p:nvSpPr>
        <p:spPr>
          <a:xfrm>
            <a:off x="1371600" y="228600"/>
            <a:ext cx="7772400" cy="1162050"/>
          </a:xfrm>
        </p:spPr>
        <p:txBody>
          <a:bodyPr/>
          <a:lstStyle/>
          <a:p>
            <a:pPr algn="ctr"/>
            <a:r>
              <a:rPr lang="en-US">
                <a:latin typeface="Times" charset="0"/>
                <a:ea typeface="ＭＳ Ｐゴシック" charset="0"/>
                <a:cs typeface="ＭＳ Ｐゴシック" charset="0"/>
              </a:rPr>
              <a:t>What is the length of the rod?</a:t>
            </a:r>
          </a:p>
        </p:txBody>
      </p:sp>
      <p:sp>
        <p:nvSpPr>
          <p:cNvPr id="81924" name="Text Box 4"/>
          <p:cNvSpPr txBox="1">
            <a:spLocks noChangeArrowheads="1"/>
          </p:cNvSpPr>
          <p:nvPr/>
        </p:nvSpPr>
        <p:spPr bwMode="auto">
          <a:xfrm>
            <a:off x="1295400" y="2057400"/>
            <a:ext cx="7200900" cy="822325"/>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Different measurement tools give different numbers:</a:t>
            </a:r>
          </a:p>
          <a:p>
            <a:pPr eaLnBrk="1" hangingPunct="1"/>
            <a:r>
              <a:rPr lang="en-US">
                <a:effectLst>
                  <a:outerShdw blurRad="38100" dist="38100" dir="2700000" algn="tl">
                    <a:srgbClr val="DDDDDD"/>
                  </a:outerShdw>
                </a:effectLst>
              </a:rPr>
              <a:t>Which ruler is better?</a:t>
            </a:r>
          </a:p>
        </p:txBody>
      </p:sp>
      <p:sp>
        <p:nvSpPr>
          <p:cNvPr id="81926" name="Text Box 6"/>
          <p:cNvSpPr txBox="1">
            <a:spLocks noChangeArrowheads="1"/>
          </p:cNvSpPr>
          <p:nvPr/>
        </p:nvSpPr>
        <p:spPr bwMode="auto">
          <a:xfrm>
            <a:off x="8001000" y="3962400"/>
            <a:ext cx="84455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chemeClr val="accent2"/>
                </a:solidFill>
                <a:effectLst>
                  <a:outerShdw blurRad="38100" dist="38100" dir="2700000" algn="tl">
                    <a:srgbClr val="DDDDDD"/>
                  </a:outerShdw>
                </a:effectLst>
              </a:rPr>
              <a:t>? cm</a:t>
            </a:r>
            <a:endParaRPr lang="en-US">
              <a:effectLst>
                <a:outerShdw blurRad="38100" dist="38100" dir="2700000" algn="tl">
                  <a:srgbClr val="DDDDDD"/>
                </a:outerShdw>
              </a:effectLst>
            </a:endParaRPr>
          </a:p>
        </p:txBody>
      </p:sp>
      <p:sp>
        <p:nvSpPr>
          <p:cNvPr id="81927" name="Text Box 7"/>
          <p:cNvSpPr txBox="1">
            <a:spLocks noChangeArrowheads="1"/>
          </p:cNvSpPr>
          <p:nvPr/>
        </p:nvSpPr>
        <p:spPr bwMode="auto">
          <a:xfrm>
            <a:off x="8001000" y="5105400"/>
            <a:ext cx="84455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chemeClr val="accent2"/>
                </a:solidFill>
                <a:effectLst>
                  <a:outerShdw blurRad="38100" dist="38100" dir="2700000" algn="tl">
                    <a:srgbClr val="DDDDDD"/>
                  </a:outerShdw>
                </a:effectLst>
              </a:rPr>
              <a:t>? cm</a:t>
            </a:r>
            <a:endParaRPr lang="en-US">
              <a:effectLst>
                <a:outerShdw blurRad="38100" dist="38100" dir="2700000" algn="tl">
                  <a:srgbClr val="DDDDDD"/>
                </a:outerShdw>
              </a:effectLst>
            </a:endParaRPr>
          </a:p>
        </p:txBody>
      </p:sp>
      <p:sp>
        <p:nvSpPr>
          <p:cNvPr id="7" name="TextBox 6"/>
          <p:cNvSpPr txBox="1">
            <a:spLocks noChangeArrowheads="1"/>
          </p:cNvSpPr>
          <p:nvPr/>
        </p:nvSpPr>
        <p:spPr bwMode="auto">
          <a:xfrm>
            <a:off x="7086600" y="3429000"/>
            <a:ext cx="190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000"/>
              <a:t>4.3 +/- 0.1 cm</a:t>
            </a:r>
          </a:p>
        </p:txBody>
      </p:sp>
      <p:sp>
        <p:nvSpPr>
          <p:cNvPr id="8" name="TextBox 7"/>
          <p:cNvSpPr txBox="1">
            <a:spLocks noChangeArrowheads="1"/>
          </p:cNvSpPr>
          <p:nvPr/>
        </p:nvSpPr>
        <p:spPr bwMode="auto">
          <a:xfrm>
            <a:off x="6705600" y="5791200"/>
            <a:ext cx="2133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000" dirty="0"/>
              <a:t>4.25 +/- </a:t>
            </a:r>
            <a:r>
              <a:rPr lang="en-US" sz="2000" dirty="0" smtClean="0"/>
              <a:t>0.01 </a:t>
            </a:r>
            <a:r>
              <a:rPr lang="en-US" sz="2000" dirty="0"/>
              <a:t>cm</a:t>
            </a:r>
          </a:p>
          <a:p>
            <a:pPr algn="ctr" eaLnBrk="1" hangingPunct="1"/>
            <a:r>
              <a:rPr lang="en-US" sz="2000" dirty="0" smtClean="0"/>
              <a:t>or</a:t>
            </a:r>
          </a:p>
          <a:p>
            <a:pPr eaLnBrk="1" hangingPunct="1"/>
            <a:r>
              <a:rPr lang="en-US" sz="2000" dirty="0" smtClean="0"/>
              <a:t>4.25 </a:t>
            </a:r>
            <a:r>
              <a:rPr lang="en-US" sz="2000" dirty="0"/>
              <a:t>+/- 0.05 cm</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3"/>
          <p:cNvSpPr>
            <a:spLocks noGrp="1" noChangeArrowheads="1"/>
          </p:cNvSpPr>
          <p:nvPr>
            <p:ph type="title"/>
          </p:nvPr>
        </p:nvSpPr>
        <p:spPr>
          <a:xfrm>
            <a:off x="838200" y="0"/>
            <a:ext cx="8305800" cy="704850"/>
          </a:xfrm>
        </p:spPr>
        <p:txBody>
          <a:bodyPr/>
          <a:lstStyle/>
          <a:p>
            <a:pPr algn="ctr"/>
            <a:r>
              <a:rPr lang="en-US">
                <a:latin typeface="Times" charset="0"/>
                <a:ea typeface="ＭＳ Ｐゴシック" charset="0"/>
                <a:cs typeface="ＭＳ Ｐゴシック" charset="0"/>
              </a:rPr>
              <a:t>What is the diameter of a circle?</a:t>
            </a:r>
          </a:p>
        </p:txBody>
      </p:sp>
      <p:sp>
        <p:nvSpPr>
          <p:cNvPr id="120836" name="Text Box 4"/>
          <p:cNvSpPr txBox="1">
            <a:spLocks noChangeArrowheads="1"/>
          </p:cNvSpPr>
          <p:nvPr/>
        </p:nvSpPr>
        <p:spPr bwMode="auto">
          <a:xfrm>
            <a:off x="228600" y="914400"/>
            <a:ext cx="8305800" cy="5262563"/>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All measuring devices are not the same, and the values (numbers) that come from them indicate their limitations.</a:t>
            </a: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r>
              <a:rPr lang="en-US">
                <a:effectLst>
                  <a:outerShdw blurRad="38100" dist="38100" dir="2700000" algn="tl">
                    <a:srgbClr val="DDDDDD"/>
                  </a:outerShdw>
                </a:effectLst>
              </a:rPr>
              <a:t>Is there a better instrument to use other than a ruler to measure the diameter of the sphere? </a:t>
            </a:r>
          </a:p>
        </p:txBody>
      </p:sp>
      <p:sp>
        <p:nvSpPr>
          <p:cNvPr id="120841" name="Line 9"/>
          <p:cNvSpPr>
            <a:spLocks noChangeShapeType="1"/>
          </p:cNvSpPr>
          <p:nvPr/>
        </p:nvSpPr>
        <p:spPr bwMode="auto">
          <a:xfrm>
            <a:off x="838200" y="762000"/>
            <a:ext cx="7772400" cy="0"/>
          </a:xfrm>
          <a:prstGeom prst="line">
            <a:avLst/>
          </a:prstGeom>
          <a:noFill/>
          <a:ln w="82550">
            <a:solidFill>
              <a:srgbClr val="800000"/>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 name="Oval 6"/>
          <p:cNvSpPr/>
          <p:nvPr/>
        </p:nvSpPr>
        <p:spPr bwMode="auto">
          <a:xfrm>
            <a:off x="3429000" y="3733800"/>
            <a:ext cx="914400" cy="914400"/>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a:lstStyle/>
          <a:p>
            <a:pPr algn="ctr" eaLnBrk="0" hangingPunct="0"/>
            <a:endParaRPr lang="en-US">
              <a:effectLst>
                <a:outerShdw blurRad="38100" dist="38100" dir="2700000" algn="tl">
                  <a:srgbClr val="FFFFFF"/>
                </a:outerShdw>
              </a:effectLst>
            </a:endParaRPr>
          </a:p>
        </p:txBody>
      </p:sp>
      <p:sp>
        <p:nvSpPr>
          <p:cNvPr id="9" name="TextBox 8"/>
          <p:cNvSpPr txBox="1">
            <a:spLocks noChangeArrowheads="1"/>
          </p:cNvSpPr>
          <p:nvPr/>
        </p:nvSpPr>
        <p:spPr bwMode="auto">
          <a:xfrm>
            <a:off x="3810000" y="6172200"/>
            <a:ext cx="1430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A caliper</a:t>
            </a:r>
          </a:p>
        </p:txBody>
      </p:sp>
      <p:pic>
        <p:nvPicPr>
          <p:cNvPr id="40967" name="Picture 9" descr="Screen Shot 2018-09-14 at 7.48.46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3276600"/>
            <a:ext cx="2286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descr="diam-measure1a.jpeg                                            002605A1Macintosh HD                   B8A9EEA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828800"/>
            <a:ext cx="34607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Mass Determination</a:t>
            </a:r>
            <a:br>
              <a:rPr lang="en-US">
                <a:latin typeface="Times" charset="0"/>
                <a:ea typeface="ＭＳ Ｐゴシック" charset="0"/>
                <a:cs typeface="ＭＳ Ｐゴシック" charset="0"/>
              </a:rPr>
            </a:br>
            <a:r>
              <a:rPr lang="en-US" sz="2800">
                <a:latin typeface="Times" charset="0"/>
                <a:ea typeface="ＭＳ Ｐゴシック" charset="0"/>
                <a:cs typeface="ＭＳ Ｐゴシック" charset="0"/>
              </a:rPr>
              <a:t>(Weighing Devices: Balances)</a:t>
            </a:r>
            <a:endParaRPr lang="en-US">
              <a:latin typeface="Times" charset="0"/>
              <a:ea typeface="ＭＳ Ｐゴシック" charset="0"/>
              <a:cs typeface="ＭＳ Ｐゴシック" charset="0"/>
            </a:endParaRPr>
          </a:p>
        </p:txBody>
      </p:sp>
      <p:pic>
        <p:nvPicPr>
          <p:cNvPr id="419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524000"/>
            <a:ext cx="2819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886200"/>
            <a:ext cx="1997075"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971800"/>
            <a:ext cx="28067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724400"/>
            <a:ext cx="28194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1524000"/>
            <a:ext cx="2819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5334000"/>
            <a:ext cx="11572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a:r>
              <a:rPr lang="en-US" dirty="0">
                <a:latin typeface="Times" charset="0"/>
                <a:ea typeface="ＭＳ Ｐゴシック" charset="0"/>
                <a:cs typeface="ＭＳ Ｐゴシック" charset="0"/>
              </a:rPr>
              <a:t>Mass vs. Weight</a:t>
            </a:r>
            <a:br>
              <a:rPr lang="en-US" dirty="0">
                <a:latin typeface="Times" charset="0"/>
                <a:ea typeface="ＭＳ Ｐゴシック" charset="0"/>
                <a:cs typeface="ＭＳ Ｐゴシック" charset="0"/>
              </a:rPr>
            </a:br>
            <a:r>
              <a:rPr lang="en-US" sz="2400" dirty="0" smtClean="0">
                <a:latin typeface="Times" charset="0"/>
                <a:ea typeface="ＭＳ Ｐゴシック" charset="0"/>
                <a:cs typeface="ＭＳ Ｐゴシック" charset="0"/>
              </a:rPr>
              <a:t>British </a:t>
            </a:r>
            <a:r>
              <a:rPr lang="en-US" sz="2400" dirty="0">
                <a:latin typeface="Times" charset="0"/>
                <a:ea typeface="ＭＳ Ｐゴシック" charset="0"/>
                <a:cs typeface="ＭＳ Ｐゴシック" charset="0"/>
              </a:rPr>
              <a:t>vs. Metric</a:t>
            </a:r>
            <a:endParaRPr lang="en-US" dirty="0">
              <a:latin typeface="Times" charset="0"/>
              <a:ea typeface="ＭＳ Ｐゴシック" charset="0"/>
              <a:cs typeface="ＭＳ Ｐゴシック" charset="0"/>
            </a:endParaRPr>
          </a:p>
        </p:txBody>
      </p:sp>
      <p:pic>
        <p:nvPicPr>
          <p:cNvPr id="43011" name="Picture 3" descr="FG02_04.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657350"/>
            <a:ext cx="6934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2" descr="Screen Shot 2015-09-16 at 9.34.12 AM.png">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33995" y="1143000"/>
            <a:ext cx="260520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44066"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44035"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44067"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403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pic>
        <p:nvPicPr>
          <p:cNvPr id="44037" name="Picture 3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2286000"/>
            <a:ext cx="7010400"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0" y="4953000"/>
            <a:ext cx="40846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3"/>
          <p:cNvGrpSpPr>
            <a:grpSpLocks/>
          </p:cNvGrpSpPr>
          <p:nvPr/>
        </p:nvGrpSpPr>
        <p:grpSpPr bwMode="auto">
          <a:xfrm>
            <a:off x="2209800" y="1752600"/>
            <a:ext cx="5638800" cy="461963"/>
            <a:chOff x="2209800" y="1752600"/>
            <a:chExt cx="5638800" cy="461665"/>
          </a:xfrm>
        </p:grpSpPr>
        <p:sp>
          <p:nvSpPr>
            <p:cNvPr id="44041" name="TextBox 40"/>
            <p:cNvSpPr txBox="1">
              <a:spLocks noChangeArrowheads="1"/>
            </p:cNvSpPr>
            <p:nvPr/>
          </p:nvSpPr>
          <p:spPr bwMode="auto">
            <a:xfrm>
              <a:off x="2209800" y="1752600"/>
              <a:ext cx="137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44.7 cm</a:t>
              </a:r>
            </a:p>
          </p:txBody>
        </p:sp>
        <p:sp>
          <p:nvSpPr>
            <p:cNvPr id="44042" name="TextBox 41"/>
            <p:cNvSpPr txBox="1">
              <a:spLocks noChangeArrowheads="1"/>
            </p:cNvSpPr>
            <p:nvPr/>
          </p:nvSpPr>
          <p:spPr bwMode="auto">
            <a:xfrm>
              <a:off x="4648200" y="1752600"/>
              <a:ext cx="914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a:t>
              </a:r>
            </a:p>
          </p:txBody>
        </p:sp>
        <p:sp>
          <p:nvSpPr>
            <p:cNvPr id="44043" name="TextBox 42"/>
            <p:cNvSpPr txBox="1">
              <a:spLocks noChangeArrowheads="1"/>
            </p:cNvSpPr>
            <p:nvPr/>
          </p:nvSpPr>
          <p:spPr bwMode="auto">
            <a:xfrm>
              <a:off x="6934200" y="1752600"/>
              <a:ext cx="914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in</a:t>
              </a:r>
            </a:p>
          </p:txBody>
        </p:sp>
      </p:grpSp>
      <p:pic>
        <p:nvPicPr>
          <p:cNvPr id="45" name="Picture 44" descr="Screen Shot 2017-06-30 at 3.15.15 PM.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429000" y="3657600"/>
            <a:ext cx="3810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
          <p:cNvSpPr>
            <a:spLocks noGrp="1" noChangeArrowheads="1"/>
          </p:cNvSpPr>
          <p:nvPr>
            <p:ph type="body" idx="1"/>
          </p:nvPr>
        </p:nvSpPr>
        <p:spPr>
          <a:xfrm>
            <a:off x="990600" y="1600200"/>
            <a:ext cx="7924800" cy="3657600"/>
          </a:xfrm>
          <a:noFill/>
          <a:ln w="12700" cap="flat">
            <a:solidFill>
              <a:schemeClr val="tx1"/>
            </a:solidFill>
            <a:miter lim="800000"/>
            <a:headEnd/>
            <a:tailEnd/>
          </a:ln>
        </p:spPr>
        <p:txBody>
          <a:bodyPr/>
          <a:lstStyle/>
          <a:p>
            <a:pPr>
              <a:buSzPct val="100000"/>
              <a:buFontTx/>
              <a:buNone/>
            </a:pPr>
            <a:endParaRPr lang="en-US" sz="1200">
              <a:latin typeface="Helvetica" charset="0"/>
              <a:ea typeface="ＭＳ Ｐゴシック" charset="0"/>
              <a:cs typeface="ＭＳ Ｐゴシック" charset="0"/>
            </a:endParaRPr>
          </a:p>
          <a:p>
            <a:pPr>
              <a:buSzPct val="100000"/>
              <a:buFontTx/>
              <a:buChar char="•"/>
            </a:pPr>
            <a:r>
              <a:rPr lang="en-US" sz="2400">
                <a:latin typeface="Helvetica" charset="0"/>
                <a:ea typeface="ＭＳ Ｐゴシック" charset="0"/>
                <a:cs typeface="ＭＳ Ｐゴシック" charset="0"/>
              </a:rPr>
              <a:t>Qualitative Description: Are you heavy, slim, average? vs. Quantitative?.....The weight on your driver</a:t>
            </a:r>
            <a:r>
              <a:rPr lang="ja-JP" altLang="en-US" sz="2400">
                <a:latin typeface="Helvetica" charset="0"/>
                <a:ea typeface="ＭＳ Ｐゴシック" charset="0"/>
                <a:cs typeface="ＭＳ Ｐゴシック" charset="0"/>
              </a:rPr>
              <a:t>’</a:t>
            </a:r>
            <a:r>
              <a:rPr lang="en-US" sz="2400">
                <a:latin typeface="Helvetica" charset="0"/>
                <a:ea typeface="ＭＳ Ｐゴシック" charset="0"/>
                <a:cs typeface="ＭＳ Ｐゴシック" charset="0"/>
              </a:rPr>
              <a:t>s license? birth certificate?</a:t>
            </a:r>
          </a:p>
          <a:p>
            <a:pPr>
              <a:buSzPct val="100000"/>
              <a:buFontTx/>
              <a:buChar char="•"/>
            </a:pPr>
            <a:r>
              <a:rPr lang="en-US" sz="2400">
                <a:latin typeface="Helvetica" charset="0"/>
                <a:ea typeface="ＭＳ Ｐゴシック" charset="0"/>
                <a:cs typeface="ＭＳ Ｐゴシック" charset="0"/>
              </a:rPr>
              <a:t>Calculate your weight in kilograms. </a:t>
            </a:r>
            <a:r>
              <a:rPr lang="en-US" sz="2400">
                <a:solidFill>
                  <a:schemeClr val="accent2"/>
                </a:solidFill>
                <a:latin typeface="Helvetica" charset="0"/>
                <a:ea typeface="ＭＳ Ｐゴシック" charset="0"/>
                <a:cs typeface="ＭＳ Ｐゴシック" charset="0"/>
              </a:rPr>
              <a:t>Scale Factor</a:t>
            </a:r>
            <a:r>
              <a:rPr lang="en-US" sz="2400">
                <a:latin typeface="Helvetica" charset="0"/>
                <a:ea typeface="ＭＳ Ｐゴシック" charset="0"/>
                <a:cs typeface="ＭＳ Ｐゴシック" charset="0"/>
              </a:rPr>
              <a:t> </a:t>
            </a:r>
            <a:r>
              <a:rPr lang="en-US" sz="2400" u="sng">
                <a:solidFill>
                  <a:schemeClr val="accent2"/>
                </a:solidFill>
                <a:latin typeface="Helvetica" charset="0"/>
                <a:ea typeface="ＭＳ Ｐゴシック" charset="0"/>
                <a:cs typeface="ＭＳ Ｐゴシック" charset="0"/>
              </a:rPr>
              <a:t>UNITS: </a:t>
            </a:r>
            <a:r>
              <a:rPr lang="en-US" sz="2400">
                <a:solidFill>
                  <a:schemeClr val="accent2"/>
                </a:solidFill>
                <a:latin typeface="Helvetica" charset="0"/>
                <a:ea typeface="ＭＳ Ｐゴシック" charset="0"/>
                <a:cs typeface="ＭＳ Ｐゴシック" charset="0"/>
              </a:rPr>
              <a:t>1 kg = 2.2 lb; 1 lb = 16 ounces (oz); 1 ounce (oz) = 0.0283495 kg </a:t>
            </a:r>
            <a:endParaRPr lang="en-US" sz="2400">
              <a:latin typeface="Helvetica" charset="0"/>
              <a:ea typeface="ＭＳ Ｐゴシック" charset="0"/>
              <a:cs typeface="ＭＳ Ｐゴシック" charset="0"/>
            </a:endParaRPr>
          </a:p>
          <a:p>
            <a:pPr>
              <a:buFont typeface="Symbol" charset="0"/>
              <a:buNone/>
            </a:pPr>
            <a:r>
              <a:rPr lang="en-US" sz="2800">
                <a:latin typeface="Helvetica" charset="0"/>
                <a:ea typeface="ＭＳ Ｐゴシック" charset="0"/>
                <a:cs typeface="ＭＳ Ｐゴシック" charset="0"/>
              </a:rPr>
              <a:t>	___ lbs  </a:t>
            </a:r>
            <a:r>
              <a:rPr lang="en-US" sz="2800">
                <a:solidFill>
                  <a:srgbClr val="3366FF"/>
                </a:solidFill>
                <a:latin typeface="Helvetica" charset="0"/>
                <a:ea typeface="ＭＳ Ｐゴシック" charset="0"/>
                <a:cs typeface="ＭＳ Ｐゴシック" charset="0"/>
              </a:rPr>
              <a:t>_</a:t>
            </a:r>
            <a:r>
              <a:rPr lang="en-US" sz="2800">
                <a:latin typeface="Helvetica" charset="0"/>
                <a:ea typeface="ＭＳ Ｐゴシック" charset="0"/>
                <a:cs typeface="ＭＳ Ｐゴシック" charset="0"/>
              </a:rPr>
              <a:t>_ ounces           ? kg</a:t>
            </a:r>
          </a:p>
        </p:txBody>
      </p:sp>
      <p:graphicFrame>
        <p:nvGraphicFramePr>
          <p:cNvPr id="4608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46142" name="Microsoft ClipArt Gallery" r:id="rId4" imgW="3644900" imgH="3530600" progId="MS_ClipArt_Gallery">
                  <p:embed/>
                </p:oleObj>
              </mc:Choice>
              <mc:Fallback>
                <p:oleObj name="Microsoft ClipArt Gallery" r:id="rId4" imgW="3644900" imgH="3530600" progId="MS_ClipArt_Gallery">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4608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46143"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6085" name="TextBox 6"/>
          <p:cNvSpPr txBox="1">
            <a:spLocks noChangeArrowheads="1"/>
          </p:cNvSpPr>
          <p:nvPr/>
        </p:nvSpPr>
        <p:spPr bwMode="auto">
          <a:xfrm>
            <a:off x="990600" y="5287963"/>
            <a:ext cx="7543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r>
              <a:rPr lang="en-US"/>
              <a:t>________________  +    __________   = ______</a:t>
            </a:r>
          </a:p>
          <a:p>
            <a:pPr eaLnBrk="1" hangingPunct="1"/>
            <a:endParaRPr lang="en-US"/>
          </a:p>
          <a:p>
            <a:pPr eaLnBrk="1" hangingPunct="1"/>
            <a:endParaRPr lang="en-US"/>
          </a:p>
        </p:txBody>
      </p:sp>
      <p:sp>
        <p:nvSpPr>
          <p:cNvPr id="46086" name="TextBox 13"/>
          <p:cNvSpPr txBox="1">
            <a:spLocks noChangeArrowheads="1"/>
          </p:cNvSpPr>
          <p:nvPr/>
        </p:nvSpPr>
        <p:spPr bwMode="auto">
          <a:xfrm>
            <a:off x="1295400" y="5486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lbs</a:t>
            </a:r>
          </a:p>
        </p:txBody>
      </p:sp>
      <p:sp>
        <p:nvSpPr>
          <p:cNvPr id="46087" name="TextBox 15"/>
          <p:cNvSpPr txBox="1">
            <a:spLocks noChangeArrowheads="1"/>
          </p:cNvSpPr>
          <p:nvPr/>
        </p:nvSpPr>
        <p:spPr bwMode="auto">
          <a:xfrm>
            <a:off x="6934200" y="548640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kg</a:t>
            </a:r>
          </a:p>
        </p:txBody>
      </p:sp>
      <p:grpSp>
        <p:nvGrpSpPr>
          <p:cNvPr id="2" name="Group 75"/>
          <p:cNvGrpSpPr>
            <a:grpSpLocks/>
          </p:cNvGrpSpPr>
          <p:nvPr/>
        </p:nvGrpSpPr>
        <p:grpSpPr bwMode="auto">
          <a:xfrm>
            <a:off x="2133600" y="5486400"/>
            <a:ext cx="685800" cy="1223963"/>
            <a:chOff x="2286000" y="5181600"/>
            <a:chExt cx="685800" cy="1223963"/>
          </a:xfrm>
        </p:grpSpPr>
        <p:sp>
          <p:nvSpPr>
            <p:cNvPr id="46118" name="TextBox 14"/>
            <p:cNvSpPr txBox="1">
              <a:spLocks noChangeArrowheads="1"/>
            </p:cNvSpPr>
            <p:nvPr/>
          </p:nvSpPr>
          <p:spPr bwMode="auto">
            <a:xfrm>
              <a:off x="23622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oz</a:t>
              </a:r>
            </a:p>
          </p:txBody>
        </p:sp>
        <p:sp>
          <p:nvSpPr>
            <p:cNvPr id="46119" name="TextBox 77"/>
            <p:cNvSpPr txBox="1">
              <a:spLocks noChangeArrowheads="1"/>
            </p:cNvSpPr>
            <p:nvPr/>
          </p:nvSpPr>
          <p:spPr bwMode="auto">
            <a:xfrm>
              <a:off x="2286000" y="5943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lbs</a:t>
              </a:r>
            </a:p>
          </p:txBody>
        </p:sp>
      </p:grpSp>
      <p:grpSp>
        <p:nvGrpSpPr>
          <p:cNvPr id="3" name="Group 78"/>
          <p:cNvGrpSpPr>
            <a:grpSpLocks/>
          </p:cNvGrpSpPr>
          <p:nvPr/>
        </p:nvGrpSpPr>
        <p:grpSpPr bwMode="auto">
          <a:xfrm>
            <a:off x="2971800" y="5486400"/>
            <a:ext cx="762000" cy="1147763"/>
            <a:chOff x="3352800" y="5181600"/>
            <a:chExt cx="762000" cy="1147465"/>
          </a:xfrm>
        </p:grpSpPr>
        <p:sp>
          <p:nvSpPr>
            <p:cNvPr id="46116" name="TextBox 14"/>
            <p:cNvSpPr txBox="1">
              <a:spLocks noChangeArrowheads="1"/>
            </p:cNvSpPr>
            <p:nvPr/>
          </p:nvSpPr>
          <p:spPr bwMode="auto">
            <a:xfrm>
              <a:off x="3429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sp>
          <p:nvSpPr>
            <p:cNvPr id="46117" name="TextBox 14"/>
            <p:cNvSpPr txBox="1">
              <a:spLocks noChangeArrowheads="1"/>
            </p:cNvSpPr>
            <p:nvPr/>
          </p:nvSpPr>
          <p:spPr bwMode="auto">
            <a:xfrm>
              <a:off x="33528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oz</a:t>
              </a:r>
              <a:endParaRPr lang="en-US" baseline="30000"/>
            </a:p>
          </p:txBody>
        </p:sp>
      </p:grpSp>
      <p:grpSp>
        <p:nvGrpSpPr>
          <p:cNvPr id="46090" name="Group 39"/>
          <p:cNvGrpSpPr>
            <a:grpSpLocks/>
          </p:cNvGrpSpPr>
          <p:nvPr/>
        </p:nvGrpSpPr>
        <p:grpSpPr bwMode="auto">
          <a:xfrm>
            <a:off x="1752600" y="5334000"/>
            <a:ext cx="4114800" cy="1371600"/>
            <a:chOff x="1752600" y="5334000"/>
            <a:chExt cx="4114801" cy="1371601"/>
          </a:xfrm>
        </p:grpSpPr>
        <p:cxnSp>
          <p:nvCxnSpPr>
            <p:cNvPr id="46109" name="Straight Connector 12"/>
            <p:cNvCxnSpPr>
              <a:cxnSpLocks noChangeShapeType="1"/>
            </p:cNvCxnSpPr>
            <p:nvPr/>
          </p:nvCxnSpPr>
          <p:spPr bwMode="auto">
            <a:xfrm rot="5400000">
              <a:off x="4725194" y="60190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nvGrpSpPr>
            <p:cNvPr id="46110" name="Group 38"/>
            <p:cNvGrpSpPr>
              <a:grpSpLocks/>
            </p:cNvGrpSpPr>
            <p:nvPr/>
          </p:nvGrpSpPr>
          <p:grpSpPr bwMode="auto">
            <a:xfrm>
              <a:off x="1752600" y="5334000"/>
              <a:ext cx="4114801" cy="1371601"/>
              <a:chOff x="1752600" y="5334000"/>
              <a:chExt cx="4114801" cy="1371601"/>
            </a:xfrm>
          </p:grpSpPr>
          <p:cxnSp>
            <p:nvCxnSpPr>
              <p:cNvPr id="46111" name="Straight Connector 8"/>
              <p:cNvCxnSpPr>
                <a:cxnSpLocks noChangeShapeType="1"/>
              </p:cNvCxnSpPr>
              <p:nvPr/>
            </p:nvCxnSpPr>
            <p:spPr bwMode="auto">
              <a:xfrm rot="5400000">
                <a:off x="1068388" y="6018213"/>
                <a:ext cx="13716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46112" name="Straight Connector 11"/>
              <p:cNvCxnSpPr>
                <a:cxnSpLocks noChangeShapeType="1"/>
              </p:cNvCxnSpPr>
              <p:nvPr/>
            </p:nvCxnSpPr>
            <p:spPr bwMode="auto">
              <a:xfrm rot="5400000">
                <a:off x="2058195" y="6019006"/>
                <a:ext cx="13716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nvGrpSpPr>
              <p:cNvPr id="46113" name="Group 85"/>
              <p:cNvGrpSpPr>
                <a:grpSpLocks/>
              </p:cNvGrpSpPr>
              <p:nvPr/>
            </p:nvGrpSpPr>
            <p:grpSpPr bwMode="auto">
              <a:xfrm>
                <a:off x="5257801" y="5486400"/>
                <a:ext cx="609600" cy="1071563"/>
                <a:chOff x="5257800" y="5181600"/>
                <a:chExt cx="609600" cy="1071563"/>
              </a:xfrm>
            </p:grpSpPr>
            <p:sp>
              <p:nvSpPr>
                <p:cNvPr id="46114" name="TextBox 15"/>
                <p:cNvSpPr txBox="1">
                  <a:spLocks noChangeArrowheads="1"/>
                </p:cNvSpPr>
                <p:nvPr/>
              </p:nvSpPr>
              <p:spPr bwMode="auto">
                <a:xfrm>
                  <a:off x="52578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p:txBody>
            </p:sp>
            <p:sp>
              <p:nvSpPr>
                <p:cNvPr id="46115" name="TextBox 15"/>
                <p:cNvSpPr txBox="1">
                  <a:spLocks noChangeArrowheads="1"/>
                </p:cNvSpPr>
                <p:nvPr/>
              </p:nvSpPr>
              <p:spPr bwMode="auto">
                <a:xfrm>
                  <a:off x="5257800" y="57912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p:txBody>
            </p:sp>
          </p:grpSp>
        </p:grpSp>
      </p:grpSp>
      <p:grpSp>
        <p:nvGrpSpPr>
          <p:cNvPr id="7" name="Group 88"/>
          <p:cNvGrpSpPr>
            <a:grpSpLocks/>
          </p:cNvGrpSpPr>
          <p:nvPr/>
        </p:nvGrpSpPr>
        <p:grpSpPr bwMode="auto">
          <a:xfrm>
            <a:off x="2057400" y="5181600"/>
            <a:ext cx="2257425" cy="1223963"/>
            <a:chOff x="1981200" y="4876800"/>
            <a:chExt cx="2258202" cy="1223665"/>
          </a:xfrm>
        </p:grpSpPr>
        <p:sp>
          <p:nvSpPr>
            <p:cNvPr id="46105" name="Rectangle 89"/>
            <p:cNvSpPr>
              <a:spLocks noChangeArrowheads="1"/>
            </p:cNvSpPr>
            <p:nvPr/>
          </p:nvSpPr>
          <p:spPr bwMode="auto">
            <a:xfrm>
              <a:off x="2286000" y="5638800"/>
              <a:ext cx="362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solidFill>
                    <a:schemeClr val="accent2"/>
                  </a:solidFill>
                </a:rPr>
                <a:t>1</a:t>
              </a:r>
              <a:endParaRPr lang="en-US" sz="1800"/>
            </a:p>
          </p:txBody>
        </p:sp>
        <p:sp>
          <p:nvSpPr>
            <p:cNvPr id="46106" name="Rectangle 91"/>
            <p:cNvSpPr>
              <a:spLocks noChangeArrowheads="1"/>
            </p:cNvSpPr>
            <p:nvPr/>
          </p:nvSpPr>
          <p:spPr bwMode="auto">
            <a:xfrm>
              <a:off x="1981200" y="4876800"/>
              <a:ext cx="592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16</a:t>
              </a:r>
              <a:endParaRPr lang="en-US"/>
            </a:p>
          </p:txBody>
        </p:sp>
        <p:sp>
          <p:nvSpPr>
            <p:cNvPr id="46107" name="Rectangle 93"/>
            <p:cNvSpPr>
              <a:spLocks noChangeArrowheads="1"/>
            </p:cNvSpPr>
            <p:nvPr/>
          </p:nvSpPr>
          <p:spPr bwMode="auto">
            <a:xfrm>
              <a:off x="3048000" y="4876800"/>
              <a:ext cx="11914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0.0283</a:t>
              </a:r>
              <a:endParaRPr lang="en-US"/>
            </a:p>
          </p:txBody>
        </p:sp>
        <p:sp>
          <p:nvSpPr>
            <p:cNvPr id="46108" name="Rectangle 94"/>
            <p:cNvSpPr>
              <a:spLocks noChangeArrowheads="1"/>
            </p:cNvSpPr>
            <p:nvPr/>
          </p:nvSpPr>
          <p:spPr bwMode="auto">
            <a:xfrm>
              <a:off x="2895600" y="56388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grpSp>
      <p:sp>
        <p:nvSpPr>
          <p:cNvPr id="46092" name="Rectangle 99"/>
          <p:cNvSpPr>
            <a:spLocks noChangeArrowheads="1"/>
          </p:cNvSpPr>
          <p:nvPr/>
        </p:nvSpPr>
        <p:spPr bwMode="auto">
          <a:xfrm>
            <a:off x="1524000" y="4114800"/>
            <a:ext cx="420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a:t>
            </a:r>
          </a:p>
        </p:txBody>
      </p:sp>
      <p:sp>
        <p:nvSpPr>
          <p:cNvPr id="46093" name="Rectangle 100"/>
          <p:cNvSpPr>
            <a:spLocks noChangeArrowheads="1"/>
          </p:cNvSpPr>
          <p:nvPr/>
        </p:nvSpPr>
        <p:spPr bwMode="auto">
          <a:xfrm>
            <a:off x="2743200" y="4114800"/>
            <a:ext cx="420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3366FF"/>
                </a:solidFill>
              </a:rPr>
              <a:t>?</a:t>
            </a:r>
          </a:p>
        </p:txBody>
      </p:sp>
      <p:sp>
        <p:nvSpPr>
          <p:cNvPr id="46094" name="Rectangle 101"/>
          <p:cNvSpPr>
            <a:spLocks noChangeArrowheads="1"/>
          </p:cNvSpPr>
          <p:nvPr/>
        </p:nvSpPr>
        <p:spPr bwMode="auto">
          <a:xfrm>
            <a:off x="4419600" y="5486400"/>
            <a:ext cx="420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3366FF"/>
                </a:solidFill>
              </a:rPr>
              <a:t>?</a:t>
            </a:r>
          </a:p>
        </p:txBody>
      </p:sp>
      <p:sp>
        <p:nvSpPr>
          <p:cNvPr id="46095" name="TextBox 14"/>
          <p:cNvSpPr txBox="1">
            <a:spLocks noChangeArrowheads="1"/>
          </p:cNvSpPr>
          <p:nvPr/>
        </p:nvSpPr>
        <p:spPr bwMode="auto">
          <a:xfrm>
            <a:off x="4800600" y="54864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oz</a:t>
            </a:r>
          </a:p>
        </p:txBody>
      </p:sp>
      <p:grpSp>
        <p:nvGrpSpPr>
          <p:cNvPr id="8" name="Group 78"/>
          <p:cNvGrpSpPr>
            <a:grpSpLocks/>
          </p:cNvGrpSpPr>
          <p:nvPr/>
        </p:nvGrpSpPr>
        <p:grpSpPr bwMode="auto">
          <a:xfrm>
            <a:off x="5562600" y="5410200"/>
            <a:ext cx="762000" cy="1147763"/>
            <a:chOff x="3352800" y="5181600"/>
            <a:chExt cx="762000" cy="1147465"/>
          </a:xfrm>
        </p:grpSpPr>
        <p:sp>
          <p:nvSpPr>
            <p:cNvPr id="46103" name="TextBox 14"/>
            <p:cNvSpPr txBox="1">
              <a:spLocks noChangeArrowheads="1"/>
            </p:cNvSpPr>
            <p:nvPr/>
          </p:nvSpPr>
          <p:spPr bwMode="auto">
            <a:xfrm>
              <a:off x="3429000" y="5181600"/>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kg</a:t>
              </a:r>
            </a:p>
          </p:txBody>
        </p:sp>
        <p:sp>
          <p:nvSpPr>
            <p:cNvPr id="46104" name="TextBox 14"/>
            <p:cNvSpPr txBox="1">
              <a:spLocks noChangeArrowheads="1"/>
            </p:cNvSpPr>
            <p:nvPr/>
          </p:nvSpPr>
          <p:spPr bwMode="auto">
            <a:xfrm>
              <a:off x="3352800" y="5867400"/>
              <a:ext cx="76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  oz</a:t>
              </a:r>
              <a:endParaRPr lang="en-US" baseline="30000"/>
            </a:p>
          </p:txBody>
        </p:sp>
      </p:grpSp>
      <p:grpSp>
        <p:nvGrpSpPr>
          <p:cNvPr id="9" name="Group 37"/>
          <p:cNvGrpSpPr>
            <a:grpSpLocks/>
          </p:cNvGrpSpPr>
          <p:nvPr/>
        </p:nvGrpSpPr>
        <p:grpSpPr bwMode="auto">
          <a:xfrm>
            <a:off x="5334000" y="5181600"/>
            <a:ext cx="1190625" cy="1376363"/>
            <a:chOff x="5334000" y="5181600"/>
            <a:chExt cx="1191402" cy="1376065"/>
          </a:xfrm>
        </p:grpSpPr>
        <p:sp>
          <p:nvSpPr>
            <p:cNvPr id="46101" name="Rectangle 34"/>
            <p:cNvSpPr>
              <a:spLocks noChangeArrowheads="1"/>
            </p:cNvSpPr>
            <p:nvPr/>
          </p:nvSpPr>
          <p:spPr bwMode="auto">
            <a:xfrm>
              <a:off x="5334000" y="5181600"/>
              <a:ext cx="11914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0.0283</a:t>
              </a:r>
              <a:endParaRPr lang="en-US"/>
            </a:p>
          </p:txBody>
        </p:sp>
        <p:sp>
          <p:nvSpPr>
            <p:cNvPr id="46102" name="Rectangle 35"/>
            <p:cNvSpPr>
              <a:spLocks noChangeArrowheads="1"/>
            </p:cNvSpPr>
            <p:nvPr/>
          </p:nvSpPr>
          <p:spPr bwMode="auto">
            <a:xfrm>
              <a:off x="5410200" y="6096000"/>
              <a:ext cx="42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rPr>
                <a:t>1</a:t>
              </a:r>
              <a:endParaRPr lang="en-US"/>
            </a:p>
          </p:txBody>
        </p:sp>
      </p:grpSp>
      <p:sp>
        <p:nvSpPr>
          <p:cNvPr id="46098" name="Rectangle 36"/>
          <p:cNvSpPr>
            <a:spLocks noChangeArrowheads="1"/>
          </p:cNvSpPr>
          <p:nvPr/>
        </p:nvSpPr>
        <p:spPr bwMode="auto">
          <a:xfrm>
            <a:off x="1066800" y="5410200"/>
            <a:ext cx="420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a:t>
            </a:r>
          </a:p>
        </p:txBody>
      </p:sp>
      <p:sp>
        <p:nvSpPr>
          <p:cNvPr id="46099"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cxnSp>
        <p:nvCxnSpPr>
          <p:cNvPr id="46100" name="Straight Arrow Connector 38"/>
          <p:cNvCxnSpPr>
            <a:cxnSpLocks noChangeShapeType="1"/>
          </p:cNvCxnSpPr>
          <p:nvPr/>
        </p:nvCxnSpPr>
        <p:spPr bwMode="auto">
          <a:xfrm>
            <a:off x="4572000" y="4494213"/>
            <a:ext cx="8382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p:spPr>
        <p:txBody>
          <a:bodyPr/>
          <a:lstStyle/>
          <a:p>
            <a:pPr algn="ctr"/>
            <a:r>
              <a:rPr lang="en-US">
                <a:latin typeface="Times" charset="0"/>
                <a:ea typeface="ＭＳ Ｐゴシック" charset="0"/>
                <a:cs typeface="ＭＳ Ｐゴシック" charset="0"/>
              </a:rPr>
              <a:t>Volume</a:t>
            </a:r>
            <a:r>
              <a:rPr lang="en-US" sz="3200">
                <a:latin typeface="Times" charset="0"/>
                <a:ea typeface="ＭＳ Ｐゴシック" charset="0"/>
                <a:cs typeface="ＭＳ Ｐゴシック" charset="0"/>
              </a:rPr>
              <a:t> </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(Liquid Measurement Tools)</a:t>
            </a:r>
          </a:p>
        </p:txBody>
      </p:sp>
      <p:pic>
        <p:nvPicPr>
          <p:cNvPr id="48131"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1600" y="1752600"/>
            <a:ext cx="3848100"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 name="Rectangle 3"/>
          <p:cNvSpPr/>
          <p:nvPr/>
        </p:nvSpPr>
        <p:spPr>
          <a:xfrm>
            <a:off x="6619875" y="2743200"/>
            <a:ext cx="2524125" cy="2678113"/>
          </a:xfrm>
          <a:prstGeom prst="rect">
            <a:avLst/>
          </a:prstGeom>
        </p:spPr>
        <p:txBody>
          <a:bodyPr wrap="none">
            <a:spAutoFit/>
          </a:bodyPr>
          <a:lstStyle/>
          <a:p>
            <a:r>
              <a:rPr lang="en-US">
                <a:solidFill>
                  <a:srgbClr val="FF0000"/>
                </a:solidFill>
                <a:effectLst>
                  <a:outerShdw blurRad="38100" dist="38100" dir="2700000" algn="tl">
                    <a:srgbClr val="DDDDDD"/>
                  </a:outerShdw>
                </a:effectLst>
              </a:rPr>
              <a:t>(CHEM 108)</a:t>
            </a:r>
          </a:p>
          <a:p>
            <a:r>
              <a:rPr lang="en-US">
                <a:solidFill>
                  <a:srgbClr val="063DE8"/>
                </a:solidFill>
                <a:effectLst>
                  <a:outerShdw blurRad="38100" dist="38100" dir="2700000" algn="tl">
                    <a:srgbClr val="DDDDDD"/>
                  </a:outerShdw>
                </a:effectLst>
              </a:rPr>
              <a:t>METRIC UNITS:</a:t>
            </a:r>
          </a:p>
          <a:p>
            <a:r>
              <a:rPr lang="en-US">
                <a:solidFill>
                  <a:srgbClr val="063DE8"/>
                </a:solidFill>
                <a:effectLst>
                  <a:outerShdw blurRad="38100" dist="38100" dir="2700000" algn="tl">
                    <a:srgbClr val="DDDDDD"/>
                  </a:outerShdw>
                </a:effectLst>
              </a:rPr>
              <a:t>milliliter</a:t>
            </a:r>
          </a:p>
          <a:p>
            <a:endParaRPr lang="en-US">
              <a:solidFill>
                <a:srgbClr val="063DE8"/>
              </a:solidFill>
              <a:effectLst>
                <a:outerShdw blurRad="38100" dist="38100" dir="2700000" algn="tl">
                  <a:srgbClr val="DDDDDD"/>
                </a:outerShdw>
              </a:effectLst>
            </a:endParaRPr>
          </a:p>
          <a:p>
            <a:r>
              <a:rPr lang="en-US">
                <a:solidFill>
                  <a:srgbClr val="063DE8"/>
                </a:solidFill>
                <a:effectLst>
                  <a:outerShdw blurRad="38100" dist="38100" dir="2700000" algn="tl">
                    <a:srgbClr val="DDDDDD"/>
                  </a:outerShdw>
                </a:effectLst>
              </a:rPr>
              <a:t>mL</a:t>
            </a:r>
          </a:p>
          <a:p>
            <a:r>
              <a:rPr lang="en-US">
                <a:solidFill>
                  <a:srgbClr val="063DE8"/>
                </a:solidFill>
                <a:effectLst>
                  <a:outerShdw blurRad="38100" dist="38100" dir="2700000" algn="tl">
                    <a:srgbClr val="DDDDDD"/>
                  </a:outerShdw>
                </a:effectLst>
              </a:rPr>
              <a:t>m = milli</a:t>
            </a:r>
          </a:p>
          <a:p>
            <a:r>
              <a:rPr lang="en-US">
                <a:solidFill>
                  <a:srgbClr val="063DE8"/>
                </a:solidFill>
                <a:effectLst>
                  <a:outerShdw blurRad="38100" dist="38100" dir="2700000" algn="tl">
                    <a:srgbClr val="DDDDDD"/>
                  </a:outerShdw>
                </a:effectLst>
              </a:rPr>
              <a:t>L = liter</a:t>
            </a:r>
            <a:endParaRPr lang="en-US">
              <a:effectLst>
                <a:outerShdw blurRad="38100" dist="38100" dir="2700000" algn="tl">
                  <a:srgbClr val="DDDDDD"/>
                </a:outerShdw>
              </a:effectLs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G02_05.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8991600" cy="674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143000" y="6096000"/>
            <a:ext cx="6950075" cy="461963"/>
          </a:xfrm>
          <a:prstGeom prst="rect">
            <a:avLst/>
          </a:prstGeom>
        </p:spPr>
        <p:txBody>
          <a:bodyPr>
            <a:spAutoFit/>
          </a:bodyPr>
          <a:lstStyle/>
          <a:p>
            <a:r>
              <a:rPr lang="en-US">
                <a:solidFill>
                  <a:srgbClr val="063DE8"/>
                </a:solidFill>
                <a:effectLst>
                  <a:outerShdw blurRad="38100" dist="38100" dir="2700000" algn="tl">
                    <a:srgbClr val="DDDDDD"/>
                  </a:outerShdw>
                </a:effectLst>
              </a:rPr>
              <a:t>Volume UNITS: milliliter  / mL  /  m = milli   L = liter</a:t>
            </a:r>
            <a:endParaRPr lang="en-US">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endParaRPr lang="en-US">
              <a:latin typeface="Times" charset="0"/>
              <a:ea typeface="ＭＳ Ｐゴシック" charset="0"/>
              <a:cs typeface="ＭＳ Ｐゴシック" charset="0"/>
            </a:endParaRPr>
          </a:p>
        </p:txBody>
      </p:sp>
      <p:pic>
        <p:nvPicPr>
          <p:cNvPr id="51203"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7696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484" name="Text Box 4"/>
          <p:cNvSpPr txBox="1">
            <a:spLocks noChangeArrowheads="1"/>
          </p:cNvSpPr>
          <p:nvPr/>
        </p:nvSpPr>
        <p:spPr bwMode="auto">
          <a:xfrm>
            <a:off x="4114800" y="3124200"/>
            <a:ext cx="457517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What does each line represent? </a:t>
            </a:r>
          </a:p>
        </p:txBody>
      </p:sp>
      <p:sp>
        <p:nvSpPr>
          <p:cNvPr id="20485" name="Text Box 5"/>
          <p:cNvSpPr txBox="1">
            <a:spLocks noChangeArrowheads="1"/>
          </p:cNvSpPr>
          <p:nvPr/>
        </p:nvSpPr>
        <p:spPr bwMode="auto">
          <a:xfrm>
            <a:off x="4356100" y="3635375"/>
            <a:ext cx="89535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b="1">
                <a:solidFill>
                  <a:srgbClr val="800000"/>
                </a:solidFill>
                <a:effectLst>
                  <a:outerShdw blurRad="38100" dist="38100" dir="2700000" algn="tl">
                    <a:srgbClr val="DDDDDD"/>
                  </a:outerShdw>
                </a:effectLst>
              </a:rPr>
              <a:t>1 mL</a:t>
            </a:r>
            <a:endParaRPr lang="en-US">
              <a:effectLst>
                <a:outerShdw blurRad="38100" dist="38100" dir="2700000" algn="tl">
                  <a:srgbClr val="DDDDDD"/>
                </a:outerShdw>
              </a:effectLst>
            </a:endParaRPr>
          </a:p>
        </p:txBody>
      </p:sp>
      <p:sp>
        <p:nvSpPr>
          <p:cNvPr id="20486" name="Text Box 6"/>
          <p:cNvSpPr txBox="1">
            <a:spLocks noChangeArrowheads="1"/>
          </p:cNvSpPr>
          <p:nvPr/>
        </p:nvSpPr>
        <p:spPr bwMode="auto">
          <a:xfrm>
            <a:off x="3657600" y="4267200"/>
            <a:ext cx="5257800" cy="46196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What digit</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s value can be estimated? </a:t>
            </a:r>
          </a:p>
        </p:txBody>
      </p:sp>
      <p:sp>
        <p:nvSpPr>
          <p:cNvPr id="20487" name="Text Box 7"/>
          <p:cNvSpPr txBox="1">
            <a:spLocks noChangeArrowheads="1"/>
          </p:cNvSpPr>
          <p:nvPr/>
        </p:nvSpPr>
        <p:spPr bwMode="auto">
          <a:xfrm>
            <a:off x="4413250" y="4876800"/>
            <a:ext cx="121602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b="1">
                <a:solidFill>
                  <a:srgbClr val="800000"/>
                </a:solidFill>
                <a:effectLst>
                  <a:outerShdw blurRad="38100" dist="38100" dir="2700000" algn="tl">
                    <a:srgbClr val="DDDDDD"/>
                  </a:outerShdw>
                </a:effectLst>
              </a:rPr>
              <a:t>O.</a:t>
            </a:r>
            <a:r>
              <a:rPr lang="en-US" b="1" u="sng">
                <a:solidFill>
                  <a:srgbClr val="800000"/>
                </a:solidFill>
                <a:effectLst>
                  <a:outerShdw blurRad="38100" dist="38100" dir="2700000" algn="tl">
                    <a:srgbClr val="DDDDDD"/>
                  </a:outerShdw>
                </a:effectLst>
              </a:rPr>
              <a:t>1 </a:t>
            </a:r>
            <a:r>
              <a:rPr lang="en-US" b="1">
                <a:solidFill>
                  <a:srgbClr val="800000"/>
                </a:solidFill>
                <a:effectLst>
                  <a:outerShdw blurRad="38100" dist="38100" dir="2700000" algn="tl">
                    <a:srgbClr val="DDDDDD"/>
                  </a:outerShdw>
                </a:effectLst>
              </a:rPr>
              <a:t>mL</a:t>
            </a:r>
            <a:endParaRPr lang="en-US">
              <a:effectLst>
                <a:outerShdw blurRad="38100" dist="38100" dir="2700000" algn="tl">
                  <a:srgbClr val="DDDDDD"/>
                </a:outerShdw>
              </a:effectLst>
            </a:endParaRPr>
          </a:p>
        </p:txBody>
      </p:sp>
      <p:cxnSp>
        <p:nvCxnSpPr>
          <p:cNvPr id="20491" name="AutoShape 11"/>
          <p:cNvCxnSpPr>
            <a:cxnSpLocks noChangeShapeType="1"/>
          </p:cNvCxnSpPr>
          <p:nvPr/>
        </p:nvCxnSpPr>
        <p:spPr bwMode="auto">
          <a:xfrm flipH="1" flipV="1">
            <a:off x="4419600" y="1905000"/>
            <a:ext cx="1209675" cy="3276600"/>
          </a:xfrm>
          <a:prstGeom prst="curvedConnector4">
            <a:avLst>
              <a:gd name="adj1" fmla="val -261417"/>
              <a:gd name="adj2" fmla="val 100917"/>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additive="base">
                                        <p:cTn id="7" dur="500" fill="hold"/>
                                        <p:tgtEl>
                                          <p:spTgt spid="20484"/>
                                        </p:tgtEl>
                                        <p:attrNameLst>
                                          <p:attrName>ppt_x</p:attrName>
                                        </p:attrNameLst>
                                      </p:cBhvr>
                                      <p:tavLst>
                                        <p:tav tm="0">
                                          <p:val>
                                            <p:strVal val="0-#ppt_w/2"/>
                                          </p:val>
                                        </p:tav>
                                        <p:tav tm="100000">
                                          <p:val>
                                            <p:strVal val="#ppt_x"/>
                                          </p:val>
                                        </p:tav>
                                      </p:tavLst>
                                    </p:anim>
                                    <p:anim calcmode="lin" valueType="num">
                                      <p:cBhvr additive="base">
                                        <p:cTn id="8" dur="500" fill="hold"/>
                                        <p:tgtEl>
                                          <p:spTgt spid="204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5"/>
                                        </p:tgtEl>
                                        <p:attrNameLst>
                                          <p:attrName>style.visibility</p:attrName>
                                        </p:attrNameLst>
                                      </p:cBhvr>
                                      <p:to>
                                        <p:strVal val="visible"/>
                                      </p:to>
                                    </p:set>
                                    <p:anim calcmode="lin" valueType="num">
                                      <p:cBhvr additive="base">
                                        <p:cTn id="13" dur="500" fill="hold"/>
                                        <p:tgtEl>
                                          <p:spTgt spid="20485"/>
                                        </p:tgtEl>
                                        <p:attrNameLst>
                                          <p:attrName>ppt_x</p:attrName>
                                        </p:attrNameLst>
                                      </p:cBhvr>
                                      <p:tavLst>
                                        <p:tav tm="0">
                                          <p:val>
                                            <p:strVal val="0-#ppt_w/2"/>
                                          </p:val>
                                        </p:tav>
                                        <p:tav tm="100000">
                                          <p:val>
                                            <p:strVal val="#ppt_x"/>
                                          </p:val>
                                        </p:tav>
                                      </p:tavLst>
                                    </p:anim>
                                    <p:anim calcmode="lin" valueType="num">
                                      <p:cBhvr additive="base">
                                        <p:cTn id="14" dur="500" fill="hold"/>
                                        <p:tgtEl>
                                          <p:spTgt spid="2048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6"/>
                                        </p:tgtEl>
                                        <p:attrNameLst>
                                          <p:attrName>style.visibility</p:attrName>
                                        </p:attrNameLst>
                                      </p:cBhvr>
                                      <p:to>
                                        <p:strVal val="visible"/>
                                      </p:to>
                                    </p:set>
                                    <p:anim calcmode="lin" valueType="num">
                                      <p:cBhvr additive="base">
                                        <p:cTn id="19" dur="500" fill="hold"/>
                                        <p:tgtEl>
                                          <p:spTgt spid="20486"/>
                                        </p:tgtEl>
                                        <p:attrNameLst>
                                          <p:attrName>ppt_x</p:attrName>
                                        </p:attrNameLst>
                                      </p:cBhvr>
                                      <p:tavLst>
                                        <p:tav tm="0">
                                          <p:val>
                                            <p:strVal val="0-#ppt_w/2"/>
                                          </p:val>
                                        </p:tav>
                                        <p:tav tm="100000">
                                          <p:val>
                                            <p:strVal val="#ppt_x"/>
                                          </p:val>
                                        </p:tav>
                                      </p:tavLst>
                                    </p:anim>
                                    <p:anim calcmode="lin" valueType="num">
                                      <p:cBhvr additive="base">
                                        <p:cTn id="20" dur="500" fill="hold"/>
                                        <p:tgtEl>
                                          <p:spTgt spid="2048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7"/>
                                        </p:tgtEl>
                                        <p:attrNameLst>
                                          <p:attrName>style.visibility</p:attrName>
                                        </p:attrNameLst>
                                      </p:cBhvr>
                                      <p:to>
                                        <p:strVal val="visible"/>
                                      </p:to>
                                    </p:set>
                                    <p:anim calcmode="lin" valueType="num">
                                      <p:cBhvr additive="base">
                                        <p:cTn id="25" dur="500" fill="hold"/>
                                        <p:tgtEl>
                                          <p:spTgt spid="20487"/>
                                        </p:tgtEl>
                                        <p:attrNameLst>
                                          <p:attrName>ppt_x</p:attrName>
                                        </p:attrNameLst>
                                      </p:cBhvr>
                                      <p:tavLst>
                                        <p:tav tm="0">
                                          <p:val>
                                            <p:strVal val="0-#ppt_w/2"/>
                                          </p:val>
                                        </p:tav>
                                        <p:tav tm="100000">
                                          <p:val>
                                            <p:strVal val="#ppt_x"/>
                                          </p:val>
                                        </p:tav>
                                      </p:tavLst>
                                    </p:anim>
                                    <p:anim calcmode="lin" valueType="num">
                                      <p:cBhvr additive="base">
                                        <p:cTn id="26" dur="500" fill="hold"/>
                                        <p:tgtEl>
                                          <p:spTgt spid="2048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0491"/>
                                        </p:tgtEl>
                                        <p:attrNameLst>
                                          <p:attrName>style.visibility</p:attrName>
                                        </p:attrNameLst>
                                      </p:cBhvr>
                                      <p:to>
                                        <p:strVal val="visible"/>
                                      </p:to>
                                    </p:set>
                                    <p:anim calcmode="lin" valueType="num">
                                      <p:cBhvr additive="base">
                                        <p:cTn id="31" dur="500" fill="hold"/>
                                        <p:tgtEl>
                                          <p:spTgt spid="20491"/>
                                        </p:tgtEl>
                                        <p:attrNameLst>
                                          <p:attrName>ppt_x</p:attrName>
                                        </p:attrNameLst>
                                      </p:cBhvr>
                                      <p:tavLst>
                                        <p:tav tm="0">
                                          <p:val>
                                            <p:strVal val="0-#ppt_w/2"/>
                                          </p:val>
                                        </p:tav>
                                        <p:tav tm="100000">
                                          <p:val>
                                            <p:strVal val="#ppt_x"/>
                                          </p:val>
                                        </p:tav>
                                      </p:tavLst>
                                    </p:anim>
                                    <p:anim calcmode="lin" valueType="num">
                                      <p:cBhvr additive="base">
                                        <p:cTn id="32" dur="500" fill="hold"/>
                                        <p:tgtEl>
                                          <p:spTgt spid="204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utoUpdateAnimBg="0"/>
      <p:bldP spid="20485" grpId="0" autoUpdateAnimBg="0"/>
      <p:bldP spid="20486" grpId="0" autoUpdateAnimBg="0"/>
      <p:bldP spid="2048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838200"/>
            <a:ext cx="5638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2" name="Group 10"/>
          <p:cNvGrpSpPr>
            <a:grpSpLocks/>
          </p:cNvGrpSpPr>
          <p:nvPr/>
        </p:nvGrpSpPr>
        <p:grpSpPr bwMode="auto">
          <a:xfrm>
            <a:off x="4419600" y="2286000"/>
            <a:ext cx="3556000" cy="990600"/>
            <a:chOff x="4419600" y="2286000"/>
            <a:chExt cx="3556000" cy="990600"/>
          </a:xfrm>
        </p:grpSpPr>
        <p:sp>
          <p:nvSpPr>
            <p:cNvPr id="20486" name="Text Box 6"/>
            <p:cNvSpPr txBox="1">
              <a:spLocks noChangeArrowheads="1"/>
            </p:cNvSpPr>
            <p:nvPr/>
          </p:nvSpPr>
          <p:spPr bwMode="auto">
            <a:xfrm>
              <a:off x="4419600" y="2286000"/>
              <a:ext cx="355600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What can be estimated? </a:t>
              </a:r>
            </a:p>
          </p:txBody>
        </p:sp>
        <p:sp>
          <p:nvSpPr>
            <p:cNvPr id="20487" name="Text Box 7"/>
            <p:cNvSpPr txBox="1">
              <a:spLocks noChangeArrowheads="1"/>
            </p:cNvSpPr>
            <p:nvPr/>
          </p:nvSpPr>
          <p:spPr bwMode="auto">
            <a:xfrm>
              <a:off x="5257800" y="2819400"/>
              <a:ext cx="121602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b="1">
                  <a:solidFill>
                    <a:srgbClr val="800000"/>
                  </a:solidFill>
                  <a:effectLst>
                    <a:outerShdw blurRad="38100" dist="38100" dir="2700000" algn="tl">
                      <a:srgbClr val="DDDDDD"/>
                    </a:outerShdw>
                  </a:effectLst>
                </a:rPr>
                <a:t>O.</a:t>
              </a:r>
              <a:r>
                <a:rPr lang="en-US" b="1" u="sng">
                  <a:solidFill>
                    <a:srgbClr val="800000"/>
                  </a:solidFill>
                  <a:effectLst>
                    <a:outerShdw blurRad="38100" dist="38100" dir="2700000" algn="tl">
                      <a:srgbClr val="DDDDDD"/>
                    </a:outerShdw>
                  </a:effectLst>
                </a:rPr>
                <a:t>1 </a:t>
              </a:r>
              <a:r>
                <a:rPr lang="en-US" b="1">
                  <a:solidFill>
                    <a:srgbClr val="800000"/>
                  </a:solidFill>
                  <a:effectLst>
                    <a:outerShdw blurRad="38100" dist="38100" dir="2700000" algn="tl">
                      <a:srgbClr val="DDDDDD"/>
                    </a:outerShdw>
                  </a:effectLst>
                </a:rPr>
                <a:t>mL</a:t>
              </a:r>
              <a:endParaRPr lang="en-US">
                <a:effectLst>
                  <a:outerShdw blurRad="38100" dist="38100" dir="2700000" algn="tl">
                    <a:srgbClr val="DDDDDD"/>
                  </a:outerShdw>
                </a:effectLst>
              </a:endParaRPr>
            </a:p>
          </p:txBody>
        </p:sp>
      </p:grpSp>
      <p:grpSp>
        <p:nvGrpSpPr>
          <p:cNvPr id="3" name="Group 11"/>
          <p:cNvGrpSpPr>
            <a:grpSpLocks/>
          </p:cNvGrpSpPr>
          <p:nvPr/>
        </p:nvGrpSpPr>
        <p:grpSpPr bwMode="auto">
          <a:xfrm>
            <a:off x="0" y="1905000"/>
            <a:ext cx="9469438" cy="4618038"/>
            <a:chOff x="0" y="1905000"/>
            <a:chExt cx="9468688" cy="4617660"/>
          </a:xfrm>
        </p:grpSpPr>
        <p:sp>
          <p:nvSpPr>
            <p:cNvPr id="9" name="Text Box 7"/>
            <p:cNvSpPr txBox="1">
              <a:spLocks noChangeArrowheads="1"/>
            </p:cNvSpPr>
            <p:nvPr/>
          </p:nvSpPr>
          <p:spPr bwMode="auto">
            <a:xfrm>
              <a:off x="0" y="4952751"/>
              <a:ext cx="9468688" cy="1569909"/>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b="1">
                  <a:solidFill>
                    <a:schemeClr val="tx1"/>
                  </a:solidFill>
                  <a:effectLst>
                    <a:outerShdw blurRad="38100" dist="38100" dir="2700000" algn="tl">
                      <a:srgbClr val="DDDDDD"/>
                    </a:outerShdw>
                  </a:effectLst>
                </a:rPr>
                <a:t>22</a:t>
              </a:r>
              <a:r>
                <a:rPr lang="en-US" b="1">
                  <a:solidFill>
                    <a:srgbClr val="800000"/>
                  </a:solidFill>
                  <a:effectLst>
                    <a:outerShdw blurRad="38100" dist="38100" dir="2700000" algn="tl">
                      <a:srgbClr val="DDDDDD"/>
                    </a:outerShdw>
                  </a:effectLst>
                </a:rPr>
                <a:t>.</a:t>
              </a:r>
              <a:r>
                <a:rPr lang="en-US" b="1" u="sng">
                  <a:solidFill>
                    <a:srgbClr val="800000"/>
                  </a:solidFill>
                  <a:effectLst>
                    <a:outerShdw blurRad="38100" dist="38100" dir="2700000" algn="tl">
                      <a:srgbClr val="DDDDDD"/>
                    </a:outerShdw>
                  </a:effectLst>
                </a:rPr>
                <a:t>2 </a:t>
              </a:r>
              <a:r>
                <a:rPr lang="en-US" b="1">
                  <a:solidFill>
                    <a:srgbClr val="800000"/>
                  </a:solidFill>
                  <a:effectLst>
                    <a:outerShdw blurRad="38100" dist="38100" dir="2700000" algn="tl">
                      <a:srgbClr val="DDDDDD"/>
                    </a:outerShdw>
                  </a:effectLst>
                </a:rPr>
                <a:t>mL</a:t>
              </a:r>
            </a:p>
            <a:p>
              <a:pPr algn="ctr"/>
              <a:r>
                <a:rPr lang="en-US" b="1">
                  <a:solidFill>
                    <a:srgbClr val="800000"/>
                  </a:solidFill>
                  <a:effectLst>
                    <a:outerShdw blurRad="38100" dist="38100" dir="2700000" algn="tl">
                      <a:srgbClr val="DDDDDD"/>
                    </a:outerShdw>
                  </a:effectLst>
                </a:rPr>
                <a:t>The tenths decimal (last) place is estimated &amp; </a:t>
              </a:r>
              <a:r>
                <a:rPr lang="ja-JP" altLang="en-US" b="1">
                  <a:solidFill>
                    <a:srgbClr val="800000"/>
                  </a:solidFill>
                  <a:effectLst>
                    <a:outerShdw blurRad="38100" dist="38100" dir="2700000" algn="tl">
                      <a:srgbClr val="DDDDDD"/>
                    </a:outerShdw>
                  </a:effectLst>
                </a:rPr>
                <a:t>“</a:t>
              </a:r>
              <a:r>
                <a:rPr lang="en-US" b="1">
                  <a:solidFill>
                    <a:srgbClr val="800000"/>
                  </a:solidFill>
                  <a:effectLst>
                    <a:outerShdw blurRad="38100" dist="38100" dir="2700000" algn="tl">
                      <a:srgbClr val="DDDDDD"/>
                    </a:outerShdw>
                  </a:effectLst>
                </a:rPr>
                <a:t>significant</a:t>
              </a:r>
              <a:r>
                <a:rPr lang="ja-JP" altLang="en-US" b="1">
                  <a:solidFill>
                    <a:srgbClr val="800000"/>
                  </a:solidFill>
                  <a:effectLst>
                    <a:outerShdw blurRad="38100" dist="38100" dir="2700000" algn="tl">
                      <a:srgbClr val="DDDDDD"/>
                    </a:outerShdw>
                  </a:effectLst>
                </a:rPr>
                <a:t>”</a:t>
              </a:r>
              <a:r>
                <a:rPr lang="en-US" b="1">
                  <a:solidFill>
                    <a:srgbClr val="800000"/>
                  </a:solidFill>
                  <a:effectLst>
                    <a:outerShdw blurRad="38100" dist="38100" dir="2700000" algn="tl">
                      <a:srgbClr val="DDDDDD"/>
                    </a:outerShdw>
                  </a:effectLst>
                </a:rPr>
                <a:t>; </a:t>
              </a:r>
              <a:br>
                <a:rPr lang="en-US" b="1">
                  <a:solidFill>
                    <a:srgbClr val="800000"/>
                  </a:solidFill>
                  <a:effectLst>
                    <a:outerShdw blurRad="38100" dist="38100" dir="2700000" algn="tl">
                      <a:srgbClr val="DDDDDD"/>
                    </a:outerShdw>
                  </a:effectLst>
                </a:rPr>
              </a:br>
              <a:r>
                <a:rPr lang="en-US" b="1">
                  <a:solidFill>
                    <a:srgbClr val="800000"/>
                  </a:solidFill>
                  <a:effectLst>
                    <a:outerShdw blurRad="38100" dist="38100" dir="2700000" algn="tl">
                      <a:srgbClr val="DDDDDD"/>
                    </a:outerShdw>
                  </a:effectLst>
                </a:rPr>
                <a:t>Therefore, there are a total of </a:t>
              </a:r>
              <a:r>
                <a:rPr lang="en-US" b="1">
                  <a:solidFill>
                    <a:srgbClr val="FF0000"/>
                  </a:solidFill>
                  <a:effectLst>
                    <a:outerShdw blurRad="38100" dist="38100" dir="2700000" algn="tl">
                      <a:srgbClr val="DDDDDD"/>
                    </a:outerShdw>
                  </a:effectLst>
                </a:rPr>
                <a:t>3 significant digits</a:t>
              </a:r>
              <a:r>
                <a:rPr lang="en-US" b="1">
                  <a:solidFill>
                    <a:srgbClr val="800000"/>
                  </a:solidFill>
                  <a:effectLst>
                    <a:outerShdw blurRad="38100" dist="38100" dir="2700000" algn="tl">
                      <a:srgbClr val="DDDDDD"/>
                    </a:outerShdw>
                  </a:effectLst>
                </a:rPr>
                <a:t>.)</a:t>
              </a: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p:txBody>
        </p:sp>
        <p:cxnSp>
          <p:nvCxnSpPr>
            <p:cNvPr id="52230" name="AutoShape 11"/>
            <p:cNvCxnSpPr>
              <a:cxnSpLocks noChangeShapeType="1"/>
            </p:cNvCxnSpPr>
            <p:nvPr/>
          </p:nvCxnSpPr>
          <p:spPr bwMode="auto">
            <a:xfrm flipH="1" flipV="1">
              <a:off x="4419600" y="1905000"/>
              <a:ext cx="1209675" cy="3276600"/>
            </a:xfrm>
            <a:prstGeom prst="curvedConnector4">
              <a:avLst>
                <a:gd name="adj1" fmla="val -261417"/>
                <a:gd name="adj2" fmla="val 100917"/>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cxn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Volumes of regular shapes</a:t>
            </a:r>
          </a:p>
        </p:txBody>
      </p:sp>
      <p:pic>
        <p:nvPicPr>
          <p:cNvPr id="53251" name="Picture 3" descr="FG03_01-18.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098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FG03_01-19.JPG                                                 00000AC3Chem 108                       AB89E6C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276600"/>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Text Box 5"/>
          <p:cNvSpPr txBox="1">
            <a:spLocks noChangeArrowheads="1"/>
          </p:cNvSpPr>
          <p:nvPr/>
        </p:nvSpPr>
        <p:spPr bwMode="auto">
          <a:xfrm>
            <a:off x="4191000" y="2743200"/>
            <a:ext cx="296863" cy="33655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1600">
                <a:effectLst>
                  <a:outerShdw blurRad="38100" dist="38100" dir="2700000" algn="tl">
                    <a:srgbClr val="DDDDDD"/>
                  </a:outerShdw>
                </a:effectLst>
              </a:rPr>
              <a:t>h</a:t>
            </a:r>
            <a:endParaRPr lang="en-US">
              <a:effectLst>
                <a:outerShdw blurRad="38100" dist="38100" dir="2700000" algn="tl">
                  <a:srgbClr val="DDDDDD"/>
                </a:outerShdw>
              </a:effectLst>
            </a:endParaRPr>
          </a:p>
        </p:txBody>
      </p:sp>
      <p:sp>
        <p:nvSpPr>
          <p:cNvPr id="88070" name="Text Box 6"/>
          <p:cNvSpPr txBox="1">
            <a:spLocks noChangeArrowheads="1"/>
          </p:cNvSpPr>
          <p:nvPr/>
        </p:nvSpPr>
        <p:spPr bwMode="auto">
          <a:xfrm>
            <a:off x="1600200" y="4495800"/>
            <a:ext cx="1833563"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V = l x w x h</a:t>
            </a:r>
          </a:p>
        </p:txBody>
      </p:sp>
      <p:sp>
        <p:nvSpPr>
          <p:cNvPr id="88071" name="Text Box 7"/>
          <p:cNvSpPr txBox="1">
            <a:spLocks noChangeArrowheads="1"/>
          </p:cNvSpPr>
          <p:nvPr/>
        </p:nvSpPr>
        <p:spPr bwMode="auto">
          <a:xfrm>
            <a:off x="5938838" y="2263775"/>
            <a:ext cx="108267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V = s</a:t>
            </a:r>
            <a:r>
              <a:rPr lang="en-US" baseline="30000">
                <a:effectLst>
                  <a:outerShdw blurRad="38100" dist="38100" dir="2700000" algn="tl">
                    <a:srgbClr val="DDDDDD"/>
                  </a:outerShdw>
                </a:effectLst>
              </a:rPr>
              <a:t>3</a:t>
            </a:r>
            <a:r>
              <a:rPr lang="en-US">
                <a:effectLst>
                  <a:outerShdw blurRad="38100" dist="38100" dir="2700000" algn="tl">
                    <a:srgbClr val="DDDDDD"/>
                  </a:outerShdw>
                </a:effectLst>
              </a:rPr>
              <a:t> </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Volumes of regular shapes</a:t>
            </a:r>
          </a:p>
        </p:txBody>
      </p:sp>
      <p:pic>
        <p:nvPicPr>
          <p:cNvPr id="54275" name="Picture 7" descr="Screen Shot 2015-09-13 at 9.39.2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81200"/>
            <a:ext cx="6400800"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8" descr="Screen Shot 2015-09-13 at 9.42.2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505200"/>
            <a:ext cx="9350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9" descr="Screen Shot 2015-09-13 at 9.43.48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172200"/>
            <a:ext cx="132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10" descr="Screen Shot 2015-09-13 at 9.46.05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267200"/>
            <a:ext cx="9588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3505200" y="6248400"/>
            <a:ext cx="3200400" cy="461963"/>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Euclid ~300 B.C.E.</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3"/>
          <p:cNvSpPr>
            <a:spLocks noGrp="1" noChangeArrowheads="1"/>
          </p:cNvSpPr>
          <p:nvPr>
            <p:ph type="title"/>
          </p:nvPr>
        </p:nvSpPr>
        <p:spPr>
          <a:xfrm>
            <a:off x="838200" y="0"/>
            <a:ext cx="8305800" cy="704850"/>
          </a:xfrm>
        </p:spPr>
        <p:txBody>
          <a:bodyPr/>
          <a:lstStyle/>
          <a:p>
            <a:pPr algn="ctr"/>
            <a:r>
              <a:rPr lang="en-US">
                <a:latin typeface="Times" charset="0"/>
                <a:ea typeface="ＭＳ Ｐゴシック" charset="0"/>
                <a:cs typeface="ＭＳ Ｐゴシック" charset="0"/>
              </a:rPr>
              <a:t>What is the volume the sphere?</a:t>
            </a:r>
          </a:p>
        </p:txBody>
      </p:sp>
      <p:sp>
        <p:nvSpPr>
          <p:cNvPr id="120836" name="Text Box 4"/>
          <p:cNvSpPr txBox="1">
            <a:spLocks noChangeArrowheads="1"/>
          </p:cNvSpPr>
          <p:nvPr/>
        </p:nvSpPr>
        <p:spPr bwMode="auto">
          <a:xfrm>
            <a:off x="228600" y="914400"/>
            <a:ext cx="8305800" cy="3416300"/>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a:p>
            <a:pPr algn="ctr"/>
            <a:endParaRPr lang="en-US">
              <a:effectLst>
                <a:outerShdw blurRad="38100" dist="38100" dir="2700000" algn="tl">
                  <a:srgbClr val="DDDDDD"/>
                </a:outerShdw>
              </a:effectLst>
            </a:endParaRPr>
          </a:p>
        </p:txBody>
      </p:sp>
      <p:sp>
        <p:nvSpPr>
          <p:cNvPr id="120841" name="Line 9"/>
          <p:cNvSpPr>
            <a:spLocks noChangeShapeType="1"/>
          </p:cNvSpPr>
          <p:nvPr/>
        </p:nvSpPr>
        <p:spPr bwMode="auto">
          <a:xfrm>
            <a:off x="838200" y="762000"/>
            <a:ext cx="7772400" cy="0"/>
          </a:xfrm>
          <a:prstGeom prst="line">
            <a:avLst/>
          </a:prstGeom>
          <a:noFill/>
          <a:ln w="82550">
            <a:solidFill>
              <a:srgbClr val="800000"/>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pic>
        <p:nvPicPr>
          <p:cNvPr id="55301" name="Picture 13" descr="diam-measure1a.jpeg                                            002605A1Macintosh HD                   B8A9EEA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066800"/>
            <a:ext cx="368776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8" descr="Screen Shot 2015-09-13 at 9.42.2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48025" y="5181600"/>
            <a:ext cx="17256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7"/>
          <p:cNvSpPr txBox="1">
            <a:spLocks noChangeArrowheads="1"/>
          </p:cNvSpPr>
          <p:nvPr/>
        </p:nvSpPr>
        <p:spPr bwMode="auto">
          <a:xfrm>
            <a:off x="5562600" y="5181600"/>
            <a:ext cx="3159125" cy="83026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solidFill>
                  <a:srgbClr val="FF0000"/>
                </a:solidFill>
                <a:effectLst>
                  <a:outerShdw blurRad="38100" dist="38100" dir="2700000" algn="tl">
                    <a:srgbClr val="DDDDDD"/>
                  </a:outerShdw>
                </a:effectLst>
              </a:rPr>
              <a:t>V = </a:t>
            </a:r>
            <a:r>
              <a:rPr lang="en-US" sz="1800">
                <a:solidFill>
                  <a:srgbClr val="FF0000"/>
                </a:solidFill>
                <a:effectLst>
                  <a:outerShdw blurRad="38100" dist="38100" dir="2700000" algn="tl">
                    <a:srgbClr val="DDDDDD"/>
                  </a:outerShdw>
                </a:effectLst>
              </a:rPr>
              <a:t>4/3 x 3.14 x (11.0 mm)</a:t>
            </a:r>
            <a:r>
              <a:rPr lang="en-US" sz="1800" baseline="30000">
                <a:solidFill>
                  <a:srgbClr val="FF0000"/>
                </a:solidFill>
                <a:effectLst>
                  <a:outerShdw blurRad="38100" dist="38100" dir="2700000" algn="tl">
                    <a:srgbClr val="DDDDDD"/>
                  </a:outerShdw>
                </a:effectLst>
              </a:rPr>
              <a:t>3</a:t>
            </a:r>
          </a:p>
          <a:p>
            <a:pPr algn="ctr" eaLnBrk="1" hangingPunct="1"/>
            <a:r>
              <a:rPr lang="en-US">
                <a:solidFill>
                  <a:srgbClr val="FF0000"/>
                </a:solidFill>
                <a:effectLst>
                  <a:outerShdw blurRad="38100" dist="38100" dir="2700000" algn="tl">
                    <a:srgbClr val="DDDDDD"/>
                  </a:outerShdw>
                </a:effectLst>
              </a:rPr>
              <a:t>= 5,570 mm</a:t>
            </a:r>
            <a:r>
              <a:rPr lang="en-US" baseline="30000">
                <a:solidFill>
                  <a:srgbClr val="FF0000"/>
                </a:solidFill>
                <a:effectLst>
                  <a:outerShdw blurRad="38100" dist="38100" dir="2700000" algn="tl">
                    <a:srgbClr val="DDDDDD"/>
                  </a:outerShdw>
                </a:effectLst>
              </a:rPr>
              <a:t>3</a:t>
            </a:r>
            <a:r>
              <a:rPr lang="en-US">
                <a:solidFill>
                  <a:srgbClr val="FF0000"/>
                </a:solidFill>
                <a:effectLst>
                  <a:outerShdw blurRad="38100" dist="38100" dir="2700000" algn="tl">
                    <a:srgbClr val="DDDDDD"/>
                  </a:outerShdw>
                </a:effectLst>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143000" y="228600"/>
            <a:ext cx="7772400" cy="1162050"/>
          </a:xfrm>
        </p:spPr>
        <p:txBody>
          <a:bodyPr/>
          <a:lstStyle/>
          <a:p>
            <a:pPr algn="ctr"/>
            <a:r>
              <a:rPr lang="en-US">
                <a:latin typeface="Times" charset="0"/>
                <a:ea typeface="ＭＳ Ｐゴシック" charset="0"/>
                <a:cs typeface="ＭＳ Ｐゴシック" charset="0"/>
              </a:rPr>
              <a:t>Volume of an object (any shape) by displacement</a:t>
            </a:r>
          </a:p>
        </p:txBody>
      </p:sp>
      <p:pic>
        <p:nvPicPr>
          <p:cNvPr id="56323" name="Picture 3" descr="FG03_02.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4"/>
          <p:cNvSpPr txBox="1">
            <a:spLocks noChangeArrowheads="1"/>
          </p:cNvSpPr>
          <p:nvPr/>
        </p:nvSpPr>
        <p:spPr bwMode="auto">
          <a:xfrm>
            <a:off x="2590800" y="6096000"/>
            <a:ext cx="445452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What is the volume of the jade?</a:t>
            </a:r>
          </a:p>
        </p:txBody>
      </p:sp>
      <p:sp>
        <p:nvSpPr>
          <p:cNvPr id="5" name="Text Box 7"/>
          <p:cNvSpPr txBox="1">
            <a:spLocks noChangeArrowheads="1"/>
          </p:cNvSpPr>
          <p:nvPr/>
        </p:nvSpPr>
        <p:spPr bwMode="auto">
          <a:xfrm>
            <a:off x="6499225" y="4953000"/>
            <a:ext cx="2644775" cy="120015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solidFill>
                  <a:srgbClr val="FF0000"/>
                </a:solidFill>
                <a:effectLst>
                  <a:outerShdw blurRad="38100" dist="38100" dir="2700000" algn="tl">
                    <a:srgbClr val="DDDDDD"/>
                  </a:outerShdw>
                </a:effectLst>
              </a:rPr>
              <a:t>V = </a:t>
            </a:r>
            <a:r>
              <a:rPr lang="en-US" sz="1800">
                <a:solidFill>
                  <a:srgbClr val="FF0000"/>
                </a:solidFill>
                <a:effectLst>
                  <a:outerShdw blurRad="38100" dist="38100" dir="2700000" algn="tl">
                    <a:srgbClr val="DDDDDD"/>
                  </a:outerShdw>
                </a:effectLst>
              </a:rPr>
              <a:t>60.5 mL – 50.0 ml</a:t>
            </a:r>
          </a:p>
          <a:p>
            <a:pPr algn="ctr" eaLnBrk="1" hangingPunct="1"/>
            <a:r>
              <a:rPr lang="en-US">
                <a:solidFill>
                  <a:srgbClr val="FF0000"/>
                </a:solidFill>
                <a:effectLst>
                  <a:outerShdw blurRad="38100" dist="38100" dir="2700000" algn="tl">
                    <a:srgbClr val="DDDDDD"/>
                  </a:outerShdw>
                </a:effectLst>
              </a:rPr>
              <a:t>=10.5 mL </a:t>
            </a:r>
          </a:p>
          <a:p>
            <a:pPr algn="ctr" eaLnBrk="1" hangingPunct="1"/>
            <a:r>
              <a:rPr lang="en-US">
                <a:solidFill>
                  <a:srgbClr val="FF0000"/>
                </a:solidFill>
                <a:effectLst>
                  <a:outerShdw blurRad="38100" dist="38100" dir="2700000" algn="tl">
                    <a:srgbClr val="DDDDDD"/>
                  </a:outerShdw>
                </a:effectLst>
              </a:rPr>
              <a:t>= 10.5 cm</a:t>
            </a:r>
            <a:r>
              <a:rPr lang="en-US" baseline="30000">
                <a:solidFill>
                  <a:srgbClr val="FF0000"/>
                </a:solidFill>
                <a:effectLst>
                  <a:outerShdw blurRad="38100" dist="38100" dir="2700000" algn="tl">
                    <a:srgbClr val="DDDDDD"/>
                  </a:outerShdw>
                </a:effectLst>
              </a:rPr>
              <a:t>3</a:t>
            </a:r>
            <a:r>
              <a:rPr lang="en-US">
                <a:solidFill>
                  <a:srgbClr val="FF0000"/>
                </a:solidFill>
                <a:effectLst>
                  <a:outerShdw blurRad="38100" dist="38100" dir="2700000" algn="tl">
                    <a:srgbClr val="DDDDDD"/>
                  </a:outerShdw>
                </a:effectLst>
              </a:rPr>
              <a:t> </a:t>
            </a:r>
          </a:p>
        </p:txBody>
      </p:sp>
      <p:sp>
        <p:nvSpPr>
          <p:cNvPr id="6" name="TextBox 5"/>
          <p:cNvSpPr txBox="1"/>
          <p:nvPr/>
        </p:nvSpPr>
        <p:spPr>
          <a:xfrm>
            <a:off x="3048000" y="1600200"/>
            <a:ext cx="3429000" cy="369888"/>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800">
                <a:effectLst>
                  <a:outerShdw blurRad="38100" dist="38100" dir="2700000" algn="tl">
                    <a:srgbClr val="DDDDDD"/>
                  </a:outerShdw>
                </a:effectLst>
              </a:rPr>
              <a:t>Archimedes 212 B.C.E.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990600" y="685800"/>
            <a:ext cx="7772400" cy="1162050"/>
          </a:xfrm>
          <a:noFill/>
        </p:spPr>
        <p:txBody>
          <a:bodyPr/>
          <a:lstStyle/>
          <a:p>
            <a:pPr algn="ctr"/>
            <a:r>
              <a:rPr lang="en-US">
                <a:latin typeface="Times" charset="0"/>
                <a:ea typeface="ＭＳ Ｐゴシック" charset="0"/>
                <a:cs typeface="ＭＳ Ｐゴシック" charset="0"/>
              </a:rPr>
              <a:t>Temperature Scales</a:t>
            </a:r>
            <a:br>
              <a:rPr lang="en-US">
                <a:latin typeface="Times" charset="0"/>
                <a:ea typeface="ＭＳ Ｐゴシック" charset="0"/>
                <a:cs typeface="ＭＳ Ｐゴシック" charset="0"/>
              </a:rPr>
            </a:br>
            <a:endParaRPr lang="en-US" sz="2800">
              <a:latin typeface="Times" charset="0"/>
              <a:ea typeface="ＭＳ Ｐゴシック" charset="0"/>
              <a:cs typeface="ＭＳ Ｐゴシック" charset="0"/>
            </a:endParaRPr>
          </a:p>
        </p:txBody>
      </p:sp>
      <p:pic>
        <p:nvPicPr>
          <p:cNvPr id="59395" name="Picture 5" descr="FG03_06.JPG                                                    00000AC3Chem 108                       AB89E6C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514600"/>
            <a:ext cx="61722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590800" y="228600"/>
            <a:ext cx="4748213" cy="461963"/>
          </a:xfrm>
          <a:prstGeom prst="rect">
            <a:avLst/>
          </a:prstGeom>
        </p:spPr>
        <p:txBody>
          <a:bodyPr wrap="none">
            <a:spAutoFit/>
          </a:bodyPr>
          <a:lstStyle/>
          <a:p>
            <a:r>
              <a:rPr lang="en-US">
                <a:solidFill>
                  <a:srgbClr val="063DE8"/>
                </a:solidFill>
                <a:effectLst>
                  <a:outerShdw blurRad="38100" dist="38100" dir="2700000" algn="tl">
                    <a:srgbClr val="DDDDDD"/>
                  </a:outerShdw>
                </a:effectLst>
              </a:rPr>
              <a:t>UNITS: Celsius (</a:t>
            </a:r>
            <a:r>
              <a:rPr lang="en-US" baseline="30000">
                <a:solidFill>
                  <a:srgbClr val="063DE8"/>
                </a:solidFill>
                <a:effectLst>
                  <a:outerShdw blurRad="38100" dist="38100" dir="2700000" algn="tl">
                    <a:srgbClr val="DDDDDD"/>
                  </a:outerShdw>
                </a:effectLst>
              </a:rPr>
              <a:t>o</a:t>
            </a:r>
            <a:r>
              <a:rPr lang="en-US">
                <a:solidFill>
                  <a:srgbClr val="063DE8"/>
                </a:solidFill>
                <a:effectLst>
                  <a:outerShdw blurRad="38100" dist="38100" dir="2700000" algn="tl">
                    <a:srgbClr val="DDDDDD"/>
                  </a:outerShdw>
                </a:effectLst>
              </a:rPr>
              <a:t>C) &amp; Kelvin (K)</a:t>
            </a:r>
            <a:endParaRPr lang="en-US">
              <a:effectLst>
                <a:outerShdw blurRad="38100" dist="38100" dir="2700000" algn="tl">
                  <a:srgbClr val="DDDDDD"/>
                </a:outerShdw>
              </a:effectLst>
            </a:endParaRPr>
          </a:p>
        </p:txBody>
      </p:sp>
      <p:sp>
        <p:nvSpPr>
          <p:cNvPr id="7" name="TextBox 6"/>
          <p:cNvSpPr txBox="1"/>
          <p:nvPr/>
        </p:nvSpPr>
        <p:spPr>
          <a:xfrm>
            <a:off x="1066800" y="5486400"/>
            <a:ext cx="1524000" cy="400050"/>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000">
                <a:effectLst>
                  <a:outerShdw blurRad="38100" dist="38100" dir="2700000" algn="tl">
                    <a:srgbClr val="DDDDDD"/>
                  </a:outerShdw>
                </a:effectLst>
              </a:rPr>
              <a:t>= 61.7</a:t>
            </a:r>
            <a:r>
              <a:rPr lang="en-US" sz="2000" baseline="30000">
                <a:effectLst>
                  <a:outerShdw blurRad="38100" dist="38100" dir="2700000" algn="tl">
                    <a:srgbClr val="DDDDDD"/>
                  </a:outerShdw>
                </a:effectLst>
              </a:rPr>
              <a:t>o</a:t>
            </a:r>
            <a:r>
              <a:rPr lang="en-US" sz="2000">
                <a:effectLst>
                  <a:outerShdw blurRad="38100" dist="38100" dir="2700000" algn="tl">
                    <a:srgbClr val="DDDDDD"/>
                  </a:outerShdw>
                </a:effectLst>
              </a:rPr>
              <a:t>C</a:t>
            </a:r>
          </a:p>
        </p:txBody>
      </p:sp>
      <p:sp>
        <p:nvSpPr>
          <p:cNvPr id="8" name="TextBox 7"/>
          <p:cNvSpPr txBox="1"/>
          <p:nvPr/>
        </p:nvSpPr>
        <p:spPr>
          <a:xfrm>
            <a:off x="990600" y="5791200"/>
            <a:ext cx="2362200" cy="708025"/>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000">
                <a:effectLst>
                  <a:outerShdw blurRad="38100" dist="38100" dir="2700000" algn="tl">
                    <a:srgbClr val="DDDDDD"/>
                  </a:outerShdw>
                </a:effectLst>
              </a:rPr>
              <a:t>= 61.7</a:t>
            </a:r>
            <a:r>
              <a:rPr lang="en-US" sz="2000" baseline="30000">
                <a:effectLst>
                  <a:outerShdw blurRad="38100" dist="38100" dir="2700000" algn="tl">
                    <a:srgbClr val="DDDDDD"/>
                  </a:outerShdw>
                </a:effectLst>
              </a:rPr>
              <a:t>o</a:t>
            </a:r>
            <a:r>
              <a:rPr lang="en-US" sz="2000">
                <a:effectLst>
                  <a:outerShdw blurRad="38100" dist="38100" dir="2700000" algn="tl">
                    <a:srgbClr val="DDDDDD"/>
                  </a:outerShdw>
                </a:effectLst>
              </a:rPr>
              <a:t>C +273.15 = 334.85 K</a:t>
            </a:r>
          </a:p>
        </p:txBody>
      </p:sp>
      <p:sp>
        <p:nvSpPr>
          <p:cNvPr id="59399" name="TextBox 9"/>
          <p:cNvSpPr txBox="1">
            <a:spLocks noChangeArrowheads="1"/>
          </p:cNvSpPr>
          <p:nvPr/>
        </p:nvSpPr>
        <p:spPr bwMode="auto">
          <a:xfrm>
            <a:off x="2895600" y="1600200"/>
            <a:ext cx="6248400"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ja-JP" altLang="en-US" sz="1800" b="1"/>
              <a:t>“</a:t>
            </a:r>
            <a:r>
              <a:rPr lang="en-US" sz="1800" b="1"/>
              <a:t>Temperature</a:t>
            </a:r>
            <a:r>
              <a:rPr lang="en-US" sz="1800"/>
              <a:t> (sometimes called thermodynamic </a:t>
            </a:r>
            <a:r>
              <a:rPr lang="en-US" sz="1800" b="1"/>
              <a:t>temperature</a:t>
            </a:r>
            <a:r>
              <a:rPr lang="en-US" sz="1800"/>
              <a:t>)</a:t>
            </a:r>
            <a:br>
              <a:rPr lang="en-US" sz="1800"/>
            </a:br>
            <a:r>
              <a:rPr lang="en-US" sz="1800"/>
              <a:t> is a measure of the average kinetic energy of the particles in a system. Adding heat to a system causes its </a:t>
            </a:r>
            <a:r>
              <a:rPr lang="en-US" sz="1800" b="1"/>
              <a:t>temperature</a:t>
            </a:r>
            <a:r>
              <a:rPr lang="en-US" sz="1800"/>
              <a:t> to rise.</a:t>
            </a:r>
            <a:r>
              <a:rPr lang="ja-JP" altLang="en-US" sz="1800"/>
              <a:t>”</a:t>
            </a:r>
            <a:endParaRPr lang="en-US" sz="1800"/>
          </a:p>
          <a:p>
            <a:pPr eaLnBrk="1" hangingPunct="1"/>
            <a:endParaRPr lang="en-US"/>
          </a:p>
        </p:txBody>
      </p:sp>
      <p:sp>
        <p:nvSpPr>
          <p:cNvPr id="10" name="TextBox 9"/>
          <p:cNvSpPr txBox="1"/>
          <p:nvPr/>
        </p:nvSpPr>
        <p:spPr>
          <a:xfrm>
            <a:off x="1524000" y="685800"/>
            <a:ext cx="7239000" cy="646113"/>
          </a:xfrm>
          <a:prstGeom prst="rect">
            <a:avLst/>
          </a:prstGeom>
          <a:solidFill>
            <a:schemeClr val="accent3"/>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3600">
                <a:solidFill>
                  <a:srgbClr val="3366FF"/>
                </a:solidFill>
              </a:rPr>
              <a:t>Temperature</a:t>
            </a:r>
            <a:r>
              <a:rPr lang="en-US" sz="3600"/>
              <a:t> is </a:t>
            </a:r>
            <a:r>
              <a:rPr lang="en-US" sz="3600">
                <a:solidFill>
                  <a:srgbClr val="FF0000"/>
                </a:solidFill>
              </a:rPr>
              <a:t>NOT Energy</a:t>
            </a:r>
          </a:p>
        </p:txBody>
      </p:sp>
      <p:grpSp>
        <p:nvGrpSpPr>
          <p:cNvPr id="2" name="Group 11"/>
          <p:cNvGrpSpPr>
            <a:grpSpLocks/>
          </p:cNvGrpSpPr>
          <p:nvPr/>
        </p:nvGrpSpPr>
        <p:grpSpPr bwMode="auto">
          <a:xfrm>
            <a:off x="228600" y="1524000"/>
            <a:ext cx="2743200" cy="4746625"/>
            <a:chOff x="228600" y="1524000"/>
            <a:chExt cx="2743200" cy="4746625"/>
          </a:xfrm>
        </p:grpSpPr>
        <p:sp>
          <p:nvSpPr>
            <p:cNvPr id="22534" name="Text Box 6"/>
            <p:cNvSpPr txBox="1">
              <a:spLocks noChangeArrowheads="1"/>
            </p:cNvSpPr>
            <p:nvPr/>
          </p:nvSpPr>
          <p:spPr bwMode="auto">
            <a:xfrm>
              <a:off x="228600" y="3962400"/>
              <a:ext cx="2743200" cy="2308225"/>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August. 15, 2015 +142</a:t>
              </a:r>
              <a:r>
                <a:rPr lang="en-US" baseline="30000">
                  <a:effectLst>
                    <a:outerShdw blurRad="38100" dist="38100" dir="2700000" algn="tl">
                      <a:srgbClr val="DDDDDD"/>
                    </a:outerShdw>
                  </a:effectLst>
                </a:rPr>
                <a:t>o</a:t>
              </a:r>
              <a:r>
                <a:rPr lang="en-US">
                  <a:effectLst>
                    <a:outerShdw blurRad="38100" dist="38100" dir="2700000" algn="tl">
                      <a:srgbClr val="DDDDDD"/>
                    </a:outerShdw>
                  </a:effectLst>
                </a:rPr>
                <a:t>F Manama, Bahrain</a:t>
              </a:r>
            </a:p>
            <a:p>
              <a:pPr eaLnBrk="1" hangingPunct="1"/>
              <a:endParaRPr lang="en-US">
                <a:effectLst>
                  <a:outerShdw blurRad="38100" dist="38100" dir="2700000" algn="tl">
                    <a:srgbClr val="DDDDDD"/>
                  </a:outerShdw>
                </a:effectLst>
              </a:endParaRPr>
            </a:p>
            <a:p>
              <a:pPr eaLnBrk="1" hangingPunct="1"/>
              <a:r>
                <a:rPr lang="en-US" baseline="30000">
                  <a:effectLst>
                    <a:outerShdw blurRad="38100" dist="38100" dir="2700000" algn="tl">
                      <a:srgbClr val="DDDDDD"/>
                    </a:outerShdw>
                  </a:effectLst>
                </a:rPr>
                <a:t>o</a:t>
              </a:r>
              <a:r>
                <a:rPr lang="en-US">
                  <a:effectLst>
                    <a:outerShdw blurRad="38100" dist="38100" dir="2700000" algn="tl">
                      <a:srgbClr val="DDDDDD"/>
                    </a:outerShdw>
                  </a:effectLst>
                </a:rPr>
                <a:t>C?</a:t>
              </a:r>
            </a:p>
            <a:p>
              <a:pPr eaLnBrk="1" hangingPunct="1"/>
              <a:r>
                <a:rPr lang="en-US">
                  <a:effectLst>
                    <a:outerShdw blurRad="38100" dist="38100" dir="2700000" algn="tl">
                      <a:srgbClr val="DDDDDD"/>
                    </a:outerShdw>
                  </a:effectLst>
                </a:rPr>
                <a:t>K?</a:t>
              </a:r>
            </a:p>
          </p:txBody>
        </p:sp>
        <p:pic>
          <p:nvPicPr>
            <p:cNvPr id="59403" name="Picture 10" descr="Screen Shot 2015-11-09 at 1.25.48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524000"/>
              <a:ext cx="2070100" cy="2348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3" name="Explosion"/>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Temperature Scales</a:t>
            </a:r>
            <a:br>
              <a:rPr lang="en-US">
                <a:latin typeface="Times" charset="0"/>
                <a:ea typeface="ＭＳ Ｐゴシック" charset="0"/>
                <a:cs typeface="ＭＳ Ｐゴシック" charset="0"/>
              </a:rPr>
            </a:br>
            <a:r>
              <a:rPr lang="en-US" sz="2800">
                <a:latin typeface="Times" charset="0"/>
                <a:ea typeface="ＭＳ Ｐゴシック" charset="0"/>
                <a:cs typeface="ＭＳ Ｐゴシック" charset="0"/>
              </a:rPr>
              <a:t>Relative to Water</a:t>
            </a:r>
          </a:p>
        </p:txBody>
      </p:sp>
      <p:pic>
        <p:nvPicPr>
          <p:cNvPr id="614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600200"/>
            <a:ext cx="7191375"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ctr"/>
            <a:r>
              <a:rPr lang="ja-JP" altLang="en-US">
                <a:latin typeface="Times" charset="0"/>
                <a:ea typeface="ＭＳ Ｐゴシック" charset="0"/>
                <a:cs typeface="ＭＳ Ｐゴシック" charset="0"/>
              </a:rPr>
              <a:t>“</a:t>
            </a:r>
            <a:r>
              <a:rPr lang="en-US">
                <a:latin typeface="Times" charset="0"/>
                <a:ea typeface="ＭＳ Ｐゴシック" charset="0"/>
                <a:cs typeface="ＭＳ Ｐゴシック" charset="0"/>
              </a:rPr>
              <a:t>Normal</a:t>
            </a:r>
            <a:r>
              <a:rPr lang="ja-JP" altLang="en-US">
                <a:latin typeface="Times" charset="0"/>
                <a:ea typeface="ＭＳ Ｐゴシック" charset="0"/>
                <a:cs typeface="ＭＳ Ｐゴシック" charset="0"/>
              </a:rPr>
              <a:t>”</a:t>
            </a:r>
            <a:r>
              <a:rPr lang="en-US">
                <a:latin typeface="Times" charset="0"/>
                <a:ea typeface="ＭＳ Ｐゴシック" charset="0"/>
                <a:cs typeface="ＭＳ Ｐゴシック" charset="0"/>
              </a:rPr>
              <a:t> Body Temperature</a:t>
            </a:r>
          </a:p>
        </p:txBody>
      </p:sp>
      <p:pic>
        <p:nvPicPr>
          <p:cNvPr id="63491" name="Picture 3" descr="C:\Documents and Settings\smithja\Desktop\zumdahl\ppts\lineart\fig_01_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286000"/>
            <a:ext cx="5562600" cy="37322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3492" name="Picture 4" descr="FG03_06-01.JPG                                                 00000AC3Chem 108                       AB89E6C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0"/>
            <a:ext cx="205740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733800" y="4953000"/>
            <a:ext cx="685800" cy="254000"/>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800"/>
              <a:t>- </a:t>
            </a:r>
            <a:r>
              <a:rPr lang="en-US" sz="1000"/>
              <a:t>40oF</a:t>
            </a:r>
          </a:p>
        </p:txBody>
      </p:sp>
      <p:sp>
        <p:nvSpPr>
          <p:cNvPr id="6" name="TextBox 5"/>
          <p:cNvSpPr txBox="1"/>
          <p:nvPr/>
        </p:nvSpPr>
        <p:spPr>
          <a:xfrm>
            <a:off x="4953000" y="5003800"/>
            <a:ext cx="685800" cy="254000"/>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800"/>
              <a:t>- </a:t>
            </a:r>
            <a:r>
              <a:rPr lang="en-US" sz="1000"/>
              <a:t>40oF</a:t>
            </a:r>
          </a:p>
        </p:txBody>
      </p:sp>
      <p:sp>
        <p:nvSpPr>
          <p:cNvPr id="7" name="TextBox 6"/>
          <p:cNvSpPr txBox="1"/>
          <p:nvPr/>
        </p:nvSpPr>
        <p:spPr>
          <a:xfrm>
            <a:off x="7010400" y="5003800"/>
            <a:ext cx="533400" cy="254000"/>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000"/>
              <a:t>233K</a:t>
            </a:r>
          </a:p>
        </p:txBody>
      </p:sp>
      <p:cxnSp>
        <p:nvCxnSpPr>
          <p:cNvPr id="63496" name="Straight Connector 8"/>
          <p:cNvCxnSpPr>
            <a:cxnSpLocks noChangeShapeType="1"/>
          </p:cNvCxnSpPr>
          <p:nvPr/>
        </p:nvCxnSpPr>
        <p:spPr bwMode="auto">
          <a:xfrm>
            <a:off x="4267200" y="5105400"/>
            <a:ext cx="304800" cy="1588"/>
          </a:xfrm>
          <a:prstGeom prst="line">
            <a:avLst/>
          </a:prstGeom>
          <a:noFill/>
          <a:ln w="12700">
            <a:solidFill>
              <a:srgbClr val="FF6600"/>
            </a:solidFill>
            <a:round/>
            <a:headEnd/>
            <a:tailEnd/>
          </a:ln>
          <a:extLst>
            <a:ext uri="{909E8E84-426E-40dd-AFC4-6F175D3DCCD1}">
              <a14:hiddenFill xmlns:a14="http://schemas.microsoft.com/office/drawing/2010/main">
                <a:noFill/>
              </a14:hiddenFill>
            </a:ext>
          </a:extLst>
        </p:spPr>
      </p:cxnSp>
      <p:cxnSp>
        <p:nvCxnSpPr>
          <p:cNvPr id="63497" name="Straight Connector 10"/>
          <p:cNvCxnSpPr>
            <a:cxnSpLocks noChangeShapeType="1"/>
          </p:cNvCxnSpPr>
          <p:nvPr/>
        </p:nvCxnSpPr>
        <p:spPr bwMode="auto">
          <a:xfrm>
            <a:off x="5486400" y="5105400"/>
            <a:ext cx="1143000" cy="1588"/>
          </a:xfrm>
          <a:prstGeom prst="line">
            <a:avLst/>
          </a:prstGeom>
          <a:noFill/>
          <a:ln w="12700">
            <a:solidFill>
              <a:srgbClr val="FF6600"/>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81000" y="76200"/>
            <a:ext cx="8382000" cy="9144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64515" name="Text Box 3"/>
          <p:cNvSpPr txBox="1">
            <a:spLocks noChangeArrowheads="1"/>
          </p:cNvSpPr>
          <p:nvPr/>
        </p:nvSpPr>
        <p:spPr bwMode="auto">
          <a:xfrm>
            <a:off x="457200" y="990600"/>
            <a:ext cx="84582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eaLnBrk="0" hangingPunct="0">
              <a:tabLst>
                <a:tab pos="46196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461963" algn="l"/>
              </a:tabLst>
              <a:defRPr sz="2400" i="1">
                <a:solidFill>
                  <a:schemeClr val="tx2"/>
                </a:solidFill>
                <a:latin typeface="Helvetica" charset="0"/>
                <a:ea typeface="ＭＳ Ｐゴシック" charset="0"/>
              </a:defRPr>
            </a:lvl2pPr>
            <a:lvl3pPr eaLnBrk="0" hangingPunct="0">
              <a:tabLst>
                <a:tab pos="461963" algn="l"/>
              </a:tabLst>
              <a:defRPr sz="2400" i="1">
                <a:solidFill>
                  <a:schemeClr val="tx2"/>
                </a:solidFill>
                <a:latin typeface="Helvetica" charset="0"/>
                <a:ea typeface="ＭＳ Ｐゴシック" charset="0"/>
              </a:defRPr>
            </a:lvl3pPr>
            <a:lvl4pPr eaLnBrk="0" hangingPunct="0">
              <a:tabLst>
                <a:tab pos="461963" algn="l"/>
              </a:tabLst>
              <a:defRPr sz="2400" i="1">
                <a:solidFill>
                  <a:schemeClr val="tx2"/>
                </a:solidFill>
                <a:latin typeface="Helvetica" charset="0"/>
                <a:ea typeface="ＭＳ Ｐゴシック" charset="0"/>
              </a:defRPr>
            </a:lvl4pPr>
            <a:lvl5pPr eaLnBrk="0" hangingPunct="0">
              <a:tabLst>
                <a:tab pos="4619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9pPr>
          </a:lstStyle>
          <a:p>
            <a:r>
              <a:rPr lang="en-US" i="0">
                <a:solidFill>
                  <a:schemeClr val="tx1"/>
                </a:solidFill>
                <a:latin typeface="Times" charset="0"/>
              </a:rPr>
              <a:t>Dr. R. walks into class and claims, </a:t>
            </a:r>
            <a:r>
              <a:rPr lang="ja-JP" altLang="en-US" i="0">
                <a:solidFill>
                  <a:schemeClr val="tx1"/>
                </a:solidFill>
                <a:latin typeface="Times" charset="0"/>
              </a:rPr>
              <a:t>“</a:t>
            </a:r>
            <a:r>
              <a:rPr lang="en-US" i="0">
                <a:solidFill>
                  <a:schemeClr val="tx1"/>
                </a:solidFill>
                <a:latin typeface="Times" charset="0"/>
              </a:rPr>
              <a:t>It is very cold in here today.  It feels like 242 K.</a:t>
            </a:r>
            <a:r>
              <a:rPr lang="ja-JP" altLang="en-US" i="0">
                <a:solidFill>
                  <a:schemeClr val="tx1"/>
                </a:solidFill>
                <a:latin typeface="Times" charset="0"/>
              </a:rPr>
              <a:t>”</a:t>
            </a:r>
            <a:r>
              <a:rPr lang="en-US" i="0">
                <a:solidFill>
                  <a:schemeClr val="tx1"/>
                </a:solidFill>
                <a:latin typeface="Times" charset="0"/>
              </a:rPr>
              <a:t>  If that were the temperature, would you agree that you would feel cold?  What would that be in Celsius degrees?</a:t>
            </a:r>
          </a:p>
          <a:p>
            <a:endParaRPr lang="en-US" i="0">
              <a:solidFill>
                <a:schemeClr val="tx1"/>
              </a:solidFill>
              <a:latin typeface="Times" charset="0"/>
            </a:endParaRPr>
          </a:p>
          <a:p>
            <a:pPr>
              <a:buFont typeface="Times" charset="0"/>
              <a:buAutoNum type="alphaUcPeriod"/>
            </a:pPr>
            <a:r>
              <a:rPr lang="en-US" i="0">
                <a:solidFill>
                  <a:schemeClr val="tx1"/>
                </a:solidFill>
                <a:latin typeface="Times" charset="0"/>
              </a:rPr>
              <a:t>   I agree, that would be 31°C.</a:t>
            </a:r>
          </a:p>
          <a:p>
            <a:pPr>
              <a:buFont typeface="Times" charset="0"/>
              <a:buAutoNum type="alphaUcPeriod"/>
            </a:pPr>
            <a:r>
              <a:rPr lang="en-US" i="0">
                <a:solidFill>
                  <a:schemeClr val="tx1"/>
                </a:solidFill>
                <a:latin typeface="Times" charset="0"/>
              </a:rPr>
              <a:t>   I agree, that would be – 31°C.</a:t>
            </a:r>
          </a:p>
          <a:p>
            <a:pPr>
              <a:buFont typeface="Times" charset="0"/>
              <a:buAutoNum type="alphaUcPeriod"/>
            </a:pPr>
            <a:r>
              <a:rPr lang="en-US" i="0">
                <a:solidFill>
                  <a:schemeClr val="tx1"/>
                </a:solidFill>
                <a:latin typeface="Times" charset="0"/>
              </a:rPr>
              <a:t>   I do not agree, that would be 31°C.</a:t>
            </a:r>
          </a:p>
          <a:p>
            <a:pPr>
              <a:buFont typeface="Times" charset="0"/>
              <a:buAutoNum type="alphaUcPeriod"/>
            </a:pPr>
            <a:r>
              <a:rPr lang="en-US" i="0">
                <a:solidFill>
                  <a:schemeClr val="tx1"/>
                </a:solidFill>
                <a:latin typeface="Times" charset="0"/>
              </a:rPr>
              <a:t>   I do not agree, that would be 515°C.</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Temperature</a:t>
            </a:r>
          </a:p>
        </p:txBody>
      </p:sp>
      <p:pic>
        <p:nvPicPr>
          <p:cNvPr id="68611"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2019300"/>
            <a:ext cx="5702300" cy="41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2"/>
          <p:cNvSpPr txBox="1">
            <a:spLocks noChangeArrowheads="1"/>
          </p:cNvSpPr>
          <p:nvPr/>
        </p:nvSpPr>
        <p:spPr bwMode="auto">
          <a:xfrm>
            <a:off x="1371600" y="1946275"/>
            <a:ext cx="7445375" cy="3940175"/>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a:effectLst>
                  <a:outerShdw blurRad="38100" dist="38100" dir="2700000" algn="tl">
                    <a:srgbClr val="DDDDDD"/>
                  </a:outerShdw>
                </a:effectLst>
              </a:rPr>
              <a:t>Identify the best match between the dimension or quantity and the unit that is most likely to be measured in Chem 108 lab.</a:t>
            </a:r>
          </a:p>
          <a:p>
            <a:pPr algn="ctr"/>
            <a:endParaRPr lang="en-US" sz="2200">
              <a:effectLst>
                <a:outerShdw blurRad="38100" dist="38100" dir="2700000" algn="tl">
                  <a:srgbClr val="DDDDDD"/>
                </a:outerShdw>
              </a:effectLst>
            </a:endParaRPr>
          </a:p>
          <a:p>
            <a:r>
              <a:rPr lang="en-US" sz="2200">
                <a:effectLst>
                  <a:outerShdw blurRad="38100" dist="38100" dir="2700000" algn="tl">
                    <a:srgbClr val="DDDDDD"/>
                  </a:outerShdw>
                </a:effectLst>
              </a:rPr>
              <a:t>		</a:t>
            </a:r>
            <a:r>
              <a:rPr lang="en-US" sz="2200" u="sng">
                <a:effectLst>
                  <a:outerShdw blurRad="38100" dist="38100" dir="2700000" algn="tl">
                    <a:srgbClr val="DDDDDD"/>
                  </a:outerShdw>
                </a:effectLst>
              </a:rPr>
              <a:t>Dimension or Quantity</a:t>
            </a:r>
            <a:r>
              <a:rPr lang="en-US" sz="2200">
                <a:effectLst>
                  <a:outerShdw blurRad="38100" dist="38100" dir="2700000" algn="tl">
                    <a:srgbClr val="DDDDDD"/>
                  </a:outerShdw>
                </a:effectLst>
              </a:rPr>
              <a:t>	</a:t>
            </a:r>
            <a:r>
              <a:rPr lang="en-US" sz="2200" u="sng">
                <a:effectLst>
                  <a:outerShdw blurRad="38100" dist="38100" dir="2700000" algn="tl">
                    <a:srgbClr val="DDDDDD"/>
                  </a:outerShdw>
                </a:effectLst>
              </a:rPr>
              <a:t>Unit</a:t>
            </a:r>
            <a:endParaRPr lang="en-US" sz="2200">
              <a:effectLst>
                <a:outerShdw blurRad="38100" dist="38100" dir="2700000" algn="tl">
                  <a:srgbClr val="DDDDDD"/>
                </a:outerShdw>
              </a:effectLst>
            </a:endParaRPr>
          </a:p>
          <a:p>
            <a:r>
              <a:rPr lang="en-US" sz="2200">
                <a:effectLst>
                  <a:outerShdw blurRad="38100" dist="38100" dir="2700000" algn="tl">
                    <a:srgbClr val="DDDDDD"/>
                  </a:outerShdw>
                </a:effectLst>
              </a:rPr>
              <a:t>	</a:t>
            </a:r>
            <a:r>
              <a:rPr lang="en-US" sz="2200" b="1">
                <a:effectLst>
                  <a:outerShdw blurRad="38100" dist="38100" dir="2700000" algn="tl">
                    <a:srgbClr val="DDDDDD"/>
                  </a:outerShdw>
                </a:effectLst>
              </a:rPr>
              <a:t>A)	Mass				Kilogram</a:t>
            </a:r>
          </a:p>
          <a:p>
            <a:r>
              <a:rPr lang="en-US" sz="2200" b="1">
                <a:effectLst>
                  <a:outerShdw blurRad="38100" dist="38100" dir="2700000" algn="tl">
                    <a:srgbClr val="DDDDDD"/>
                  </a:outerShdw>
                </a:effectLst>
              </a:rPr>
              <a:t>	B)	Length			Meter</a:t>
            </a:r>
          </a:p>
          <a:p>
            <a:r>
              <a:rPr lang="en-US" sz="2200" b="1">
                <a:effectLst>
                  <a:outerShdw blurRad="38100" dist="38100" dir="2700000" algn="tl">
                    <a:srgbClr val="DDDDDD"/>
                  </a:outerShdw>
                </a:effectLst>
              </a:rPr>
              <a:t>	C)	Volume			Milliliter</a:t>
            </a:r>
          </a:p>
          <a:p>
            <a:r>
              <a:rPr lang="en-US" sz="2200" b="1">
                <a:effectLst>
                  <a:outerShdw blurRad="38100" dist="38100" dir="2700000" algn="tl">
                    <a:srgbClr val="DDDDDD"/>
                  </a:outerShdw>
                </a:effectLst>
              </a:rPr>
              <a:t>	D)	Temperature			Fahrenheit</a:t>
            </a:r>
          </a:p>
          <a:p>
            <a:r>
              <a:rPr lang="en-US" sz="2200" b="1">
                <a:effectLst>
                  <a:outerShdw blurRad="38100" dist="38100" dir="2700000" algn="tl">
                    <a:srgbClr val="DDDDDD"/>
                  </a:outerShdw>
                </a:effectLst>
              </a:rPr>
              <a:t>	E)	Amount of substance	Megamole</a:t>
            </a:r>
          </a:p>
          <a:p>
            <a:pPr algn="ctr"/>
            <a:r>
              <a:rPr lang="en-US" b="1">
                <a:effectLst>
                  <a:outerShdw blurRad="38100" dist="38100" dir="2700000" algn="tl">
                    <a:srgbClr val="DDDDDD"/>
                  </a:outerShdw>
                </a:effectLst>
              </a:rPr>
              <a:t> </a:t>
            </a:r>
          </a:p>
        </p:txBody>
      </p:sp>
      <p:sp>
        <p:nvSpPr>
          <p:cNvPr id="69635" name="Rectangle 2"/>
          <p:cNvSpPr>
            <a:spLocks noGrp="1" noChangeArrowheads="1"/>
          </p:cNvSpPr>
          <p:nvPr>
            <p:ph type="title"/>
          </p:nvPr>
        </p:nvSpPr>
        <p:spPr>
          <a:xfrm>
            <a:off x="381000" y="0"/>
            <a:ext cx="8382000" cy="990600"/>
          </a:xfrm>
        </p:spPr>
        <p:txBody>
          <a:bodyPr/>
          <a:lstStyle/>
          <a:p>
            <a:pPr algn="ctr"/>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1371600" y="0"/>
            <a:ext cx="7772400" cy="1162050"/>
          </a:xfrm>
        </p:spPr>
        <p:txBody>
          <a:bodyPr/>
          <a:lstStyle/>
          <a:p>
            <a:pPr algn="ctr"/>
            <a:r>
              <a:rPr lang="en-US" sz="3600">
                <a:latin typeface="Times" charset="0"/>
                <a:ea typeface="ＭＳ Ｐゴシック" charset="0"/>
                <a:cs typeface="ＭＳ Ｐゴシック" charset="0"/>
              </a:rPr>
              <a:t>Commonly Used Prefixes in Chemistry</a:t>
            </a:r>
          </a:p>
        </p:txBody>
      </p:sp>
      <p:pic>
        <p:nvPicPr>
          <p:cNvPr id="829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430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Line 5"/>
          <p:cNvSpPr>
            <a:spLocks noChangeShapeType="1"/>
          </p:cNvSpPr>
          <p:nvPr/>
        </p:nvSpPr>
        <p:spPr bwMode="auto">
          <a:xfrm>
            <a:off x="1371600" y="1600200"/>
            <a:ext cx="7010400" cy="0"/>
          </a:xfrm>
          <a:prstGeom prst="line">
            <a:avLst/>
          </a:prstGeom>
          <a:noFill/>
          <a:ln w="69850">
            <a:solidFill>
              <a:srgbClr val="800000"/>
            </a:solidFill>
            <a:round/>
            <a:headEnd/>
            <a:tailEnd/>
          </a:ln>
          <a:effectLst/>
        </p:spPr>
        <p:txBody>
          <a:bodyPr wrap="none" anchor="ctr"/>
          <a:lstStyle/>
          <a:p>
            <a:pPr algn="ct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6" name="TextBox 5"/>
          <p:cNvSpPr txBox="1"/>
          <p:nvPr/>
        </p:nvSpPr>
        <p:spPr>
          <a:xfrm>
            <a:off x="609600" y="5943600"/>
            <a:ext cx="1371600" cy="457200"/>
          </a:xfrm>
          <a:prstGeom prst="rect">
            <a:avLst/>
          </a:prstGeom>
          <a:solidFill>
            <a:schemeClr val="bg1"/>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endParaRPr lang="en-US">
              <a:effectLst>
                <a:outerShdw blurRad="38100" dist="38100" dir="2700000" algn="tl">
                  <a:srgbClr val="DDDDDD"/>
                </a:outerShdw>
              </a:effectLst>
            </a:endParaRPr>
          </a:p>
        </p:txBody>
      </p:sp>
      <p:sp>
        <p:nvSpPr>
          <p:cNvPr id="78854" name="TextBox 8"/>
          <p:cNvSpPr txBox="1">
            <a:spLocks noChangeArrowheads="1"/>
          </p:cNvSpPr>
          <p:nvPr/>
        </p:nvSpPr>
        <p:spPr bwMode="auto">
          <a:xfrm>
            <a:off x="1371600" y="2362200"/>
            <a:ext cx="1066800" cy="461963"/>
          </a:xfrm>
          <a:prstGeom prst="rect">
            <a:avLst/>
          </a:prstGeom>
          <a:solidFill>
            <a:schemeClr val="bg1"/>
          </a:solid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2"/>
          <p:cNvSpPr txBox="1">
            <a:spLocks noChangeArrowheads="1"/>
          </p:cNvSpPr>
          <p:nvPr/>
        </p:nvSpPr>
        <p:spPr bwMode="auto">
          <a:xfrm>
            <a:off x="1752600" y="1930400"/>
            <a:ext cx="7029450" cy="2185988"/>
          </a:xfrm>
          <a:prstGeom prst="rect">
            <a:avLst/>
          </a:prstGeom>
          <a:no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a:effectLst>
                  <a:outerShdw blurRad="38100" dist="38100" dir="2700000" algn="tl">
                    <a:srgbClr val="DDDDDD"/>
                  </a:outerShdw>
                </a:effectLst>
              </a:rPr>
              <a:t>Select the correct relationship between these metric units of length or distance.</a:t>
            </a:r>
          </a:p>
          <a:p>
            <a:endParaRPr lang="en-US" sz="2200">
              <a:effectLst>
                <a:outerShdw blurRad="38100" dist="38100" dir="2700000" algn="tl">
                  <a:srgbClr val="DDDDDD"/>
                </a:outerShdw>
              </a:effectLst>
            </a:endParaRPr>
          </a:p>
          <a:p>
            <a:r>
              <a:rPr lang="en-US" sz="2200" b="1">
                <a:effectLst>
                  <a:outerShdw blurRad="38100" dist="38100" dir="2700000" algn="tl">
                    <a:srgbClr val="DDDDDD"/>
                  </a:outerShdw>
                </a:effectLst>
              </a:rPr>
              <a:t>A) 1 km </a:t>
            </a:r>
            <a:r>
              <a:rPr lang="en-US" sz="2200" b="1">
                <a:effectLst>
                  <a:outerShdw blurRad="38100" dist="38100" dir="2700000" algn="tl">
                    <a:srgbClr val="DDDDDD"/>
                  </a:outerShdw>
                </a:effectLst>
                <a:cs typeface="Arial" charset="0"/>
              </a:rPr>
              <a:t>=</a:t>
            </a:r>
            <a:r>
              <a:rPr lang="en-US" sz="2200" b="1">
                <a:effectLst>
                  <a:outerShdw blurRad="38100" dist="38100" dir="2700000" algn="tl">
                    <a:srgbClr val="DDDDDD"/>
                  </a:outerShdw>
                </a:effectLst>
              </a:rPr>
              <a:t> 100 m		B) 1 mm = 10 cm		</a:t>
            </a:r>
          </a:p>
          <a:p>
            <a:r>
              <a:rPr lang="en-US" sz="2200" b="1">
                <a:effectLst>
                  <a:outerShdw blurRad="38100" dist="38100" dir="2700000" algn="tl">
                    <a:srgbClr val="DDDDDD"/>
                  </a:outerShdw>
                </a:effectLst>
              </a:rPr>
              <a:t>	C) 1 nm = 10</a:t>
            </a:r>
            <a:r>
              <a:rPr lang="en-US" sz="2200" b="1" baseline="30000">
                <a:effectLst>
                  <a:outerShdw blurRad="38100" dist="38100" dir="2700000" algn="tl">
                    <a:srgbClr val="DDDDDD"/>
                  </a:outerShdw>
                </a:effectLst>
              </a:rPr>
              <a:t>9</a:t>
            </a:r>
            <a:r>
              <a:rPr lang="en-US" sz="2200" b="1">
                <a:effectLst>
                  <a:outerShdw blurRad="38100" dist="38100" dir="2700000" algn="tl">
                    <a:srgbClr val="DDDDDD"/>
                  </a:outerShdw>
                </a:effectLst>
              </a:rPr>
              <a:t> m		D) 10</a:t>
            </a:r>
            <a:r>
              <a:rPr lang="en-US" sz="2200" b="1" baseline="30000">
                <a:effectLst>
                  <a:outerShdw blurRad="38100" dist="38100" dir="2700000" algn="tl">
                    <a:srgbClr val="DDDDDD"/>
                  </a:outerShdw>
                </a:effectLst>
              </a:rPr>
              <a:t>3</a:t>
            </a:r>
            <a:r>
              <a:rPr lang="en-US" sz="2200" b="1">
                <a:effectLst>
                  <a:outerShdw blurRad="38100" dist="38100" dir="2700000" algn="tl">
                    <a:srgbClr val="DDDDDD"/>
                  </a:outerShdw>
                </a:effectLst>
              </a:rPr>
              <a:t> mm = 1 m</a:t>
            </a:r>
          </a:p>
        </p:txBody>
      </p:sp>
      <p:sp>
        <p:nvSpPr>
          <p:cNvPr id="83971" name="Rectangle 2"/>
          <p:cNvSpPr>
            <a:spLocks noGrp="1" noChangeArrowheads="1"/>
          </p:cNvSpPr>
          <p:nvPr>
            <p:ph type="title"/>
          </p:nvPr>
        </p:nvSpPr>
        <p:spPr>
          <a:xfrm>
            <a:off x="381000" y="0"/>
            <a:ext cx="8382000" cy="990600"/>
          </a:xfrm>
        </p:spPr>
        <p:txBody>
          <a:bodyPr/>
          <a:lstStyle/>
          <a:p>
            <a:pPr algn="ctr"/>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381000" y="76200"/>
            <a:ext cx="8382000" cy="9144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88067" name="Text Box 3"/>
          <p:cNvSpPr txBox="1">
            <a:spLocks noChangeArrowheads="1"/>
          </p:cNvSpPr>
          <p:nvPr/>
        </p:nvSpPr>
        <p:spPr bwMode="auto">
          <a:xfrm>
            <a:off x="457200" y="990600"/>
            <a:ext cx="83058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eaLnBrk="0" hangingPunct="0">
              <a:tabLst>
                <a:tab pos="46196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461963" algn="l"/>
              </a:tabLst>
              <a:defRPr sz="2400" i="1">
                <a:solidFill>
                  <a:schemeClr val="tx2"/>
                </a:solidFill>
                <a:latin typeface="Helvetica" charset="0"/>
                <a:ea typeface="ＭＳ Ｐゴシック" charset="0"/>
              </a:defRPr>
            </a:lvl2pPr>
            <a:lvl3pPr eaLnBrk="0" hangingPunct="0">
              <a:tabLst>
                <a:tab pos="461963" algn="l"/>
              </a:tabLst>
              <a:defRPr sz="2400" i="1">
                <a:solidFill>
                  <a:schemeClr val="tx2"/>
                </a:solidFill>
                <a:latin typeface="Helvetica" charset="0"/>
                <a:ea typeface="ＭＳ Ｐゴシック" charset="0"/>
              </a:defRPr>
            </a:lvl3pPr>
            <a:lvl4pPr eaLnBrk="0" hangingPunct="0">
              <a:tabLst>
                <a:tab pos="461963" algn="l"/>
              </a:tabLst>
              <a:defRPr sz="2400" i="1">
                <a:solidFill>
                  <a:schemeClr val="tx2"/>
                </a:solidFill>
                <a:latin typeface="Helvetica" charset="0"/>
                <a:ea typeface="ＭＳ Ｐゴシック" charset="0"/>
              </a:defRPr>
            </a:lvl4pPr>
            <a:lvl5pPr eaLnBrk="0" hangingPunct="0">
              <a:tabLst>
                <a:tab pos="4619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9pPr>
          </a:lstStyle>
          <a:p>
            <a:r>
              <a:rPr lang="en-US" i="0">
                <a:solidFill>
                  <a:schemeClr val="tx1"/>
                </a:solidFill>
                <a:latin typeface="Times" charset="0"/>
              </a:rPr>
              <a:t>Coincidentally, a U.S. nickel has a mass of approximately 5 grams.  If you had one dollar</a:t>
            </a:r>
            <a:r>
              <a:rPr lang="ja-JP" altLang="en-US" i="0">
                <a:solidFill>
                  <a:schemeClr val="tx1"/>
                </a:solidFill>
                <a:latin typeface="Times" charset="0"/>
              </a:rPr>
              <a:t>’</a:t>
            </a:r>
            <a:r>
              <a:rPr lang="en-US" i="0">
                <a:solidFill>
                  <a:schemeClr val="tx1"/>
                </a:solidFill>
                <a:latin typeface="Times" charset="0"/>
              </a:rPr>
              <a:t>s worth of nickels in your jean</a:t>
            </a:r>
            <a:r>
              <a:rPr lang="ja-JP" altLang="en-US" i="0">
                <a:solidFill>
                  <a:schemeClr val="tx1"/>
                </a:solidFill>
                <a:latin typeface="Times" charset="0"/>
              </a:rPr>
              <a:t>’</a:t>
            </a:r>
            <a:r>
              <a:rPr lang="en-US" i="0">
                <a:solidFill>
                  <a:schemeClr val="tx1"/>
                </a:solidFill>
                <a:latin typeface="Times" charset="0"/>
              </a:rPr>
              <a:t>s what would be the mass of the nickels in milligrams?</a:t>
            </a:r>
          </a:p>
          <a:p>
            <a:endParaRPr lang="en-US" i="0">
              <a:solidFill>
                <a:schemeClr val="tx1"/>
              </a:solidFill>
              <a:latin typeface="Times" charset="0"/>
            </a:endParaRPr>
          </a:p>
          <a:p>
            <a:pPr>
              <a:buFont typeface="Times" charset="0"/>
              <a:buAutoNum type="alphaUcPeriod"/>
            </a:pPr>
            <a:r>
              <a:rPr lang="en-US" i="0">
                <a:solidFill>
                  <a:schemeClr val="tx1"/>
                </a:solidFill>
                <a:latin typeface="Times" charset="0"/>
              </a:rPr>
              <a:t>  100 milligrams</a:t>
            </a:r>
          </a:p>
          <a:p>
            <a:pPr>
              <a:buFont typeface="Times" charset="0"/>
              <a:buAutoNum type="alphaUcPeriod"/>
            </a:pPr>
            <a:r>
              <a:rPr lang="en-US" i="0">
                <a:solidFill>
                  <a:schemeClr val="tx1"/>
                </a:solidFill>
                <a:latin typeface="Times" charset="0"/>
              </a:rPr>
              <a:t>   50 milligrams</a:t>
            </a:r>
          </a:p>
          <a:p>
            <a:pPr>
              <a:buFont typeface="Times" charset="0"/>
              <a:buAutoNum type="alphaUcPeriod"/>
            </a:pPr>
            <a:r>
              <a:rPr lang="en-US" i="0">
                <a:solidFill>
                  <a:schemeClr val="tx1"/>
                </a:solidFill>
                <a:latin typeface="Times" charset="0"/>
              </a:rPr>
              <a:t>   1,000 milligrams</a:t>
            </a:r>
          </a:p>
          <a:p>
            <a:pPr>
              <a:buFont typeface="Times" charset="0"/>
              <a:buAutoNum type="alphaUcPeriod"/>
            </a:pPr>
            <a:r>
              <a:rPr lang="en-US" i="0">
                <a:solidFill>
                  <a:schemeClr val="tx1"/>
                </a:solidFill>
                <a:latin typeface="Times" charset="0"/>
              </a:rPr>
              <a:t>   100,000 milligrams</a:t>
            </a:r>
          </a:p>
        </p:txBody>
      </p:sp>
      <p:sp>
        <p:nvSpPr>
          <p:cNvPr id="131076" name="Text Box 4"/>
          <p:cNvSpPr txBox="1">
            <a:spLocks noChangeArrowheads="1"/>
          </p:cNvSpPr>
          <p:nvPr/>
        </p:nvSpPr>
        <p:spPr bwMode="auto">
          <a:xfrm>
            <a:off x="1828800" y="4572000"/>
            <a:ext cx="4786313"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1000 milligrams (mg) = 1 gram (g)</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0" y="3733800"/>
            <a:ext cx="2895600" cy="923925"/>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1800">
                <a:effectLst>
                  <a:outerShdw blurRad="38100" dist="38100" dir="2700000" algn="tl">
                    <a:srgbClr val="DDDDDD"/>
                  </a:outerShdw>
                </a:effectLst>
              </a:rPr>
              <a:t>Science, </a:t>
            </a:r>
            <a:r>
              <a:rPr lang="en-US" sz="1800" u="sng">
                <a:effectLst>
                  <a:outerShdw blurRad="38100" dist="38100" dir="2700000" algn="tl">
                    <a:srgbClr val="DDDDDD"/>
                  </a:outerShdw>
                </a:effectLst>
              </a:rPr>
              <a:t>317</a:t>
            </a:r>
            <a:r>
              <a:rPr lang="en-US" sz="1800">
                <a:effectLst>
                  <a:outerShdw blurRad="38100" dist="38100" dir="2700000" algn="tl">
                    <a:srgbClr val="DDDDDD"/>
                  </a:outerShdw>
                </a:effectLst>
              </a:rPr>
              <a:t>, 765-775, (2007)</a:t>
            </a:r>
          </a:p>
          <a:p>
            <a:pPr algn="ctr" eaLnBrk="1" hangingPunct="1"/>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The Electron Stopwatch</a:t>
            </a:r>
            <a:r>
              <a:rPr lang="ja-JP" altLang="en-US" sz="1800">
                <a:effectLst>
                  <a:outerShdw blurRad="38100" dist="38100" dir="2700000" algn="tl">
                    <a:srgbClr val="DDDDDD"/>
                  </a:outerShdw>
                </a:effectLst>
              </a:rPr>
              <a:t>”</a:t>
            </a:r>
            <a:endParaRPr lang="en-US" sz="1800">
              <a:effectLst>
                <a:outerShdw blurRad="38100" dist="38100" dir="2700000" algn="tl">
                  <a:srgbClr val="DDDDDD"/>
                </a:outerShdw>
              </a:effectLst>
            </a:endParaRPr>
          </a:p>
        </p:txBody>
      </p:sp>
      <p:sp>
        <p:nvSpPr>
          <p:cNvPr id="94211" name="Rectangle 2"/>
          <p:cNvSpPr>
            <a:spLocks noGrp="1" noChangeArrowheads="1"/>
          </p:cNvSpPr>
          <p:nvPr>
            <p:ph type="title"/>
          </p:nvPr>
        </p:nvSpPr>
        <p:spPr>
          <a:xfrm>
            <a:off x="381000" y="0"/>
            <a:ext cx="8382000" cy="990600"/>
          </a:xfrm>
        </p:spPr>
        <p:txBody>
          <a:bodyPr/>
          <a:lstStyle/>
          <a:p>
            <a:pPr algn="ctr"/>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pic>
        <p:nvPicPr>
          <p:cNvPr id="94212" name="Picture 8" descr="Picture 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33400"/>
            <a:ext cx="2382838"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3048000" y="1752600"/>
            <a:ext cx="5867400" cy="3816350"/>
          </a:xfrm>
          <a:prstGeom prst="rect">
            <a:avLst/>
          </a:prstGeom>
        </p:spPr>
        <p:txBody>
          <a:bodyPr>
            <a:spAutoFit/>
          </a:bodyPr>
          <a:lstStyle/>
          <a:p>
            <a:r>
              <a:rPr lang="en-US" sz="2200">
                <a:effectLst>
                  <a:outerShdw blurRad="38100" dist="38100" dir="2700000" algn="tl">
                    <a:srgbClr val="DDDDDD"/>
                  </a:outerShdw>
                </a:effectLst>
              </a:rPr>
              <a:t>An array of multilayer mirrors compresses ultrabroadband laser pulses (orange beam). The attosecond x-ray pulses allow the real-time observation of atomic-scale electron motion. The previous spectroscopic method was on a femtosecond scale, which was too slow to capture the movement. </a:t>
            </a:r>
          </a:p>
          <a:p>
            <a:endParaRPr lang="en-US" sz="2200">
              <a:effectLst>
                <a:outerShdw blurRad="38100" dist="38100" dir="2700000" algn="tl">
                  <a:srgbClr val="DDDDDD"/>
                </a:outerShdw>
              </a:effectLst>
            </a:endParaRPr>
          </a:p>
          <a:p>
            <a:r>
              <a:rPr lang="en-US" sz="2200">
                <a:effectLst>
                  <a:outerShdw blurRad="38100" dist="38100" dir="2700000" algn="tl">
                    <a:srgbClr val="DDDDDD"/>
                  </a:outerShdw>
                </a:effectLst>
              </a:rPr>
              <a:t>How many times faster is attosecond spectroscopy compared to femtosecond methods?</a:t>
            </a:r>
          </a:p>
        </p:txBody>
      </p:sp>
      <p:sp>
        <p:nvSpPr>
          <p:cNvPr id="11" name="TextBox 10"/>
          <p:cNvSpPr txBox="1"/>
          <p:nvPr/>
        </p:nvSpPr>
        <p:spPr>
          <a:xfrm>
            <a:off x="914400" y="5791200"/>
            <a:ext cx="8001000" cy="461963"/>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A. 10x	B. 100x	C. 1,000x	D. 1,000,000x</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0" y="3733800"/>
            <a:ext cx="2895600" cy="923925"/>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1800">
                <a:effectLst>
                  <a:outerShdw blurRad="38100" dist="38100" dir="2700000" algn="tl">
                    <a:srgbClr val="DDDDDD"/>
                  </a:outerShdw>
                </a:effectLst>
              </a:rPr>
              <a:t>Science, </a:t>
            </a:r>
            <a:r>
              <a:rPr lang="en-US" sz="1800" u="sng">
                <a:effectLst>
                  <a:outerShdw blurRad="38100" dist="38100" dir="2700000" algn="tl">
                    <a:srgbClr val="DDDDDD"/>
                  </a:outerShdw>
                </a:effectLst>
              </a:rPr>
              <a:t>317</a:t>
            </a:r>
            <a:r>
              <a:rPr lang="en-US" sz="1800">
                <a:effectLst>
                  <a:outerShdw blurRad="38100" dist="38100" dir="2700000" algn="tl">
                    <a:srgbClr val="DDDDDD"/>
                  </a:outerShdw>
                </a:effectLst>
              </a:rPr>
              <a:t>, 765-775, (2007)</a:t>
            </a:r>
          </a:p>
          <a:p>
            <a:pPr algn="ctr" eaLnBrk="1" hangingPunct="1"/>
            <a:r>
              <a:rPr lang="ja-JP" altLang="en-US" sz="1800">
                <a:effectLst>
                  <a:outerShdw blurRad="38100" dist="38100" dir="2700000" algn="tl">
                    <a:srgbClr val="DDDDDD"/>
                  </a:outerShdw>
                </a:effectLst>
              </a:rPr>
              <a:t>“</a:t>
            </a:r>
            <a:r>
              <a:rPr lang="en-US" sz="1800">
                <a:effectLst>
                  <a:outerShdw blurRad="38100" dist="38100" dir="2700000" algn="tl">
                    <a:srgbClr val="DDDDDD"/>
                  </a:outerShdw>
                </a:effectLst>
              </a:rPr>
              <a:t>The Electron Stopwatch</a:t>
            </a:r>
            <a:r>
              <a:rPr lang="ja-JP" altLang="en-US" sz="1800">
                <a:effectLst>
                  <a:outerShdw blurRad="38100" dist="38100" dir="2700000" algn="tl">
                    <a:srgbClr val="DDDDDD"/>
                  </a:outerShdw>
                </a:effectLst>
              </a:rPr>
              <a:t>”</a:t>
            </a:r>
            <a:endParaRPr lang="en-US" sz="1800">
              <a:effectLst>
                <a:outerShdw blurRad="38100" dist="38100" dir="2700000" algn="tl">
                  <a:srgbClr val="DDDDDD"/>
                </a:outerShdw>
              </a:effectLst>
            </a:endParaRPr>
          </a:p>
        </p:txBody>
      </p:sp>
      <p:sp>
        <p:nvSpPr>
          <p:cNvPr id="95236" name="Rectangle 2"/>
          <p:cNvSpPr>
            <a:spLocks noGrp="1" noChangeArrowheads="1"/>
          </p:cNvSpPr>
          <p:nvPr>
            <p:ph type="title"/>
          </p:nvPr>
        </p:nvSpPr>
        <p:spPr>
          <a:xfrm>
            <a:off x="381000" y="0"/>
            <a:ext cx="8382000" cy="990600"/>
          </a:xfrm>
        </p:spPr>
        <p:txBody>
          <a:bodyPr/>
          <a:lstStyle/>
          <a:p>
            <a:pPr algn="ctr"/>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pic>
        <p:nvPicPr>
          <p:cNvPr id="95237" name="Picture 8" descr="Picture 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33400"/>
            <a:ext cx="2382838"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3048000" y="1752600"/>
            <a:ext cx="5867400" cy="1108075"/>
          </a:xfrm>
          <a:prstGeom prst="rect">
            <a:avLst/>
          </a:prstGeom>
        </p:spPr>
        <p:txBody>
          <a:bodyPr>
            <a:spAutoFit/>
          </a:bodyPr>
          <a:lstStyle/>
          <a:p>
            <a:r>
              <a:rPr lang="en-US" sz="2200">
                <a:effectLst>
                  <a:outerShdw blurRad="38100" dist="38100" dir="2700000" algn="tl">
                    <a:srgbClr val="DDDDDD"/>
                  </a:outerShdw>
                </a:effectLst>
              </a:rPr>
              <a:t>How many times faster is attosecond spectroscopy compared to femtosecond methods?</a:t>
            </a:r>
          </a:p>
        </p:txBody>
      </p:sp>
      <p:sp>
        <p:nvSpPr>
          <p:cNvPr id="11" name="TextBox 10"/>
          <p:cNvSpPr txBox="1"/>
          <p:nvPr/>
        </p:nvSpPr>
        <p:spPr>
          <a:xfrm>
            <a:off x="914400" y="5791200"/>
            <a:ext cx="8001000" cy="461963"/>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A. 10x	B. 100x	C. 1,000x	D. 1,000,000x</a:t>
            </a:r>
          </a:p>
        </p:txBody>
      </p:sp>
      <p:graphicFrame>
        <p:nvGraphicFramePr>
          <p:cNvPr id="95234" name="Object 2"/>
          <p:cNvGraphicFramePr>
            <a:graphicFrameLocks/>
          </p:cNvGraphicFramePr>
          <p:nvPr/>
        </p:nvGraphicFramePr>
        <p:xfrm>
          <a:off x="3733800" y="2971800"/>
          <a:ext cx="3975100" cy="2895600"/>
        </p:xfrm>
        <a:graphic>
          <a:graphicData uri="http://schemas.openxmlformats.org/presentationml/2006/ole">
            <mc:AlternateContent xmlns:mc="http://schemas.openxmlformats.org/markup-compatibility/2006">
              <mc:Choice xmlns:v="urn:schemas-microsoft-com:vml" Requires="v">
                <p:oleObj spid="_x0000_s95252" name="Document" r:id="rId4" imgW="5245100" imgH="4711700" progId="Word.Document.8">
                  <p:embed/>
                </p:oleObj>
              </mc:Choice>
              <mc:Fallback>
                <p:oleObj name="Document" r:id="rId4" imgW="5245100" imgH="4711700" progId="Word.Documen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2971800"/>
                        <a:ext cx="39751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2"/>
          <p:cNvSpPr>
            <a:spLocks noGrp="1" noChangeArrowheads="1"/>
          </p:cNvSpPr>
          <p:nvPr>
            <p:ph type="title"/>
          </p:nvPr>
        </p:nvSpPr>
        <p:spPr/>
        <p:txBody>
          <a:bodyPr/>
          <a:lstStyle/>
          <a:p>
            <a:pPr algn="ctr"/>
            <a:r>
              <a:rPr lang="en-US" sz="3600">
                <a:solidFill>
                  <a:schemeClr val="tx1"/>
                </a:solidFill>
                <a:latin typeface="Helvetica" charset="0"/>
                <a:ea typeface="ＭＳ Ｐゴシック" charset="0"/>
                <a:cs typeface="ＭＳ Ｐゴシック" charset="0"/>
              </a:rPr>
              <a:t>Numbers</a:t>
            </a:r>
          </a:p>
        </p:txBody>
      </p:sp>
      <p:sp>
        <p:nvSpPr>
          <p:cNvPr id="69635" name="Rectangle 3"/>
          <p:cNvSpPr>
            <a:spLocks noGrp="1" noChangeArrowheads="1"/>
          </p:cNvSpPr>
          <p:nvPr>
            <p:ph type="body" idx="1"/>
          </p:nvPr>
        </p:nvSpPr>
        <p:spPr>
          <a:xfrm>
            <a:off x="1447800" y="1981200"/>
            <a:ext cx="7302500" cy="4054475"/>
          </a:xfrm>
          <a:ln w="12700" cap="flat">
            <a:solidFill>
              <a:schemeClr val="tx1"/>
            </a:solidFill>
            <a:miter lim="800000"/>
            <a:headEnd/>
            <a:tailEnd/>
          </a:ln>
        </p:spPr>
        <p:txBody>
          <a:bodyPr>
            <a:spAutoFit/>
          </a:bodyPr>
          <a:lstStyle/>
          <a:p>
            <a:pPr>
              <a:buSzPct val="200000"/>
              <a:buFontTx/>
              <a:buChar char="•"/>
            </a:pPr>
            <a:r>
              <a:rPr lang="en-US" sz="2400" b="1" dirty="0">
                <a:solidFill>
                  <a:schemeClr val="hlink"/>
                </a:solidFill>
                <a:latin typeface="Helvetica" charset="0"/>
                <a:ea typeface="ＭＳ Ｐゴシック" charset="0"/>
                <a:cs typeface="ＭＳ Ｐゴシック" charset="0"/>
              </a:rPr>
              <a:t>Expressing a number correctly is determined by the method used in the measurement!</a:t>
            </a:r>
            <a:endParaRPr lang="en-US" sz="2800" dirty="0">
              <a:solidFill>
                <a:schemeClr val="hlink"/>
              </a:solidFill>
              <a:latin typeface="Helvetica" charset="0"/>
              <a:ea typeface="ＭＳ Ｐゴシック" charset="0"/>
              <a:cs typeface="ＭＳ Ｐゴシック" charset="0"/>
            </a:endParaRPr>
          </a:p>
          <a:p>
            <a:pPr>
              <a:buSzPct val="200000"/>
              <a:buFontTx/>
              <a:buChar char="•"/>
            </a:pPr>
            <a:r>
              <a:rPr lang="en-US" sz="2800" dirty="0">
                <a:latin typeface="Helvetica" charset="0"/>
                <a:ea typeface="ＭＳ Ｐゴシック" charset="0"/>
                <a:cs typeface="ＭＳ Ｐゴシック" charset="0"/>
              </a:rPr>
              <a:t>How many numbers should I include? 	</a:t>
            </a:r>
          </a:p>
          <a:p>
            <a:pPr lvl="1">
              <a:buSzPct val="200000"/>
              <a:buFontTx/>
              <a:buNone/>
            </a:pPr>
            <a:r>
              <a:rPr lang="en-US" sz="2400" b="1" dirty="0">
                <a:solidFill>
                  <a:schemeClr val="hlink"/>
                </a:solidFill>
                <a:latin typeface="Helvetica" charset="0"/>
                <a:ea typeface="ＭＳ Ｐゴシック" charset="0"/>
              </a:rPr>
              <a:t>Significant Digits (Figures)</a:t>
            </a:r>
            <a:endParaRPr lang="en-US" sz="2400" dirty="0">
              <a:latin typeface="Helvetica" charset="0"/>
              <a:ea typeface="ＭＳ Ｐゴシック" charset="0"/>
            </a:endParaRPr>
          </a:p>
          <a:p>
            <a:pPr lvl="1">
              <a:buSzPct val="200000"/>
              <a:buFontTx/>
              <a:buNone/>
            </a:pPr>
            <a:r>
              <a:rPr lang="en-US" sz="2400" dirty="0">
                <a:latin typeface="Helvetica" charset="0"/>
                <a:ea typeface="ＭＳ Ｐゴシック" charset="0"/>
              </a:rPr>
              <a:t>Consider: the exactness of the </a:t>
            </a:r>
            <a:r>
              <a:rPr lang="en-US" sz="2400" b="1" dirty="0">
                <a:solidFill>
                  <a:srgbClr val="871234"/>
                </a:solidFill>
                <a:latin typeface="Helvetica" charset="0"/>
                <a:ea typeface="ＭＳ Ｐゴシック" charset="0"/>
              </a:rPr>
              <a:t>measured</a:t>
            </a:r>
            <a:r>
              <a:rPr lang="en-US" sz="2400" dirty="0">
                <a:latin typeface="Helvetica" charset="0"/>
                <a:ea typeface="ＭＳ Ｐゴシック" charset="0"/>
              </a:rPr>
              <a:t> value</a:t>
            </a:r>
            <a:endParaRPr lang="en-US" sz="2400" b="1" dirty="0">
              <a:latin typeface="Helvetica" charset="0"/>
              <a:ea typeface="ＭＳ Ｐゴシック" charset="0"/>
            </a:endParaRPr>
          </a:p>
          <a:p>
            <a:pPr>
              <a:buSzPct val="200000"/>
              <a:buFontTx/>
              <a:buChar char="•"/>
            </a:pPr>
            <a:r>
              <a:rPr lang="en-US" sz="2800" dirty="0">
                <a:latin typeface="Helvetica" charset="0"/>
                <a:ea typeface="ＭＳ Ｐゴシック" charset="0"/>
                <a:cs typeface="ＭＳ Ｐゴシック" charset="0"/>
              </a:rPr>
              <a:t>Short Hand expression translates the number to </a:t>
            </a:r>
            <a:r>
              <a:rPr lang="en-US" sz="2400" b="1" dirty="0">
                <a:solidFill>
                  <a:schemeClr val="hlink"/>
                </a:solidFill>
                <a:latin typeface="Helvetica" charset="0"/>
                <a:ea typeface="ＭＳ Ｐゴシック" charset="0"/>
                <a:cs typeface="ＭＳ Ｐゴシック" charset="0"/>
              </a:rPr>
              <a:t>Scientific Notation</a:t>
            </a:r>
            <a:endParaRPr lang="en-US" sz="2800" dirty="0">
              <a:latin typeface="Helvetica" charset="0"/>
              <a:ea typeface="ＭＳ Ｐゴシック" charset="0"/>
              <a:cs typeface="ＭＳ Ｐゴシック" charset="0"/>
            </a:endParaRPr>
          </a:p>
          <a:p>
            <a:pPr>
              <a:buSzPct val="200000"/>
              <a:buFontTx/>
              <a:buNone/>
            </a:pPr>
            <a:endParaRPr lang="en-US" sz="2400" dirty="0">
              <a:latin typeface="Helvetica" charset="0"/>
              <a:ea typeface="ＭＳ Ｐゴシック" charset="0"/>
              <a:cs typeface="ＭＳ Ｐゴシック" charset="0"/>
            </a:endParaRPr>
          </a:p>
        </p:txBody>
      </p:sp>
      <p:graphicFrame>
        <p:nvGraphicFramePr>
          <p:cNvPr id="98306" name="Object 2"/>
          <p:cNvGraphicFramePr>
            <a:graphicFrameLocks/>
          </p:cNvGraphicFramePr>
          <p:nvPr/>
        </p:nvGraphicFramePr>
        <p:xfrm>
          <a:off x="7772400" y="5181600"/>
          <a:ext cx="1041400" cy="1066800"/>
        </p:xfrm>
        <a:graphic>
          <a:graphicData uri="http://schemas.openxmlformats.org/presentationml/2006/ole">
            <mc:AlternateContent xmlns:mc="http://schemas.openxmlformats.org/markup-compatibility/2006">
              <mc:Choice xmlns:v="urn:schemas-microsoft-com:vml" Requires="v">
                <p:oleObj spid="_x0000_s98334"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51816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9830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98335" name="Equation" r:id="rId6" imgW="6515100" imgH="4394200" progId="Equation.2">
                  <p:embed/>
                </p:oleObj>
              </mc:Choice>
              <mc:Fallback>
                <p:oleObj name="Equation" r:id="rId6" imgW="6515100" imgH="4394200" progId="Equation.2">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963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963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6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00200"/>
            <a:ext cx="739140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Rectangle 3"/>
          <p:cNvSpPr>
            <a:spLocks noGrp="1" noChangeArrowheads="1"/>
          </p:cNvSpPr>
          <p:nvPr>
            <p:ph type="title"/>
          </p:nvPr>
        </p:nvSpPr>
        <p:spPr>
          <a:xfrm>
            <a:off x="1371600" y="228600"/>
            <a:ext cx="7772400" cy="1162050"/>
          </a:xfrm>
        </p:spPr>
        <p:txBody>
          <a:bodyPr/>
          <a:lstStyle/>
          <a:p>
            <a:pPr algn="ctr"/>
            <a:r>
              <a:rPr lang="en-US">
                <a:latin typeface="Times" charset="0"/>
                <a:ea typeface="ＭＳ Ｐゴシック" charset="0"/>
                <a:cs typeface="ＭＳ Ｐゴシック" charset="0"/>
              </a:rPr>
              <a:t>What is the length of the rod?</a:t>
            </a:r>
          </a:p>
        </p:txBody>
      </p:sp>
      <p:sp>
        <p:nvSpPr>
          <p:cNvPr id="71684" name="Text Box 4"/>
          <p:cNvSpPr txBox="1">
            <a:spLocks noChangeArrowheads="1"/>
          </p:cNvSpPr>
          <p:nvPr/>
        </p:nvSpPr>
        <p:spPr bwMode="auto">
          <a:xfrm>
            <a:off x="1295400" y="2057400"/>
            <a:ext cx="7200900" cy="822325"/>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Different measurement tools give different numbers:</a:t>
            </a:r>
          </a:p>
          <a:p>
            <a:pPr algn="ctr"/>
            <a:r>
              <a:rPr lang="en-US">
                <a:effectLst>
                  <a:outerShdw blurRad="38100" dist="38100" dir="2700000" algn="tl">
                    <a:srgbClr val="DDDDDD"/>
                  </a:outerShdw>
                </a:effectLst>
              </a:rPr>
              <a:t>Which ruler is better?</a:t>
            </a:r>
          </a:p>
        </p:txBody>
      </p:sp>
      <p:sp>
        <p:nvSpPr>
          <p:cNvPr id="71687" name="Text Box 7"/>
          <p:cNvSpPr txBox="1">
            <a:spLocks noChangeArrowheads="1"/>
          </p:cNvSpPr>
          <p:nvPr/>
        </p:nvSpPr>
        <p:spPr bwMode="auto">
          <a:xfrm>
            <a:off x="7137400" y="3429000"/>
            <a:ext cx="174307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b="1">
                <a:solidFill>
                  <a:srgbClr val="6600FF"/>
                </a:solidFill>
                <a:effectLst>
                  <a:outerShdw blurRad="38100" dist="38100" dir="2700000" algn="tl">
                    <a:srgbClr val="DDDDDD"/>
                  </a:outerShdw>
                </a:effectLst>
              </a:rPr>
              <a:t>4.2 - 4.3cm</a:t>
            </a:r>
            <a:endParaRPr lang="en-US">
              <a:effectLst>
                <a:outerShdw blurRad="38100" dist="38100" dir="2700000" algn="tl">
                  <a:srgbClr val="DDDDDD"/>
                </a:outerShdw>
              </a:effectLst>
            </a:endParaRPr>
          </a:p>
        </p:txBody>
      </p:sp>
      <p:sp>
        <p:nvSpPr>
          <p:cNvPr id="71688" name="Text Box 8"/>
          <p:cNvSpPr txBox="1">
            <a:spLocks noChangeArrowheads="1"/>
          </p:cNvSpPr>
          <p:nvPr/>
        </p:nvSpPr>
        <p:spPr bwMode="auto">
          <a:xfrm>
            <a:off x="7061200" y="4572000"/>
            <a:ext cx="208280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b="1">
                <a:solidFill>
                  <a:srgbClr val="063DE8"/>
                </a:solidFill>
                <a:effectLst>
                  <a:outerShdw blurRad="38100" dist="38100" dir="2700000" algn="tl">
                    <a:srgbClr val="DDDDDD"/>
                  </a:outerShdw>
                </a:effectLst>
              </a:rPr>
              <a:t>4.24 - 4.25cm</a:t>
            </a:r>
            <a:endParaRPr lang="en-US">
              <a:effectLst>
                <a:outerShdw blurRad="38100" dist="38100" dir="2700000" algn="tl">
                  <a:srgbClr val="DDDDDD"/>
                </a:outerShdw>
              </a:effectLst>
            </a:endParaRPr>
          </a:p>
        </p:txBody>
      </p:sp>
      <p:sp>
        <p:nvSpPr>
          <p:cNvPr id="71689" name="Line 9"/>
          <p:cNvSpPr>
            <a:spLocks noChangeShapeType="1"/>
          </p:cNvSpPr>
          <p:nvPr/>
        </p:nvSpPr>
        <p:spPr bwMode="auto">
          <a:xfrm>
            <a:off x="990600" y="1524000"/>
            <a:ext cx="7772400" cy="0"/>
          </a:xfrm>
          <a:prstGeom prst="line">
            <a:avLst/>
          </a:prstGeom>
          <a:noFill/>
          <a:ln w="82550">
            <a:solidFill>
              <a:srgbClr val="800000"/>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grpSp>
        <p:nvGrpSpPr>
          <p:cNvPr id="3" name="Group 2"/>
          <p:cNvGrpSpPr/>
          <p:nvPr/>
        </p:nvGrpSpPr>
        <p:grpSpPr>
          <a:xfrm>
            <a:off x="5638800" y="2895600"/>
            <a:ext cx="3657600" cy="3276600"/>
            <a:chOff x="5638800" y="2895600"/>
            <a:chExt cx="3657600" cy="3276600"/>
          </a:xfrm>
        </p:grpSpPr>
        <p:sp>
          <p:nvSpPr>
            <p:cNvPr id="2" name="Rectangle 1"/>
            <p:cNvSpPr/>
            <p:nvPr/>
          </p:nvSpPr>
          <p:spPr>
            <a:xfrm>
              <a:off x="5638800" y="2895600"/>
              <a:ext cx="3657600" cy="369332"/>
            </a:xfrm>
            <a:prstGeom prst="rect">
              <a:avLst/>
            </a:prstGeom>
          </p:spPr>
          <p:txBody>
            <a:bodyPr wrap="square">
              <a:spAutoFit/>
            </a:bodyPr>
            <a:lstStyle/>
            <a:p>
              <a:pPr lvl="1">
                <a:buSzPct val="200000"/>
                <a:buFontTx/>
                <a:buNone/>
              </a:pPr>
              <a:r>
                <a:rPr lang="en-US" sz="1800" dirty="0" smtClean="0">
                  <a:solidFill>
                    <a:schemeClr val="hlink"/>
                  </a:solidFill>
                </a:rPr>
                <a:t>2 Significant </a:t>
              </a:r>
              <a:r>
                <a:rPr lang="en-US" sz="1800" dirty="0">
                  <a:solidFill>
                    <a:schemeClr val="hlink"/>
                  </a:solidFill>
                </a:rPr>
                <a:t>Digits (Figures)</a:t>
              </a:r>
              <a:endParaRPr lang="en-US" sz="1800" dirty="0"/>
            </a:p>
          </p:txBody>
        </p:sp>
        <p:sp>
          <p:nvSpPr>
            <p:cNvPr id="11" name="Rectangle 10"/>
            <p:cNvSpPr/>
            <p:nvPr/>
          </p:nvSpPr>
          <p:spPr>
            <a:xfrm>
              <a:off x="5638800" y="5802868"/>
              <a:ext cx="3657600" cy="369332"/>
            </a:xfrm>
            <a:prstGeom prst="rect">
              <a:avLst/>
            </a:prstGeom>
          </p:spPr>
          <p:txBody>
            <a:bodyPr wrap="square">
              <a:spAutoFit/>
            </a:bodyPr>
            <a:lstStyle/>
            <a:p>
              <a:pPr lvl="1">
                <a:buSzPct val="200000"/>
                <a:buFontTx/>
                <a:buNone/>
              </a:pPr>
              <a:r>
                <a:rPr lang="en-US" sz="1800" dirty="0">
                  <a:solidFill>
                    <a:schemeClr val="hlink"/>
                  </a:solidFill>
                </a:rPr>
                <a:t>3</a:t>
              </a:r>
              <a:r>
                <a:rPr lang="en-US" sz="1800" dirty="0" smtClean="0">
                  <a:solidFill>
                    <a:schemeClr val="hlink"/>
                  </a:solidFill>
                </a:rPr>
                <a:t> Significant </a:t>
              </a:r>
              <a:r>
                <a:rPr lang="en-US" sz="1800" dirty="0">
                  <a:solidFill>
                    <a:schemeClr val="hlink"/>
                  </a:solidFill>
                </a:rPr>
                <a:t>Digits (Figures)</a:t>
              </a:r>
              <a:endParaRPr lang="en-US" sz="180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12954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000"/>
              <a:t>Reporting Numbers</a:t>
            </a:r>
            <a:br>
              <a:rPr lang="en-US" sz="4000"/>
            </a:br>
            <a:r>
              <a:rPr lang="en-US" sz="3600"/>
              <a:t>Rules for Significant Digits (Figures)</a:t>
            </a:r>
            <a:endParaRPr lang="en-US" sz="4000">
              <a:latin typeface="Times" charset="0"/>
            </a:endParaRPr>
          </a:p>
        </p:txBody>
      </p:sp>
      <p:sp>
        <p:nvSpPr>
          <p:cNvPr id="76803" name="Rectangle 3"/>
          <p:cNvSpPr>
            <a:spLocks noChangeArrowheads="1"/>
          </p:cNvSpPr>
          <p:nvPr/>
        </p:nvSpPr>
        <p:spPr bwMode="auto">
          <a:xfrm>
            <a:off x="1812925" y="2436813"/>
            <a:ext cx="6442075" cy="1190625"/>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76804" name="Rectangle 4"/>
          <p:cNvSpPr>
            <a:spLocks noChangeArrowheads="1"/>
          </p:cNvSpPr>
          <p:nvPr/>
        </p:nvSpPr>
        <p:spPr bwMode="auto">
          <a:xfrm>
            <a:off x="2590800" y="4281488"/>
            <a:ext cx="23685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76805" name="Rectangle 5"/>
          <p:cNvSpPr>
            <a:spLocks noChangeArrowheads="1"/>
          </p:cNvSpPr>
          <p:nvPr/>
        </p:nvSpPr>
        <p:spPr bwMode="auto">
          <a:xfrm>
            <a:off x="4937125" y="4281488"/>
            <a:ext cx="25717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76806" name="Rectangle 6"/>
          <p:cNvSpPr>
            <a:spLocks noChangeArrowheads="1"/>
          </p:cNvSpPr>
          <p:nvPr/>
        </p:nvSpPr>
        <p:spPr bwMode="auto">
          <a:xfrm>
            <a:off x="914400" y="1905000"/>
            <a:ext cx="7848600" cy="3581400"/>
          </a:xfrm>
          <a:prstGeom prst="rect">
            <a:avLst/>
          </a:prstGeom>
          <a:noFill/>
          <a:ln w="12700">
            <a:noFill/>
            <a:miter lim="800000"/>
            <a:headEnd/>
            <a:tailEnd/>
          </a:ln>
          <a:effectLst/>
        </p:spPr>
        <p:txBody>
          <a:bodyPr lIns="90487" tIns="44450" rIns="90487" bIns="44450"/>
          <a:lstStyle/>
          <a:p>
            <a:pPr marL="342900" indent="-342900" eaLnBrk="0" hangingPunct="0">
              <a:buClr>
                <a:schemeClr val="accent1"/>
              </a:buClr>
              <a:buSzPct val="75000"/>
              <a:buFont typeface="Monotype Sorts" charset="0"/>
              <a:buChar char="ð"/>
            </a:pPr>
            <a:r>
              <a:rPr lang="en-US" sz="3600">
                <a:solidFill>
                  <a:srgbClr val="FF66CC"/>
                </a:solidFill>
              </a:rPr>
              <a:t>	</a:t>
            </a:r>
            <a:r>
              <a:rPr lang="en-US" sz="3600">
                <a:solidFill>
                  <a:srgbClr val="063DE8"/>
                </a:solidFill>
                <a:effectLst>
                  <a:outerShdw blurRad="38100" dist="38100" dir="2700000" algn="tl">
                    <a:srgbClr val="DDDDDD"/>
                  </a:outerShdw>
                </a:effectLst>
              </a:rPr>
              <a:t>Nonzero integers</a:t>
            </a:r>
            <a:r>
              <a:rPr lang="en-US" sz="3600">
                <a:solidFill>
                  <a:srgbClr val="FFFF00"/>
                </a:solidFill>
                <a:effectLst>
                  <a:outerShdw blurRad="38100" dist="38100" dir="2700000" algn="tl">
                    <a:srgbClr val="DDDDDD"/>
                  </a:outerShdw>
                </a:effectLst>
              </a:rPr>
              <a:t> </a:t>
            </a:r>
            <a:r>
              <a:rPr lang="en-US" sz="3600">
                <a:solidFill>
                  <a:schemeClr val="tx1"/>
                </a:solidFill>
                <a:effectLst>
                  <a:outerShdw blurRad="38100" dist="38100" dir="2700000" algn="tl">
                    <a:srgbClr val="DDDDDD"/>
                  </a:outerShdw>
                </a:effectLst>
              </a:rPr>
              <a:t>always count as significant figures.</a:t>
            </a:r>
          </a:p>
          <a:p>
            <a:pPr marL="342900" indent="-342900" algn="ctr" eaLnBrk="0" hangingPunct="0">
              <a:spcBef>
                <a:spcPct val="100000"/>
              </a:spcBef>
              <a:buClr>
                <a:schemeClr val="accent1"/>
              </a:buClr>
              <a:buSzPct val="75000"/>
              <a:buFont typeface="Monotype Sorts" charset="0"/>
              <a:buChar char="ð"/>
            </a:pPr>
            <a:r>
              <a:rPr lang="en-US" sz="3600">
                <a:solidFill>
                  <a:srgbClr val="063DE8"/>
                </a:solidFill>
                <a:effectLst>
                  <a:outerShdw blurRad="38100" dist="38100" dir="2700000" algn="tl">
                    <a:srgbClr val="DDDDDD"/>
                  </a:outerShdw>
                </a:effectLst>
              </a:rPr>
              <a:t>3456 g</a:t>
            </a:r>
            <a:r>
              <a:rPr lang="en-US" sz="3600">
                <a:effectLst>
                  <a:outerShdw blurRad="38100" dist="38100" dir="2700000" algn="tl">
                    <a:srgbClr val="DDDDDD"/>
                  </a:outerShdw>
                </a:effectLst>
              </a:rPr>
              <a:t> has how many sig figs?</a:t>
            </a:r>
          </a:p>
          <a:p>
            <a:pPr marL="342900" indent="-342900" algn="ctr" eaLnBrk="0" hangingPunct="0">
              <a:spcBef>
                <a:spcPct val="20000"/>
              </a:spcBef>
              <a:buClr>
                <a:schemeClr val="accent1"/>
              </a:buClr>
              <a:buSzPct val="75000"/>
              <a:buFont typeface="Monotype Sorts" charset="0"/>
              <a:buChar char="ð"/>
            </a:pPr>
            <a:r>
              <a:rPr lang="en-US" sz="3600">
                <a:solidFill>
                  <a:srgbClr val="063DE8"/>
                </a:solidFill>
                <a:effectLst>
                  <a:outerShdw blurRad="38100" dist="38100" dir="2700000" algn="tl">
                    <a:srgbClr val="DDDDDD"/>
                  </a:outerShdw>
                </a:effectLst>
              </a:rPr>
              <a:t>4</a:t>
            </a:r>
            <a:r>
              <a:rPr lang="en-US" sz="3600">
                <a:effectLst>
                  <a:outerShdw blurRad="38100" dist="38100" dir="2700000" algn="tl">
                    <a:srgbClr val="DDDDDD"/>
                  </a:outerShdw>
                </a:effectLst>
              </a:rPr>
              <a:t> sig figs.</a:t>
            </a:r>
          </a:p>
          <a:p>
            <a:pPr marL="742950" lvl="1" indent="-285750" eaLnBrk="0" hangingPunct="0">
              <a:spcBef>
                <a:spcPct val="20000"/>
              </a:spcBef>
              <a:buClr>
                <a:schemeClr val="tx2"/>
              </a:buClr>
              <a:buSzPct val="100000"/>
              <a:buFontTx/>
              <a:buChar char="•"/>
            </a:pPr>
            <a:r>
              <a:rPr lang="en-US" sz="3600">
                <a:effectLst>
                  <a:outerShdw blurRad="38100" dist="38100" dir="2700000" algn="tl">
                    <a:srgbClr val="DDDDDD"/>
                  </a:outerShdw>
                </a:effectLst>
              </a:rPr>
              <a:t>Expressed in scientific notation?</a:t>
            </a:r>
          </a:p>
        </p:txBody>
      </p:sp>
      <p:sp>
        <p:nvSpPr>
          <p:cNvPr id="76807" name="Text Box 7"/>
          <p:cNvSpPr txBox="1">
            <a:spLocks noChangeArrowheads="1"/>
          </p:cNvSpPr>
          <p:nvPr/>
        </p:nvSpPr>
        <p:spPr bwMode="auto">
          <a:xfrm>
            <a:off x="3097213" y="5667375"/>
            <a:ext cx="2444750" cy="51911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2800">
                <a:solidFill>
                  <a:schemeClr val="hlink"/>
                </a:solidFill>
                <a:effectLst>
                  <a:outerShdw blurRad="38100" dist="38100" dir="2700000" algn="tl">
                    <a:srgbClr val="DDDDDD"/>
                  </a:outerShdw>
                </a:effectLst>
              </a:rPr>
              <a:t>3.456 x 10 </a:t>
            </a:r>
            <a:r>
              <a:rPr lang="en-US" sz="2800" baseline="30000">
                <a:solidFill>
                  <a:schemeClr val="hlink"/>
                </a:solidFill>
                <a:effectLst>
                  <a:outerShdw blurRad="38100" dist="38100" dir="2700000" algn="tl">
                    <a:srgbClr val="DDDDDD"/>
                  </a:outerShdw>
                </a:effectLst>
              </a:rPr>
              <a:t>3</a:t>
            </a:r>
            <a:r>
              <a:rPr lang="en-US" sz="2800" baseline="30000">
                <a:effectLst>
                  <a:outerShdw blurRad="38100" dist="38100" dir="2700000" algn="tl">
                    <a:srgbClr val="DDDDDD"/>
                  </a:outerShdw>
                </a:effectLst>
              </a:rPr>
              <a:t> </a:t>
            </a:r>
            <a:r>
              <a:rPr lang="en-US" sz="2800">
                <a:solidFill>
                  <a:schemeClr val="hlink"/>
                </a:solidFill>
                <a:effectLst>
                  <a:outerShdw blurRad="38100" dist="38100" dir="2700000" algn="tl">
                    <a:srgbClr val="DDDDDD"/>
                  </a:outerShdw>
                </a:effectLst>
              </a:rPr>
              <a:t>g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8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80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680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80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6807"/>
                                        </p:tgtEl>
                                        <p:attrNameLst>
                                          <p:attrName>style.visibility</p:attrName>
                                        </p:attrNameLst>
                                      </p:cBhvr>
                                      <p:to>
                                        <p:strVal val="visible"/>
                                      </p:to>
                                    </p:set>
                                    <p:anim calcmode="lin" valueType="num">
                                      <p:cBhvr additive="base">
                                        <p:cTn id="23" dur="500" fill="hold"/>
                                        <p:tgtEl>
                                          <p:spTgt spid="76807"/>
                                        </p:tgtEl>
                                        <p:attrNameLst>
                                          <p:attrName>ppt_x</p:attrName>
                                        </p:attrNameLst>
                                      </p:cBhvr>
                                      <p:tavLst>
                                        <p:tav tm="0">
                                          <p:val>
                                            <p:strVal val="0-#ppt_w/2"/>
                                          </p:val>
                                        </p:tav>
                                        <p:tav tm="100000">
                                          <p:val>
                                            <p:strVal val="#ppt_x"/>
                                          </p:val>
                                        </p:tav>
                                      </p:tavLst>
                                    </p:anim>
                                    <p:anim calcmode="lin" valueType="num">
                                      <p:cBhvr additive="base">
                                        <p:cTn id="24" dur="500" fill="hold"/>
                                        <p:tgtEl>
                                          <p:spTgt spid="768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6" grpId="0" build="p" bldLvl="2" autoUpdateAnimBg="0"/>
      <p:bldP spid="76807"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1295400" y="3048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000"/>
              <a:t>Reporting Numbers</a:t>
            </a:r>
            <a:br>
              <a:rPr lang="en-US" sz="4000"/>
            </a:br>
            <a:r>
              <a:rPr lang="en-US" sz="3600"/>
              <a:t>Rules for Significant (Digits) Figures</a:t>
            </a:r>
          </a:p>
        </p:txBody>
      </p:sp>
      <p:sp>
        <p:nvSpPr>
          <p:cNvPr id="77827" name="Rectangle 3"/>
          <p:cNvSpPr>
            <a:spLocks noChangeArrowheads="1"/>
          </p:cNvSpPr>
          <p:nvPr/>
        </p:nvSpPr>
        <p:spPr bwMode="auto">
          <a:xfrm>
            <a:off x="1370013" y="2436813"/>
            <a:ext cx="7770812" cy="1190625"/>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77828" name="Rectangle 4"/>
          <p:cNvSpPr>
            <a:spLocks noChangeArrowheads="1"/>
          </p:cNvSpPr>
          <p:nvPr/>
        </p:nvSpPr>
        <p:spPr bwMode="auto">
          <a:xfrm>
            <a:off x="1600200" y="4419600"/>
            <a:ext cx="6673850" cy="823913"/>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77829" name="Rectangle 5"/>
          <p:cNvSpPr>
            <a:spLocks noChangeArrowheads="1"/>
          </p:cNvSpPr>
          <p:nvPr/>
        </p:nvSpPr>
        <p:spPr bwMode="auto">
          <a:xfrm>
            <a:off x="685800" y="1905000"/>
            <a:ext cx="7848600" cy="3657600"/>
          </a:xfrm>
          <a:prstGeom prst="rect">
            <a:avLst/>
          </a:prstGeom>
          <a:noFill/>
          <a:ln w="12700">
            <a:noFill/>
            <a:miter lim="800000"/>
            <a:headEnd/>
            <a:tailEnd/>
          </a:ln>
          <a:effectLst/>
        </p:spPr>
        <p:txBody>
          <a:bodyPr lIns="90487" tIns="44450" rIns="90487" bIns="44450"/>
          <a:lstStyle/>
          <a:p>
            <a:pPr marL="342900" indent="-342900" eaLnBrk="0" hangingPunct="0">
              <a:buClr>
                <a:schemeClr val="accent1"/>
              </a:buClr>
              <a:buSzPct val="75000"/>
              <a:buFont typeface="Monotype Sorts" charset="0"/>
              <a:buChar char="ð"/>
            </a:pPr>
            <a:r>
              <a:rPr lang="en-US" sz="3600">
                <a:solidFill>
                  <a:srgbClr val="FFFF00"/>
                </a:solidFill>
              </a:rPr>
              <a:t>	</a:t>
            </a:r>
            <a:r>
              <a:rPr lang="en-US" sz="3600">
                <a:solidFill>
                  <a:srgbClr val="063DE8"/>
                </a:solidFill>
                <a:effectLst>
                  <a:outerShdw blurRad="38100" dist="38100" dir="2700000" algn="tl">
                    <a:srgbClr val="DDDDDD"/>
                  </a:outerShdw>
                </a:effectLst>
              </a:rPr>
              <a:t>Exact numbers (unit, conversion or scale factors)</a:t>
            </a:r>
            <a:r>
              <a:rPr lang="en-US" sz="3600">
                <a:solidFill>
                  <a:srgbClr val="FF66CC"/>
                </a:solidFill>
                <a:effectLst>
                  <a:outerShdw blurRad="38100" dist="38100" dir="2700000" algn="tl">
                    <a:srgbClr val="DDDDDD"/>
                  </a:outerShdw>
                </a:effectLst>
              </a:rPr>
              <a:t> can </a:t>
            </a:r>
            <a:r>
              <a:rPr lang="en-US" sz="3600">
                <a:solidFill>
                  <a:schemeClr val="tx1"/>
                </a:solidFill>
                <a:effectLst>
                  <a:outerShdw blurRad="38100" dist="38100" dir="2700000" algn="tl">
                    <a:srgbClr val="DDDDDD"/>
                  </a:outerShdw>
                </a:effectLst>
              </a:rPr>
              <a:t>have an infinite number of significant figures.</a:t>
            </a:r>
          </a:p>
          <a:p>
            <a:pPr marL="342900" indent="-342900" algn="ctr" eaLnBrk="0" hangingPunct="0">
              <a:spcBef>
                <a:spcPct val="100000"/>
              </a:spcBef>
              <a:buClr>
                <a:schemeClr val="accent1"/>
              </a:buClr>
              <a:buSzPct val="75000"/>
              <a:buFont typeface="Monotype Sorts" charset="0"/>
              <a:buChar char="ð"/>
            </a:pPr>
            <a:r>
              <a:rPr lang="en-US" sz="3600">
                <a:solidFill>
                  <a:srgbClr val="063DE8"/>
                </a:solidFill>
                <a:effectLst>
                  <a:outerShdw blurRad="38100" dist="38100" dir="2700000" algn="tl">
                    <a:srgbClr val="DDDDDD"/>
                  </a:outerShdw>
                </a:effectLst>
              </a:rPr>
              <a:t>1</a:t>
            </a:r>
            <a:r>
              <a:rPr lang="en-US" sz="3600">
                <a:solidFill>
                  <a:schemeClr val="tx1"/>
                </a:solidFill>
                <a:effectLst>
                  <a:outerShdw blurRad="38100" dist="38100" dir="2700000" algn="tl">
                    <a:srgbClr val="DDDDDD"/>
                  </a:outerShdw>
                </a:effectLst>
              </a:rPr>
              <a:t> liter  =  </a:t>
            </a:r>
            <a:r>
              <a:rPr lang="en-US" sz="3600">
                <a:solidFill>
                  <a:srgbClr val="063DE8"/>
                </a:solidFill>
                <a:effectLst>
                  <a:outerShdw blurRad="38100" dist="38100" dir="2700000" algn="tl">
                    <a:srgbClr val="DDDDDD"/>
                  </a:outerShdw>
                </a:effectLst>
              </a:rPr>
              <a:t>1,000.</a:t>
            </a:r>
            <a:r>
              <a:rPr lang="en-US" sz="3600">
                <a:effectLst>
                  <a:outerShdw blurRad="38100" dist="38100" dir="2700000" algn="tl">
                    <a:srgbClr val="DDDDDD"/>
                  </a:outerShdw>
                </a:effectLst>
              </a:rPr>
              <a:t> </a:t>
            </a:r>
            <a:r>
              <a:rPr lang="en-US" sz="3600">
                <a:solidFill>
                  <a:schemeClr val="tx1"/>
                </a:solidFill>
                <a:effectLst>
                  <a:outerShdw blurRad="38100" dist="38100" dir="2700000" algn="tl">
                    <a:srgbClr val="DDDDDD"/>
                  </a:outerShdw>
                </a:effectLst>
              </a:rPr>
              <a:t>ml, exactly</a:t>
            </a:r>
          </a:p>
          <a:p>
            <a:pPr marL="342900" indent="-342900" algn="ctr" eaLnBrk="0" hangingPunct="0">
              <a:spcBef>
                <a:spcPct val="100000"/>
              </a:spcBef>
              <a:buClr>
                <a:schemeClr val="accent1"/>
              </a:buClr>
              <a:buSzPct val="75000"/>
              <a:buFont typeface="Monotype Sorts" charset="0"/>
              <a:buChar char="ð"/>
            </a:pPr>
            <a:r>
              <a:rPr lang="en-US" sz="3600">
                <a:solidFill>
                  <a:srgbClr val="063DE8"/>
                </a:solidFill>
                <a:effectLst>
                  <a:outerShdw blurRad="38100" dist="38100" dir="2700000" algn="tl">
                    <a:srgbClr val="DDDDDD"/>
                  </a:outerShdw>
                </a:effectLst>
              </a:rPr>
              <a:t>1</a:t>
            </a:r>
            <a:r>
              <a:rPr lang="en-US" sz="3600">
                <a:solidFill>
                  <a:schemeClr val="tx1"/>
                </a:solidFill>
                <a:effectLst>
                  <a:outerShdw blurRad="38100" dist="38100" dir="2700000" algn="tl">
                    <a:srgbClr val="DDDDDD"/>
                  </a:outerShdw>
                </a:effectLst>
              </a:rPr>
              <a:t> inch  =  </a:t>
            </a:r>
            <a:r>
              <a:rPr lang="en-US" sz="3600">
                <a:solidFill>
                  <a:srgbClr val="063DE8"/>
                </a:solidFill>
                <a:effectLst>
                  <a:outerShdw blurRad="38100" dist="38100" dir="2700000" algn="tl">
                    <a:srgbClr val="DDDDDD"/>
                  </a:outerShdw>
                </a:effectLst>
              </a:rPr>
              <a:t>2.54</a:t>
            </a:r>
            <a:r>
              <a:rPr lang="en-US" sz="3600">
                <a:effectLst>
                  <a:outerShdw blurRad="38100" dist="38100" dir="2700000" algn="tl">
                    <a:srgbClr val="DDDDDD"/>
                  </a:outerShdw>
                </a:effectLst>
              </a:rPr>
              <a:t> </a:t>
            </a:r>
            <a:r>
              <a:rPr lang="en-US" sz="3600">
                <a:solidFill>
                  <a:schemeClr val="tx1"/>
                </a:solidFill>
                <a:effectLst>
                  <a:outerShdw blurRad="38100" dist="38100" dir="2700000" algn="tl">
                    <a:srgbClr val="DDDDDD"/>
                  </a:outerShdw>
                </a:effectLst>
              </a:rPr>
              <a:t>cm, exactly</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299"/>
                                          </p:stCondLst>
                                        </p:cTn>
                                        <p:tgtEl>
                                          <p:spTgt spid="7782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299"/>
                                          </p:stCondLst>
                                        </p:cTn>
                                        <p:tgtEl>
                                          <p:spTgt spid="7782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299"/>
                                          </p:stCondLst>
                                        </p:cTn>
                                        <p:tgtEl>
                                          <p:spTgt spid="7782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9" grpId="0" build="p" bldLvl="3"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609600" y="228600"/>
            <a:ext cx="7848600" cy="1143000"/>
          </a:xfrm>
          <a:prstGeom prst="rect">
            <a:avLst/>
          </a:prstGeom>
          <a:noFill/>
          <a:ln w="12700">
            <a:noFill/>
            <a:miter lim="800000"/>
            <a:headEnd/>
            <a:tailEnd/>
          </a:ln>
          <a:effectLst/>
        </p:spPr>
        <p:txBody>
          <a:bodyPr lIns="90487" tIns="44450" rIns="90487" bIns="44450" anchor="b"/>
          <a:lstStyle/>
          <a:p>
            <a:pPr algn="ctr" eaLnBrk="0" hangingPunct="0"/>
            <a:r>
              <a:rPr lang="en-US" sz="4800">
                <a:solidFill>
                  <a:schemeClr val="accent2"/>
                </a:solidFill>
                <a:effectLst>
                  <a:outerShdw blurRad="38100" dist="38100" dir="2700000" algn="tl">
                    <a:srgbClr val="DDDDDD"/>
                  </a:outerShdw>
                </a:effectLst>
                <a:latin typeface="Times" charset="0"/>
              </a:rPr>
              <a:t>Zeros</a:t>
            </a:r>
            <a:endParaRPr lang="en-US" sz="4800">
              <a:solidFill>
                <a:srgbClr val="00FF66"/>
              </a:solidFill>
              <a:effectLst>
                <a:outerShdw blurRad="38100" dist="38100" dir="2700000" algn="tl">
                  <a:srgbClr val="DDDDDD"/>
                </a:outerShdw>
              </a:effectLst>
              <a:latin typeface="Times" charset="0"/>
            </a:endParaRPr>
          </a:p>
        </p:txBody>
      </p:sp>
      <p:sp>
        <p:nvSpPr>
          <p:cNvPr id="80899" name="Rectangle 3"/>
          <p:cNvSpPr>
            <a:spLocks noChangeArrowheads="1"/>
          </p:cNvSpPr>
          <p:nvPr/>
        </p:nvSpPr>
        <p:spPr bwMode="auto">
          <a:xfrm>
            <a:off x="1812925" y="2133600"/>
            <a:ext cx="1225550"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0900" name="Rectangle 4"/>
          <p:cNvSpPr>
            <a:spLocks noChangeArrowheads="1"/>
          </p:cNvSpPr>
          <p:nvPr/>
        </p:nvSpPr>
        <p:spPr bwMode="auto">
          <a:xfrm>
            <a:off x="1812925" y="2894013"/>
            <a:ext cx="6145213" cy="1190625"/>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0901" name="Rectangle 5"/>
          <p:cNvSpPr>
            <a:spLocks noChangeArrowheads="1"/>
          </p:cNvSpPr>
          <p:nvPr/>
        </p:nvSpPr>
        <p:spPr bwMode="auto">
          <a:xfrm>
            <a:off x="2651125" y="4738688"/>
            <a:ext cx="28257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0902" name="Rectangle 6"/>
          <p:cNvSpPr>
            <a:spLocks noChangeArrowheads="1"/>
          </p:cNvSpPr>
          <p:nvPr/>
        </p:nvSpPr>
        <p:spPr bwMode="auto">
          <a:xfrm>
            <a:off x="5470525" y="4738688"/>
            <a:ext cx="24193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0903" name="Rectangle 7"/>
          <p:cNvSpPr>
            <a:spLocks noChangeArrowheads="1"/>
          </p:cNvSpPr>
          <p:nvPr/>
        </p:nvSpPr>
        <p:spPr bwMode="auto">
          <a:xfrm>
            <a:off x="609600" y="1981200"/>
            <a:ext cx="7848600" cy="4114800"/>
          </a:xfrm>
          <a:prstGeom prst="rect">
            <a:avLst/>
          </a:prstGeom>
          <a:noFill/>
          <a:ln w="12700">
            <a:noFill/>
            <a:miter lim="800000"/>
            <a:headEnd/>
            <a:tailEnd/>
          </a:ln>
          <a:effectLst/>
        </p:spPr>
        <p:txBody>
          <a:bodyPr lIns="90487" tIns="44450" rIns="90487" bIns="44450"/>
          <a:lstStyle/>
          <a:p>
            <a:pPr marL="565150" indent="-565150" defTabSz="1022350" eaLnBrk="0" hangingPunct="0">
              <a:buClr>
                <a:schemeClr val="accent1"/>
              </a:buClr>
              <a:buSzPct val="75000"/>
              <a:buFont typeface="Monotype Sorts" charset="0"/>
              <a:buChar char="«"/>
            </a:pPr>
            <a:r>
              <a:rPr lang="en-US" sz="3600">
                <a:solidFill>
                  <a:schemeClr val="accent2"/>
                </a:solidFill>
                <a:effectLst>
                  <a:outerShdw blurRad="38100" dist="38100" dir="2700000" algn="tl">
                    <a:srgbClr val="DDDDDD"/>
                  </a:outerShdw>
                </a:effectLst>
              </a:rPr>
              <a:t>Leading zeros</a:t>
            </a:r>
            <a:r>
              <a:rPr lang="en-US" sz="3600">
                <a:solidFill>
                  <a:schemeClr val="tx1"/>
                </a:solidFill>
                <a:effectLst>
                  <a:outerShdw blurRad="38100" dist="38100" dir="2700000" algn="tl">
                    <a:srgbClr val="DDDDDD"/>
                  </a:outerShdw>
                </a:effectLst>
              </a:rPr>
              <a:t> do not count as significant figures.</a:t>
            </a:r>
          </a:p>
          <a:p>
            <a:pPr marL="565150" indent="-565150" algn="ctr" defTabSz="1022350" eaLnBrk="0" hangingPunct="0">
              <a:spcBef>
                <a:spcPct val="100000"/>
              </a:spcBef>
              <a:buClr>
                <a:schemeClr val="accent1"/>
              </a:buClr>
              <a:buSzPct val="75000"/>
              <a:buFont typeface="Monotype Sorts" charset="0"/>
              <a:buChar char="ð"/>
            </a:pPr>
            <a:r>
              <a:rPr lang="en-US" sz="3600">
                <a:solidFill>
                  <a:schemeClr val="accent2"/>
                </a:solidFill>
                <a:effectLst>
                  <a:outerShdw blurRad="38100" dist="38100" dir="2700000" algn="tl">
                    <a:srgbClr val="DDDDDD"/>
                  </a:outerShdw>
                </a:effectLst>
              </a:rPr>
              <a:t>0.0486 mL</a:t>
            </a:r>
            <a:r>
              <a:rPr lang="en-US" sz="3600">
                <a:solidFill>
                  <a:schemeClr val="tx1"/>
                </a:solidFill>
                <a:effectLst>
                  <a:outerShdw blurRad="38100" dist="38100" dir="2700000" algn="tl">
                    <a:srgbClr val="DDDDDD"/>
                  </a:outerShdw>
                </a:effectLst>
              </a:rPr>
              <a:t> has how many sig figs?</a:t>
            </a:r>
          </a:p>
          <a:p>
            <a:pPr marL="565150" indent="-565150" algn="ctr" defTabSz="1022350" eaLnBrk="0" hangingPunct="0">
              <a:spcBef>
                <a:spcPct val="20000"/>
              </a:spcBef>
              <a:buClr>
                <a:schemeClr val="accent1"/>
              </a:buClr>
              <a:buSzPct val="75000"/>
              <a:buFont typeface="Monotype Sorts" charset="0"/>
              <a:buChar char="ð"/>
            </a:pPr>
            <a:r>
              <a:rPr lang="en-US" sz="3600">
                <a:solidFill>
                  <a:schemeClr val="accent2"/>
                </a:solidFill>
                <a:effectLst>
                  <a:outerShdw blurRad="38100" dist="38100" dir="2700000" algn="tl">
                    <a:srgbClr val="DDDDDD"/>
                  </a:outerShdw>
                </a:effectLst>
              </a:rPr>
              <a:t>3</a:t>
            </a:r>
            <a:r>
              <a:rPr lang="en-US" sz="3600">
                <a:solidFill>
                  <a:schemeClr val="tx1"/>
                </a:solidFill>
                <a:effectLst>
                  <a:outerShdw blurRad="38100" dist="38100" dir="2700000" algn="tl">
                    <a:srgbClr val="DDDDDD"/>
                  </a:outerShdw>
                </a:effectLst>
              </a:rPr>
              <a:t> sig figs.</a:t>
            </a:r>
          </a:p>
          <a:p>
            <a:pPr marL="965200" lvl="1" indent="-285750" defTabSz="1022350" eaLnBrk="0" hangingPunct="0">
              <a:spcBef>
                <a:spcPct val="20000"/>
              </a:spcBef>
              <a:buClr>
                <a:schemeClr val="tx2"/>
              </a:buClr>
              <a:buSzPct val="100000"/>
              <a:buFontTx/>
              <a:buChar char="•"/>
            </a:pPr>
            <a:r>
              <a:rPr lang="en-US" sz="3600">
                <a:effectLst>
                  <a:outerShdw blurRad="38100" dist="38100" dir="2700000" algn="tl">
                    <a:srgbClr val="DDDDDD"/>
                  </a:outerShdw>
                </a:effectLst>
              </a:rPr>
              <a:t>Number expressed in scientific notation?</a:t>
            </a:r>
          </a:p>
        </p:txBody>
      </p:sp>
      <p:sp>
        <p:nvSpPr>
          <p:cNvPr id="80904" name="Text Box 8"/>
          <p:cNvSpPr txBox="1">
            <a:spLocks noChangeArrowheads="1"/>
          </p:cNvSpPr>
          <p:nvPr/>
        </p:nvSpPr>
        <p:spPr bwMode="auto">
          <a:xfrm>
            <a:off x="4495800" y="5638800"/>
            <a:ext cx="2525713" cy="51911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2800">
                <a:solidFill>
                  <a:schemeClr val="hlink"/>
                </a:solidFill>
                <a:effectLst>
                  <a:outerShdw blurRad="38100" dist="38100" dir="2700000" algn="tl">
                    <a:srgbClr val="DDDDDD"/>
                  </a:outerShdw>
                </a:effectLst>
              </a:rPr>
              <a:t>4.86 x 10 </a:t>
            </a:r>
            <a:r>
              <a:rPr lang="en-US" sz="2800" baseline="30000">
                <a:solidFill>
                  <a:schemeClr val="hlink"/>
                </a:solidFill>
                <a:effectLst>
                  <a:outerShdw blurRad="38100" dist="38100" dir="2700000" algn="tl">
                    <a:srgbClr val="DDDDDD"/>
                  </a:outerShdw>
                </a:effectLst>
              </a:rPr>
              <a:t>-2 </a:t>
            </a:r>
            <a:r>
              <a:rPr lang="en-US" sz="2800">
                <a:solidFill>
                  <a:schemeClr val="hlink"/>
                </a:solidFill>
                <a:effectLst>
                  <a:outerShdw blurRad="38100" dist="38100" dir="2700000" algn="tl">
                    <a:srgbClr val="DDDDDD"/>
                  </a:outerShdw>
                </a:effectLst>
              </a:rPr>
              <a:t>mL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9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9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9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9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0904"/>
                                        </p:tgtEl>
                                        <p:attrNameLst>
                                          <p:attrName>style.visibility</p:attrName>
                                        </p:attrNameLst>
                                      </p:cBhvr>
                                      <p:to>
                                        <p:strVal val="visible"/>
                                      </p:to>
                                    </p:set>
                                    <p:anim calcmode="lin" valueType="num">
                                      <p:cBhvr additive="base">
                                        <p:cTn id="23" dur="500" fill="hold"/>
                                        <p:tgtEl>
                                          <p:spTgt spid="80904"/>
                                        </p:tgtEl>
                                        <p:attrNameLst>
                                          <p:attrName>ppt_x</p:attrName>
                                        </p:attrNameLst>
                                      </p:cBhvr>
                                      <p:tavLst>
                                        <p:tav tm="0">
                                          <p:val>
                                            <p:strVal val="0-#ppt_w/2"/>
                                          </p:val>
                                        </p:tav>
                                        <p:tav tm="100000">
                                          <p:val>
                                            <p:strVal val="#ppt_x"/>
                                          </p:val>
                                        </p:tav>
                                      </p:tavLst>
                                    </p:anim>
                                    <p:anim calcmode="lin" valueType="num">
                                      <p:cBhvr additive="base">
                                        <p:cTn id="24" dur="500" fill="hold"/>
                                        <p:tgtEl>
                                          <p:spTgt spid="809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3" grpId="0" build="p" bldLvl="2" autoUpdateAnimBg="0"/>
      <p:bldP spid="8090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55613" y="228600"/>
            <a:ext cx="7848600" cy="1143000"/>
          </a:xfrm>
          <a:prstGeom prst="rect">
            <a:avLst/>
          </a:prstGeom>
          <a:noFill/>
          <a:ln w="12700">
            <a:noFill/>
            <a:miter lim="800000"/>
            <a:headEnd/>
            <a:tailEnd/>
          </a:ln>
          <a:effectLst/>
        </p:spPr>
        <p:txBody>
          <a:bodyPr lIns="90487" tIns="44450" rIns="90487" bIns="44450" anchor="b"/>
          <a:lstStyle/>
          <a:p>
            <a:pPr algn="ctr" eaLnBrk="0" hangingPunct="0"/>
            <a:r>
              <a:rPr lang="en-US" sz="4800">
                <a:solidFill>
                  <a:schemeClr val="accent2"/>
                </a:solidFill>
                <a:effectLst>
                  <a:outerShdw blurRad="38100" dist="38100" dir="2700000" algn="tl">
                    <a:srgbClr val="DDDDDD"/>
                  </a:outerShdw>
                </a:effectLst>
                <a:latin typeface="Times" charset="0"/>
              </a:rPr>
              <a:t>Zeros</a:t>
            </a:r>
          </a:p>
        </p:txBody>
      </p:sp>
      <p:sp>
        <p:nvSpPr>
          <p:cNvPr id="81923" name="Rectangle 3"/>
          <p:cNvSpPr>
            <a:spLocks noChangeArrowheads="1"/>
          </p:cNvSpPr>
          <p:nvPr/>
        </p:nvSpPr>
        <p:spPr bwMode="auto">
          <a:xfrm>
            <a:off x="1368425" y="762000"/>
            <a:ext cx="7772400" cy="1143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1924" name="Rectangle 4"/>
          <p:cNvSpPr>
            <a:spLocks noChangeArrowheads="1"/>
          </p:cNvSpPr>
          <p:nvPr/>
        </p:nvSpPr>
        <p:spPr bwMode="auto">
          <a:xfrm>
            <a:off x="4926013" y="4433888"/>
            <a:ext cx="20320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1925" name="Rectangle 5"/>
          <p:cNvSpPr>
            <a:spLocks noChangeArrowheads="1"/>
          </p:cNvSpPr>
          <p:nvPr/>
        </p:nvSpPr>
        <p:spPr bwMode="auto">
          <a:xfrm>
            <a:off x="1658938" y="2133600"/>
            <a:ext cx="1225550"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1926" name="Rectangle 6"/>
          <p:cNvSpPr>
            <a:spLocks noChangeArrowheads="1"/>
          </p:cNvSpPr>
          <p:nvPr/>
        </p:nvSpPr>
        <p:spPr bwMode="auto">
          <a:xfrm>
            <a:off x="2498725" y="4738688"/>
            <a:ext cx="25209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1927" name="Rectangle 7"/>
          <p:cNvSpPr>
            <a:spLocks noChangeArrowheads="1"/>
          </p:cNvSpPr>
          <p:nvPr/>
        </p:nvSpPr>
        <p:spPr bwMode="auto">
          <a:xfrm>
            <a:off x="5011738" y="4738688"/>
            <a:ext cx="24193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1928" name="Rectangle 8"/>
          <p:cNvSpPr>
            <a:spLocks noChangeArrowheads="1"/>
          </p:cNvSpPr>
          <p:nvPr/>
        </p:nvSpPr>
        <p:spPr bwMode="auto">
          <a:xfrm>
            <a:off x="1658938" y="2894013"/>
            <a:ext cx="6340475" cy="1190625"/>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1929" name="Rectangle 9"/>
          <p:cNvSpPr>
            <a:spLocks noChangeArrowheads="1"/>
          </p:cNvSpPr>
          <p:nvPr/>
        </p:nvSpPr>
        <p:spPr bwMode="auto">
          <a:xfrm>
            <a:off x="455613" y="1981200"/>
            <a:ext cx="7848600" cy="4114800"/>
          </a:xfrm>
          <a:prstGeom prst="rect">
            <a:avLst/>
          </a:prstGeom>
          <a:noFill/>
          <a:ln w="12700">
            <a:noFill/>
            <a:miter lim="800000"/>
            <a:headEnd/>
            <a:tailEnd/>
          </a:ln>
          <a:effectLst/>
        </p:spPr>
        <p:txBody>
          <a:bodyPr lIns="90487" tIns="44450" rIns="90487" bIns="44450"/>
          <a:lstStyle/>
          <a:p>
            <a:pPr marL="565150" indent="-565150" defTabSz="179388" eaLnBrk="0" hangingPunct="0">
              <a:buClr>
                <a:schemeClr val="accent1"/>
              </a:buClr>
              <a:buSzPct val="75000"/>
              <a:buFont typeface="Monotype Sorts" charset="0"/>
              <a:buChar char="ð"/>
            </a:pPr>
            <a:r>
              <a:rPr lang="en-US" sz="3600">
                <a:solidFill>
                  <a:schemeClr val="accent2"/>
                </a:solidFill>
                <a:effectLst>
                  <a:outerShdw blurRad="38100" dist="38100" dir="2700000" algn="tl">
                    <a:srgbClr val="DDDDDD"/>
                  </a:outerShdw>
                </a:effectLst>
              </a:rPr>
              <a:t>Captive zeros </a:t>
            </a:r>
            <a:r>
              <a:rPr lang="en-US" sz="3600">
                <a:solidFill>
                  <a:schemeClr val="tx1"/>
                </a:solidFill>
                <a:effectLst>
                  <a:outerShdw blurRad="38100" dist="38100" dir="2700000" algn="tl">
                    <a:srgbClr val="DDDDDD"/>
                  </a:outerShdw>
                </a:effectLst>
              </a:rPr>
              <a:t>always count as significant figures.</a:t>
            </a:r>
          </a:p>
          <a:p>
            <a:pPr marL="565150" indent="-565150" algn="ctr" defTabSz="179388" eaLnBrk="0" hangingPunct="0">
              <a:spcBef>
                <a:spcPct val="100000"/>
              </a:spcBef>
              <a:buClr>
                <a:schemeClr val="accent1"/>
              </a:buClr>
              <a:buSzPct val="75000"/>
              <a:buFont typeface="Monotype Sorts" charset="0"/>
              <a:buChar char="ð"/>
            </a:pPr>
            <a:r>
              <a:rPr lang="en-US" sz="3600">
                <a:solidFill>
                  <a:schemeClr val="accent2"/>
                </a:solidFill>
                <a:effectLst>
                  <a:outerShdw blurRad="38100" dist="38100" dir="2700000" algn="tl">
                    <a:srgbClr val="DDDDDD"/>
                  </a:outerShdw>
                </a:effectLst>
              </a:rPr>
              <a:t>16.</a:t>
            </a:r>
            <a:r>
              <a:rPr lang="en-US" sz="3600" u="sng">
                <a:solidFill>
                  <a:schemeClr val="accent2"/>
                </a:solidFill>
                <a:effectLst>
                  <a:outerShdw blurRad="38100" dist="38100" dir="2700000" algn="tl">
                    <a:srgbClr val="DDDDDD"/>
                  </a:outerShdw>
                </a:effectLst>
              </a:rPr>
              <a:t>0</a:t>
            </a:r>
            <a:r>
              <a:rPr lang="en-US" sz="3600">
                <a:solidFill>
                  <a:schemeClr val="accent2"/>
                </a:solidFill>
                <a:effectLst>
                  <a:outerShdw blurRad="38100" dist="38100" dir="2700000" algn="tl">
                    <a:srgbClr val="DDDDDD"/>
                  </a:outerShdw>
                </a:effectLst>
              </a:rPr>
              <a:t>7 cm </a:t>
            </a:r>
            <a:r>
              <a:rPr lang="en-US" sz="3600">
                <a:solidFill>
                  <a:schemeClr val="tx1"/>
                </a:solidFill>
                <a:effectLst>
                  <a:outerShdw blurRad="38100" dist="38100" dir="2700000" algn="tl">
                    <a:srgbClr val="DDDDDD"/>
                  </a:outerShdw>
                </a:effectLst>
              </a:rPr>
              <a:t>has how many sig figs?</a:t>
            </a:r>
          </a:p>
          <a:p>
            <a:pPr marL="565150" indent="-565150" algn="ctr" defTabSz="179388" eaLnBrk="0" hangingPunct="0">
              <a:spcBef>
                <a:spcPct val="20000"/>
              </a:spcBef>
              <a:buClr>
                <a:schemeClr val="accent1"/>
              </a:buClr>
              <a:buSzPct val="75000"/>
              <a:buFont typeface="Monotype Sorts" charset="0"/>
              <a:buChar char="ð"/>
            </a:pPr>
            <a:r>
              <a:rPr lang="en-US" sz="3600">
                <a:solidFill>
                  <a:schemeClr val="accent2"/>
                </a:solidFill>
                <a:effectLst>
                  <a:outerShdw blurRad="38100" dist="38100" dir="2700000" algn="tl">
                    <a:srgbClr val="DDDDDD"/>
                  </a:outerShdw>
                </a:effectLst>
              </a:rPr>
              <a:t>4</a:t>
            </a:r>
            <a:r>
              <a:rPr lang="en-US" sz="3600">
                <a:solidFill>
                  <a:schemeClr val="tx1"/>
                </a:solidFill>
                <a:effectLst>
                  <a:outerShdw blurRad="38100" dist="38100" dir="2700000" algn="tl">
                    <a:srgbClr val="DDDDDD"/>
                  </a:outerShdw>
                </a:effectLst>
              </a:rPr>
              <a:t> sig figs.</a:t>
            </a:r>
          </a:p>
          <a:p>
            <a:pPr marL="565150" indent="-565150" defTabSz="179388" eaLnBrk="0" hangingPunct="0">
              <a:spcBef>
                <a:spcPct val="20000"/>
              </a:spcBef>
              <a:buClr>
                <a:schemeClr val="accent1"/>
              </a:buClr>
              <a:buSzPct val="75000"/>
              <a:buFont typeface="Monotype Sorts" charset="0"/>
              <a:buChar char="ð"/>
            </a:pPr>
            <a:r>
              <a:rPr lang="en-US" sz="3600">
                <a:effectLst>
                  <a:outerShdw blurRad="38100" dist="38100" dir="2700000" algn="tl">
                    <a:srgbClr val="DDDDDD"/>
                  </a:outerShdw>
                </a:effectLst>
              </a:rPr>
              <a:t>Number expressed in scientific notation?</a:t>
            </a:r>
          </a:p>
        </p:txBody>
      </p:sp>
      <p:sp>
        <p:nvSpPr>
          <p:cNvPr id="81930" name="Text Box 10"/>
          <p:cNvSpPr txBox="1">
            <a:spLocks noChangeArrowheads="1"/>
          </p:cNvSpPr>
          <p:nvPr/>
        </p:nvSpPr>
        <p:spPr bwMode="auto">
          <a:xfrm>
            <a:off x="3733800" y="5562600"/>
            <a:ext cx="2711450" cy="51911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2800">
                <a:solidFill>
                  <a:schemeClr val="hlink"/>
                </a:solidFill>
                <a:effectLst>
                  <a:outerShdw blurRad="38100" dist="38100" dir="2700000" algn="tl">
                    <a:srgbClr val="DDDDDD"/>
                  </a:outerShdw>
                </a:effectLst>
              </a:rPr>
              <a:t>1.607 x 10 </a:t>
            </a:r>
            <a:r>
              <a:rPr lang="en-US" sz="2800" baseline="30000">
                <a:solidFill>
                  <a:schemeClr val="hlink"/>
                </a:solidFill>
                <a:effectLst>
                  <a:outerShdw blurRad="38100" dist="38100" dir="2700000" algn="tl">
                    <a:srgbClr val="DDDDDD"/>
                  </a:outerShdw>
                </a:effectLst>
              </a:rPr>
              <a:t>1</a:t>
            </a:r>
            <a:r>
              <a:rPr lang="en-US" baseline="30000">
                <a:effectLst>
                  <a:outerShdw blurRad="38100" dist="38100" dir="2700000" algn="tl">
                    <a:srgbClr val="DDDDDD"/>
                  </a:outerShdw>
                </a:effectLst>
              </a:rPr>
              <a:t> </a:t>
            </a:r>
            <a:r>
              <a:rPr lang="en-US" sz="2800">
                <a:solidFill>
                  <a:schemeClr val="hlink"/>
                </a:solidFill>
                <a:effectLst>
                  <a:outerShdw blurRad="38100" dist="38100" dir="2700000" algn="tl">
                    <a:srgbClr val="DDDDDD"/>
                  </a:outerShdw>
                </a:effectLst>
              </a:rPr>
              <a:t>cm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2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92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92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92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1930"/>
                                        </p:tgtEl>
                                        <p:attrNameLst>
                                          <p:attrName>style.visibility</p:attrName>
                                        </p:attrNameLst>
                                      </p:cBhvr>
                                      <p:to>
                                        <p:strVal val="visible"/>
                                      </p:to>
                                    </p:set>
                                    <p:anim calcmode="lin" valueType="num">
                                      <p:cBhvr additive="base">
                                        <p:cTn id="23" dur="500" fill="hold"/>
                                        <p:tgtEl>
                                          <p:spTgt spid="81930"/>
                                        </p:tgtEl>
                                        <p:attrNameLst>
                                          <p:attrName>ppt_x</p:attrName>
                                        </p:attrNameLst>
                                      </p:cBhvr>
                                      <p:tavLst>
                                        <p:tav tm="0">
                                          <p:val>
                                            <p:strVal val="0-#ppt_w/2"/>
                                          </p:val>
                                        </p:tav>
                                        <p:tav tm="100000">
                                          <p:val>
                                            <p:strVal val="#ppt_x"/>
                                          </p:val>
                                        </p:tav>
                                      </p:tavLst>
                                    </p:anim>
                                    <p:anim calcmode="lin" valueType="num">
                                      <p:cBhvr additive="base">
                                        <p:cTn id="24" dur="500" fill="hold"/>
                                        <p:tgtEl>
                                          <p:spTgt spid="819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9" grpId="0" build="p" bldLvl="2" autoUpdateAnimBg="0"/>
      <p:bldP spid="81930"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609600" y="228600"/>
            <a:ext cx="7848600" cy="1143000"/>
          </a:xfrm>
          <a:prstGeom prst="rect">
            <a:avLst/>
          </a:prstGeom>
          <a:noFill/>
          <a:ln w="12700">
            <a:noFill/>
            <a:miter lim="800000"/>
            <a:headEnd/>
            <a:tailEnd/>
          </a:ln>
          <a:effectLst/>
        </p:spPr>
        <p:txBody>
          <a:bodyPr lIns="90487" tIns="44450" rIns="90487" bIns="44450" anchor="b"/>
          <a:lstStyle/>
          <a:p>
            <a:pPr algn="ctr" eaLnBrk="0" hangingPunct="0"/>
            <a:r>
              <a:rPr lang="en-US" sz="4800">
                <a:solidFill>
                  <a:srgbClr val="FF9900"/>
                </a:solidFill>
                <a:effectLst>
                  <a:outerShdw blurRad="38100" dist="38100" dir="2700000" algn="tl">
                    <a:srgbClr val="DDDDDD"/>
                  </a:outerShdw>
                </a:effectLst>
                <a:latin typeface="Times" charset="0"/>
              </a:rPr>
              <a:t>Zeros</a:t>
            </a:r>
          </a:p>
        </p:txBody>
      </p:sp>
      <p:sp>
        <p:nvSpPr>
          <p:cNvPr id="82947" name="Rectangle 3"/>
          <p:cNvSpPr>
            <a:spLocks noChangeArrowheads="1"/>
          </p:cNvSpPr>
          <p:nvPr/>
        </p:nvSpPr>
        <p:spPr bwMode="auto">
          <a:xfrm>
            <a:off x="1812925" y="2133600"/>
            <a:ext cx="1225550"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2948" name="Rectangle 4"/>
          <p:cNvSpPr>
            <a:spLocks noChangeArrowheads="1"/>
          </p:cNvSpPr>
          <p:nvPr/>
        </p:nvSpPr>
        <p:spPr bwMode="auto">
          <a:xfrm>
            <a:off x="2651125" y="5043488"/>
            <a:ext cx="25209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2949" name="Rectangle 5"/>
          <p:cNvSpPr>
            <a:spLocks noChangeArrowheads="1"/>
          </p:cNvSpPr>
          <p:nvPr/>
        </p:nvSpPr>
        <p:spPr bwMode="auto">
          <a:xfrm>
            <a:off x="5165725" y="5043488"/>
            <a:ext cx="2419350" cy="823912"/>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2950" name="Rectangle 6"/>
          <p:cNvSpPr>
            <a:spLocks noChangeArrowheads="1"/>
          </p:cNvSpPr>
          <p:nvPr/>
        </p:nvSpPr>
        <p:spPr bwMode="auto">
          <a:xfrm>
            <a:off x="1812925" y="2894013"/>
            <a:ext cx="7026275" cy="17399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82951" name="Rectangle 7"/>
          <p:cNvSpPr>
            <a:spLocks noChangeArrowheads="1"/>
          </p:cNvSpPr>
          <p:nvPr/>
        </p:nvSpPr>
        <p:spPr bwMode="auto">
          <a:xfrm>
            <a:off x="609600" y="1828800"/>
            <a:ext cx="7848600" cy="4267200"/>
          </a:xfrm>
          <a:prstGeom prst="rect">
            <a:avLst/>
          </a:prstGeom>
          <a:noFill/>
          <a:ln w="12700">
            <a:noFill/>
            <a:miter lim="800000"/>
            <a:headEnd/>
            <a:tailEnd/>
          </a:ln>
          <a:effectLst/>
        </p:spPr>
        <p:txBody>
          <a:bodyPr lIns="90487" tIns="44450" rIns="90487" bIns="44450"/>
          <a:lstStyle/>
          <a:p>
            <a:pPr marL="565150" indent="-565150" defTabSz="334963" eaLnBrk="0" hangingPunct="0">
              <a:buClr>
                <a:schemeClr val="accent1"/>
              </a:buClr>
              <a:buSzPct val="75000"/>
              <a:buFont typeface="Monotype Sorts" charset="0"/>
              <a:buChar char="ð"/>
            </a:pPr>
            <a:r>
              <a:rPr lang="en-US" sz="3600">
                <a:solidFill>
                  <a:srgbClr val="FF9900"/>
                </a:solidFill>
                <a:effectLst>
                  <a:outerShdw blurRad="38100" dist="38100" dir="2700000" algn="tl">
                    <a:srgbClr val="DDDDDD"/>
                  </a:outerShdw>
                </a:effectLst>
              </a:rPr>
              <a:t>Trailing zeros</a:t>
            </a:r>
            <a:r>
              <a:rPr lang="en-US" sz="3600">
                <a:effectLst>
                  <a:outerShdw blurRad="38100" dist="38100" dir="2700000" algn="tl">
                    <a:srgbClr val="DDDDDD"/>
                  </a:outerShdw>
                </a:effectLst>
              </a:rPr>
              <a:t> </a:t>
            </a:r>
            <a:r>
              <a:rPr lang="en-US" sz="3600">
                <a:solidFill>
                  <a:schemeClr val="tx1"/>
                </a:solidFill>
                <a:effectLst>
                  <a:outerShdw blurRad="38100" dist="38100" dir="2700000" algn="tl">
                    <a:srgbClr val="DDDDDD"/>
                  </a:outerShdw>
                </a:effectLst>
              </a:rPr>
              <a:t>are significant only</a:t>
            </a:r>
            <a:r>
              <a:rPr lang="en-US" sz="3600">
                <a:effectLst>
                  <a:outerShdw blurRad="38100" dist="38100" dir="2700000" algn="tl">
                    <a:srgbClr val="DDDDDD"/>
                  </a:outerShdw>
                </a:effectLst>
              </a:rPr>
              <a:t> </a:t>
            </a:r>
            <a:r>
              <a:rPr lang="en-US" sz="3600">
                <a:solidFill>
                  <a:schemeClr val="tx1"/>
                </a:solidFill>
                <a:effectLst>
                  <a:outerShdw blurRad="38100" dist="38100" dir="2700000" algn="tl">
                    <a:srgbClr val="DDDDDD"/>
                  </a:outerShdw>
                </a:effectLst>
              </a:rPr>
              <a:t>if the number contains a decimal point.</a:t>
            </a:r>
          </a:p>
          <a:p>
            <a:pPr marL="565150" indent="-565150" algn="ctr" defTabSz="334963" eaLnBrk="0" hangingPunct="0">
              <a:spcBef>
                <a:spcPct val="70000"/>
              </a:spcBef>
              <a:buClr>
                <a:schemeClr val="accent1"/>
              </a:buClr>
              <a:buSzPct val="75000"/>
              <a:buFont typeface="Monotype Sorts" charset="0"/>
              <a:buChar char="ð"/>
            </a:pPr>
            <a:r>
              <a:rPr lang="en-US" sz="3600">
                <a:solidFill>
                  <a:srgbClr val="FF9900"/>
                </a:solidFill>
                <a:effectLst>
                  <a:outerShdw blurRad="38100" dist="38100" dir="2700000" algn="tl">
                    <a:srgbClr val="DDDDDD"/>
                  </a:outerShdw>
                </a:effectLst>
              </a:rPr>
              <a:t>9.300 kg</a:t>
            </a:r>
            <a:r>
              <a:rPr lang="en-US" sz="3600">
                <a:solidFill>
                  <a:schemeClr val="tx1"/>
                </a:solidFill>
                <a:effectLst>
                  <a:outerShdw blurRad="38100" dist="38100" dir="2700000" algn="tl">
                    <a:srgbClr val="DDDDDD"/>
                  </a:outerShdw>
                </a:effectLst>
              </a:rPr>
              <a:t> has how many sig figs?</a:t>
            </a:r>
          </a:p>
          <a:p>
            <a:pPr marL="565150" indent="-565150" algn="ctr" defTabSz="334963" eaLnBrk="0" hangingPunct="0">
              <a:spcBef>
                <a:spcPct val="20000"/>
              </a:spcBef>
              <a:buClr>
                <a:schemeClr val="accent1"/>
              </a:buClr>
              <a:buSzPct val="75000"/>
              <a:buFont typeface="Monotype Sorts" charset="0"/>
              <a:buChar char="ð"/>
            </a:pPr>
            <a:r>
              <a:rPr lang="en-US" sz="3600">
                <a:solidFill>
                  <a:srgbClr val="FF9900"/>
                </a:solidFill>
                <a:effectLst>
                  <a:outerShdw blurRad="38100" dist="38100" dir="2700000" algn="tl">
                    <a:srgbClr val="DDDDDD"/>
                  </a:outerShdw>
                </a:effectLst>
              </a:rPr>
              <a:t>4</a:t>
            </a:r>
            <a:r>
              <a:rPr lang="en-US" sz="3600">
                <a:solidFill>
                  <a:schemeClr val="tx1"/>
                </a:solidFill>
                <a:effectLst>
                  <a:outerShdw blurRad="38100" dist="38100" dir="2700000" algn="tl">
                    <a:srgbClr val="DDDDDD"/>
                  </a:outerShdw>
                </a:effectLst>
              </a:rPr>
              <a:t> sig figs.</a:t>
            </a:r>
          </a:p>
          <a:p>
            <a:pPr marL="1376363" lvl="1" indent="-696913" defTabSz="334963" eaLnBrk="0" hangingPunct="0">
              <a:spcBef>
                <a:spcPct val="20000"/>
              </a:spcBef>
              <a:buClr>
                <a:schemeClr val="tx2"/>
              </a:buClr>
              <a:buSzPct val="100000"/>
              <a:buFontTx/>
              <a:buChar char="•"/>
            </a:pPr>
            <a:r>
              <a:rPr lang="en-US" sz="3600">
                <a:effectLst>
                  <a:outerShdw blurRad="38100" dist="38100" dir="2700000" algn="tl">
                    <a:srgbClr val="DDDDDD"/>
                  </a:outerShdw>
                </a:effectLst>
              </a:rPr>
              <a:t>Number expressed in scientific notation?</a:t>
            </a:r>
          </a:p>
        </p:txBody>
      </p:sp>
      <p:sp>
        <p:nvSpPr>
          <p:cNvPr id="82952" name="Text Box 8"/>
          <p:cNvSpPr txBox="1">
            <a:spLocks noChangeArrowheads="1"/>
          </p:cNvSpPr>
          <p:nvPr/>
        </p:nvSpPr>
        <p:spPr bwMode="auto">
          <a:xfrm>
            <a:off x="6707188" y="5791200"/>
            <a:ext cx="1620837" cy="51911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2800">
                <a:solidFill>
                  <a:schemeClr val="hlink"/>
                </a:solidFill>
                <a:effectLst>
                  <a:outerShdw blurRad="38100" dist="38100" dir="2700000" algn="tl">
                    <a:srgbClr val="DDDDDD"/>
                  </a:outerShdw>
                </a:effectLst>
              </a:rPr>
              <a:t>9.300</a:t>
            </a:r>
            <a:r>
              <a:rPr lang="en-US">
                <a:effectLst>
                  <a:outerShdw blurRad="38100" dist="38100" dir="2700000" algn="tl">
                    <a:srgbClr val="DDDDDD"/>
                  </a:outerShdw>
                </a:effectLst>
              </a:rPr>
              <a:t> </a:t>
            </a:r>
            <a:r>
              <a:rPr lang="en-US" sz="2800">
                <a:solidFill>
                  <a:schemeClr val="hlink"/>
                </a:solidFill>
                <a:effectLst>
                  <a:outerShdw blurRad="38100" dist="38100" dir="2700000" algn="tl">
                    <a:srgbClr val="DDDDDD"/>
                  </a:outerShdw>
                </a:effectLst>
              </a:rPr>
              <a:t>kg</a:t>
            </a:r>
            <a:r>
              <a:rPr lang="en-US">
                <a:solidFill>
                  <a:schemeClr val="hlink"/>
                </a:solidFill>
                <a:effectLst>
                  <a:outerShdw blurRad="38100" dist="38100" dir="2700000" algn="tl">
                    <a:srgbClr val="DDDDDD"/>
                  </a:outerShdw>
                </a:effectLst>
              </a:rPr>
              <a:t> </a:t>
            </a:r>
            <a:endParaRPr lang="en-US">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9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9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9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9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2952"/>
                                        </p:tgtEl>
                                        <p:attrNameLst>
                                          <p:attrName>style.visibility</p:attrName>
                                        </p:attrNameLst>
                                      </p:cBhvr>
                                      <p:to>
                                        <p:strVal val="visible"/>
                                      </p:to>
                                    </p:set>
                                    <p:anim calcmode="lin" valueType="num">
                                      <p:cBhvr additive="base">
                                        <p:cTn id="23" dur="500" fill="hold"/>
                                        <p:tgtEl>
                                          <p:spTgt spid="82952"/>
                                        </p:tgtEl>
                                        <p:attrNameLst>
                                          <p:attrName>ppt_x</p:attrName>
                                        </p:attrNameLst>
                                      </p:cBhvr>
                                      <p:tavLst>
                                        <p:tav tm="0">
                                          <p:val>
                                            <p:strVal val="0-#ppt_w/2"/>
                                          </p:val>
                                        </p:tav>
                                        <p:tav tm="100000">
                                          <p:val>
                                            <p:strVal val="#ppt_x"/>
                                          </p:val>
                                        </p:tav>
                                      </p:tavLst>
                                    </p:anim>
                                    <p:anim calcmode="lin" valueType="num">
                                      <p:cBhvr additive="base">
                                        <p:cTn id="24" dur="500" fill="hold"/>
                                        <p:tgtEl>
                                          <p:spTgt spid="829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1" grpId="0" build="p" bldLvl="2" autoUpdateAnimBg="0"/>
      <p:bldP spid="82952"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2"/>
          <p:cNvSpPr txBox="1">
            <a:spLocks noChangeArrowheads="1"/>
          </p:cNvSpPr>
          <p:nvPr/>
        </p:nvSpPr>
        <p:spPr bwMode="auto">
          <a:xfrm>
            <a:off x="1524000" y="1905000"/>
            <a:ext cx="7620000" cy="3878263"/>
          </a:xfrm>
          <a:prstGeom prst="rect">
            <a:avLst/>
          </a:prstGeom>
          <a:noFill/>
          <a:ln w="9525">
            <a:noFill/>
            <a:miter lim="800000"/>
            <a:headEnd/>
            <a:tailEnd/>
          </a:ln>
        </p:spPr>
        <p:txBody>
          <a:bodyPr>
            <a:spAutoFit/>
          </a:bodyPr>
          <a:lstStyle>
            <a:lvl1pPr marL="342900" indent="-342900"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marL="2171700" indent="-342900" eaLnBrk="0" hangingPunct="0">
              <a:defRPr sz="2400" i="1">
                <a:solidFill>
                  <a:schemeClr val="tx2"/>
                </a:solidFill>
                <a:latin typeface="Helvetica" charset="0"/>
                <a:ea typeface="ＭＳ Ｐゴシック" charset="0"/>
              </a:defRPr>
            </a:lvl5pPr>
            <a:lvl6pPr marL="2628900" indent="-342900" eaLnBrk="0" fontAlgn="base" hangingPunct="0">
              <a:spcBef>
                <a:spcPct val="0"/>
              </a:spcBef>
              <a:spcAft>
                <a:spcPct val="0"/>
              </a:spcAft>
              <a:defRPr sz="2400" i="1">
                <a:solidFill>
                  <a:schemeClr val="tx2"/>
                </a:solidFill>
                <a:latin typeface="Helvetica" charset="0"/>
                <a:ea typeface="ＭＳ Ｐゴシック" charset="0"/>
              </a:defRPr>
            </a:lvl6pPr>
            <a:lvl7pPr marL="3086100" indent="-342900" eaLnBrk="0" fontAlgn="base" hangingPunct="0">
              <a:spcBef>
                <a:spcPct val="0"/>
              </a:spcBef>
              <a:spcAft>
                <a:spcPct val="0"/>
              </a:spcAft>
              <a:defRPr sz="2400" i="1">
                <a:solidFill>
                  <a:schemeClr val="tx2"/>
                </a:solidFill>
                <a:latin typeface="Helvetica" charset="0"/>
                <a:ea typeface="ＭＳ Ｐゴシック" charset="0"/>
              </a:defRPr>
            </a:lvl7pPr>
            <a:lvl8pPr marL="3543300" indent="-342900" eaLnBrk="0" fontAlgn="base" hangingPunct="0">
              <a:spcBef>
                <a:spcPct val="0"/>
              </a:spcBef>
              <a:spcAft>
                <a:spcPct val="0"/>
              </a:spcAft>
              <a:defRPr sz="2400" i="1">
                <a:solidFill>
                  <a:schemeClr val="tx2"/>
                </a:solidFill>
                <a:latin typeface="Helvetica" charset="0"/>
                <a:ea typeface="ＭＳ Ｐゴシック" charset="0"/>
              </a:defRPr>
            </a:lvl8pPr>
            <a:lvl9pPr marL="4000500" indent="-3429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a:effectLst>
                  <a:outerShdw blurRad="38100" dist="38100" dir="2700000" algn="tl">
                    <a:srgbClr val="DDDDDD"/>
                  </a:outerShdw>
                </a:effectLst>
              </a:rPr>
              <a:t>	In which of these measured values are the zeros </a:t>
            </a:r>
          </a:p>
          <a:p>
            <a:r>
              <a:rPr lang="en-US">
                <a:effectLst>
                  <a:outerShdw blurRad="38100" dist="38100" dir="2700000" algn="tl">
                    <a:srgbClr val="DDDDDD"/>
                  </a:outerShdw>
                </a:effectLst>
              </a:rPr>
              <a:t>	not significant figures?</a:t>
            </a:r>
          </a:p>
          <a:p>
            <a:pPr lvl="4"/>
            <a:endParaRPr lang="en-US" sz="2200">
              <a:effectLst>
                <a:outerShdw blurRad="38100" dist="38100" dir="2700000" algn="tl">
                  <a:srgbClr val="DDDDDD"/>
                </a:outerShdw>
              </a:effectLst>
            </a:endParaRPr>
          </a:p>
          <a:p>
            <a:pPr lvl="4"/>
            <a:r>
              <a:rPr lang="en-US" sz="2200">
                <a:effectLst>
                  <a:outerShdw blurRad="38100" dist="38100" dir="2700000" algn="tl">
                    <a:srgbClr val="DDDDDD"/>
                  </a:outerShdw>
                </a:effectLst>
              </a:rPr>
              <a:t>		I) 0.0591 cm  </a:t>
            </a:r>
          </a:p>
          <a:p>
            <a:pPr lvl="4"/>
            <a:r>
              <a:rPr lang="en-US" sz="2200">
                <a:effectLst>
                  <a:outerShdw blurRad="38100" dist="38100" dir="2700000" algn="tl">
                    <a:srgbClr val="DDDDDD"/>
                  </a:outerShdw>
                </a:effectLst>
              </a:rPr>
              <a:t>		II) 504 g</a:t>
            </a:r>
          </a:p>
          <a:p>
            <a:pPr lvl="4"/>
            <a:r>
              <a:rPr lang="en-US" sz="2200">
                <a:effectLst>
                  <a:outerShdw blurRad="38100" dist="38100" dir="2700000" algn="tl">
                    <a:srgbClr val="DDDDDD"/>
                  </a:outerShdw>
                </a:effectLst>
              </a:rPr>
              <a:t>		III) 2.70 m  </a:t>
            </a:r>
          </a:p>
          <a:p>
            <a:pPr lvl="4"/>
            <a:r>
              <a:rPr lang="en-US" sz="2200">
                <a:effectLst>
                  <a:outerShdw blurRad="38100" dist="38100" dir="2700000" algn="tl">
                    <a:srgbClr val="DDDDDD"/>
                  </a:outerShdw>
                </a:effectLst>
              </a:rPr>
              <a:t>		IV) 5300 L </a:t>
            </a:r>
          </a:p>
          <a:p>
            <a:pPr algn="ctr"/>
            <a:endParaRPr lang="en-US" sz="2200">
              <a:effectLst>
                <a:outerShdw blurRad="38100" dist="38100" dir="2700000" algn="tl">
                  <a:srgbClr val="DDDDDD"/>
                </a:outerShdw>
              </a:effectLst>
            </a:endParaRPr>
          </a:p>
          <a:p>
            <a:pPr algn="ctr"/>
            <a:r>
              <a:rPr lang="en-US" sz="2200" b="1">
                <a:effectLst>
                  <a:outerShdw blurRad="38100" dist="38100" dir="2700000" algn="tl">
                    <a:srgbClr val="DDDDDD"/>
                  </a:outerShdw>
                </a:effectLst>
              </a:rPr>
              <a:t>A) I and II		B) II and III		C) I and IV	</a:t>
            </a:r>
          </a:p>
          <a:p>
            <a:pPr algn="ctr"/>
            <a:endParaRPr lang="en-US" sz="2200" b="1">
              <a:effectLst>
                <a:outerShdw blurRad="38100" dist="38100" dir="2700000" algn="tl">
                  <a:srgbClr val="DDDDDD"/>
                </a:outerShdw>
              </a:effectLst>
            </a:endParaRPr>
          </a:p>
          <a:p>
            <a:pPr algn="ctr"/>
            <a:r>
              <a:rPr lang="en-US" sz="2200" b="1">
                <a:effectLst>
                  <a:outerShdw blurRad="38100" dist="38100" dir="2700000" algn="tl">
                    <a:srgbClr val="DDDDDD"/>
                  </a:outerShdw>
                </a:effectLst>
              </a:rPr>
              <a:t>	D) I, III, and IV 	E) II, III, and IV</a:t>
            </a:r>
          </a:p>
        </p:txBody>
      </p:sp>
      <p:sp>
        <p:nvSpPr>
          <p:cNvPr id="106499" name="Rectangle 2"/>
          <p:cNvSpPr>
            <a:spLocks noGrp="1" noChangeArrowheads="1"/>
          </p:cNvSpPr>
          <p:nvPr>
            <p:ph type="title"/>
          </p:nvPr>
        </p:nvSpPr>
        <p:spPr>
          <a:xfrm>
            <a:off x="457200" y="0"/>
            <a:ext cx="8382000" cy="990600"/>
          </a:xfrm>
        </p:spPr>
        <p:txBody>
          <a:bodyPr/>
          <a:lstStyle/>
          <a:p>
            <a:pPr algn="ctr"/>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81000" y="76200"/>
            <a:ext cx="8382000" cy="914400"/>
          </a:xfrm>
        </p:spPr>
        <p:txBody>
          <a:bodyPr/>
          <a:lstStyle/>
          <a:p>
            <a:pPr marL="609600" indent="-609600"/>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110595" name="Text Box 3"/>
          <p:cNvSpPr txBox="1">
            <a:spLocks noChangeArrowheads="1"/>
          </p:cNvSpPr>
          <p:nvPr/>
        </p:nvSpPr>
        <p:spPr bwMode="auto">
          <a:xfrm>
            <a:off x="381000" y="990600"/>
            <a:ext cx="8382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eaLnBrk="0" hangingPunct="0">
              <a:tabLst>
                <a:tab pos="461963" algn="l"/>
              </a:tabLst>
              <a:defRPr sz="2400" i="1">
                <a:solidFill>
                  <a:schemeClr val="tx2"/>
                </a:solidFill>
                <a:latin typeface="Helvetica" charset="0"/>
                <a:ea typeface="ＭＳ Ｐゴシック" charset="0"/>
                <a:cs typeface="ＭＳ Ｐゴシック" charset="0"/>
              </a:defRPr>
            </a:lvl1pPr>
            <a:lvl2pPr indent="4763" eaLnBrk="0" hangingPunct="0">
              <a:tabLst>
                <a:tab pos="461963" algn="l"/>
              </a:tabLst>
              <a:defRPr sz="2400" i="1">
                <a:solidFill>
                  <a:schemeClr val="tx2"/>
                </a:solidFill>
                <a:latin typeface="Helvetica" charset="0"/>
                <a:ea typeface="ＭＳ Ｐゴシック" charset="0"/>
              </a:defRPr>
            </a:lvl2pPr>
            <a:lvl3pPr eaLnBrk="0" hangingPunct="0">
              <a:tabLst>
                <a:tab pos="461963" algn="l"/>
              </a:tabLst>
              <a:defRPr sz="2400" i="1">
                <a:solidFill>
                  <a:schemeClr val="tx2"/>
                </a:solidFill>
                <a:latin typeface="Helvetica" charset="0"/>
                <a:ea typeface="ＭＳ Ｐゴシック" charset="0"/>
              </a:defRPr>
            </a:lvl3pPr>
            <a:lvl4pPr eaLnBrk="0" hangingPunct="0">
              <a:tabLst>
                <a:tab pos="461963" algn="l"/>
              </a:tabLst>
              <a:defRPr sz="2400" i="1">
                <a:solidFill>
                  <a:schemeClr val="tx2"/>
                </a:solidFill>
                <a:latin typeface="Helvetica" charset="0"/>
                <a:ea typeface="ＭＳ Ｐゴシック" charset="0"/>
              </a:defRPr>
            </a:lvl4pPr>
            <a:lvl5pPr eaLnBrk="0" hangingPunct="0">
              <a:tabLst>
                <a:tab pos="4619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9pPr>
          </a:lstStyle>
          <a:p>
            <a:r>
              <a:rPr lang="en-US" i="0">
                <a:solidFill>
                  <a:schemeClr val="tx1"/>
                </a:solidFill>
                <a:latin typeface="Times" charset="0"/>
              </a:rPr>
              <a:t>Which one of the following does NOT represent four significant digits?</a:t>
            </a:r>
          </a:p>
          <a:p>
            <a:endParaRPr lang="en-US" i="0">
              <a:solidFill>
                <a:schemeClr val="tx1"/>
              </a:solidFill>
              <a:latin typeface="Times" charset="0"/>
            </a:endParaRPr>
          </a:p>
          <a:p>
            <a:pPr lvl="1">
              <a:buFont typeface="Times" charset="0"/>
              <a:buAutoNum type="alphaUcPeriod"/>
            </a:pPr>
            <a:r>
              <a:rPr lang="en-US" i="0">
                <a:solidFill>
                  <a:schemeClr val="tx1"/>
                </a:solidFill>
                <a:latin typeface="Times" charset="0"/>
              </a:rPr>
              <a:t>  0.07100 mg</a:t>
            </a:r>
          </a:p>
          <a:p>
            <a:pPr lvl="1">
              <a:buFont typeface="Times" charset="0"/>
              <a:buAutoNum type="alphaUcPeriod"/>
            </a:pPr>
            <a:r>
              <a:rPr lang="en-US" i="0">
                <a:solidFill>
                  <a:schemeClr val="tx1"/>
                </a:solidFill>
                <a:latin typeface="Times" charset="0"/>
              </a:rPr>
              <a:t>  0.7100 mg</a:t>
            </a:r>
          </a:p>
          <a:p>
            <a:pPr lvl="1">
              <a:buFont typeface="Times" charset="0"/>
              <a:buAutoNum type="alphaUcPeriod"/>
            </a:pPr>
            <a:r>
              <a:rPr lang="en-US" i="0">
                <a:solidFill>
                  <a:schemeClr val="tx1"/>
                </a:solidFill>
                <a:latin typeface="Times" charset="0"/>
              </a:rPr>
              <a:t>  0.7010 mg</a:t>
            </a:r>
          </a:p>
          <a:p>
            <a:pPr lvl="1">
              <a:buFont typeface="Times" charset="0"/>
              <a:buAutoNum type="alphaUcPeriod"/>
            </a:pPr>
            <a:r>
              <a:rPr lang="en-US" i="0">
                <a:solidFill>
                  <a:schemeClr val="tx1"/>
                </a:solidFill>
                <a:latin typeface="Times" charset="0"/>
              </a:rPr>
              <a:t>  0.0710 mg</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2"/>
          <p:cNvSpPr>
            <a:spLocks noGrp="1" noChangeArrowheads="1"/>
          </p:cNvSpPr>
          <p:nvPr>
            <p:ph type="title"/>
          </p:nvPr>
        </p:nvSpPr>
        <p:spPr/>
        <p:txBody>
          <a:bodyPr/>
          <a:lstStyle/>
          <a:p>
            <a:pPr algn="ctr"/>
            <a:r>
              <a:rPr lang="en-US" sz="3600">
                <a:solidFill>
                  <a:schemeClr val="tx1"/>
                </a:solidFill>
                <a:latin typeface="Helvetica" charset="0"/>
                <a:ea typeface="ＭＳ Ｐゴシック" charset="0"/>
                <a:cs typeface="ＭＳ Ｐゴシック" charset="0"/>
              </a:rPr>
              <a:t>Mathematics &amp; Arithmetic</a:t>
            </a:r>
          </a:p>
        </p:txBody>
      </p:sp>
      <p:sp>
        <p:nvSpPr>
          <p:cNvPr id="114693" name="Rectangle 3"/>
          <p:cNvSpPr>
            <a:spLocks noGrp="1" noChangeArrowheads="1"/>
          </p:cNvSpPr>
          <p:nvPr>
            <p:ph type="body" idx="1"/>
          </p:nvPr>
        </p:nvSpPr>
        <p:spPr>
          <a:xfrm>
            <a:off x="1530350" y="1758950"/>
            <a:ext cx="7302500" cy="3949700"/>
          </a:xfrm>
          <a:ln w="12700" cap="flat">
            <a:solidFill>
              <a:schemeClr val="tx1"/>
            </a:solidFill>
            <a:miter lim="800000"/>
            <a:headEnd/>
            <a:tailEnd/>
          </a:ln>
        </p:spPr>
        <p:txBody>
          <a:bodyPr/>
          <a:lstStyle/>
          <a:p>
            <a:pPr>
              <a:buSzPct val="200000"/>
              <a:buFontTx/>
              <a:buChar char="•"/>
            </a:pPr>
            <a:r>
              <a:rPr lang="en-US" sz="2800">
                <a:latin typeface="Helvetica" charset="0"/>
                <a:ea typeface="ＭＳ Ｐゴシック" charset="0"/>
                <a:cs typeface="ＭＳ Ｐゴシック" charset="0"/>
              </a:rPr>
              <a:t>Relative to method(s) of measurement</a:t>
            </a:r>
          </a:p>
          <a:p>
            <a:pPr>
              <a:buSzPct val="200000"/>
              <a:buFontTx/>
              <a:buChar char="•"/>
            </a:pPr>
            <a:r>
              <a:rPr lang="en-US" sz="2800">
                <a:latin typeface="Helvetica" charset="0"/>
                <a:ea typeface="ＭＳ Ｐゴシック" charset="0"/>
                <a:cs typeface="ＭＳ Ｐゴシック" charset="0"/>
              </a:rPr>
              <a:t>Short Hand expression: </a:t>
            </a:r>
            <a:r>
              <a:rPr lang="en-US" sz="2400">
                <a:latin typeface="Helvetica" charset="0"/>
                <a:ea typeface="ＭＳ Ｐゴシック" charset="0"/>
                <a:cs typeface="ＭＳ Ｐゴシック" charset="0"/>
              </a:rPr>
              <a:t>Scientific Notation</a:t>
            </a:r>
            <a:endParaRPr lang="en-US" sz="2800">
              <a:latin typeface="Helvetica" charset="0"/>
              <a:ea typeface="ＭＳ Ｐゴシック" charset="0"/>
              <a:cs typeface="ＭＳ Ｐゴシック" charset="0"/>
            </a:endParaRPr>
          </a:p>
          <a:p>
            <a:pPr>
              <a:buSzPct val="200000"/>
              <a:buFontTx/>
              <a:buChar char="•"/>
            </a:pPr>
            <a:r>
              <a:rPr lang="en-US" sz="2800">
                <a:latin typeface="Helvetica" charset="0"/>
                <a:ea typeface="ＭＳ Ｐゴシック" charset="0"/>
                <a:cs typeface="ＭＳ Ｐゴシック" charset="0"/>
              </a:rPr>
              <a:t>Numbers : How many to include? </a:t>
            </a:r>
          </a:p>
          <a:p>
            <a:pPr>
              <a:buFont typeface="Monotype Sorts" charset="0"/>
              <a:buNone/>
            </a:pPr>
            <a:r>
              <a:rPr lang="en-US" sz="2800">
                <a:latin typeface="Helvetica" charset="0"/>
                <a:ea typeface="ＭＳ Ｐゴシック" charset="0"/>
                <a:cs typeface="ＭＳ Ｐゴシック" charset="0"/>
              </a:rPr>
              <a:t>		</a:t>
            </a:r>
            <a:r>
              <a:rPr lang="en-US" sz="2400">
                <a:latin typeface="Helvetica" charset="0"/>
                <a:ea typeface="ＭＳ Ｐゴシック" charset="0"/>
                <a:cs typeface="ＭＳ Ｐゴシック" charset="0"/>
              </a:rPr>
              <a:t>Quantitative vs. Qualitative </a:t>
            </a:r>
            <a:endParaRPr lang="en-US" sz="2800" b="1">
              <a:latin typeface="Helvetica" charset="0"/>
              <a:ea typeface="ＭＳ Ｐゴシック" charset="0"/>
              <a:cs typeface="ＭＳ Ｐゴシック" charset="0"/>
            </a:endParaRPr>
          </a:p>
          <a:p>
            <a:pPr>
              <a:buSzPct val="200000"/>
              <a:buFontTx/>
              <a:buChar char="•"/>
            </a:pPr>
            <a:r>
              <a:rPr lang="en-US" sz="2800">
                <a:latin typeface="Helvetica" charset="0"/>
                <a:ea typeface="ＭＳ Ｐゴシック" charset="0"/>
                <a:cs typeface="ＭＳ Ｐゴシック" charset="0"/>
              </a:rPr>
              <a:t>Addition/Subtraction......</a:t>
            </a:r>
          </a:p>
          <a:p>
            <a:pPr>
              <a:buSzPct val="200000"/>
              <a:buFontTx/>
              <a:buChar char="•"/>
            </a:pPr>
            <a:r>
              <a:rPr lang="en-US" sz="2800">
                <a:latin typeface="Helvetica" charset="0"/>
                <a:ea typeface="ＭＳ Ｐゴシック" charset="0"/>
                <a:cs typeface="ＭＳ Ｐゴシック" charset="0"/>
              </a:rPr>
              <a:t>Multiplication/Division.....</a:t>
            </a:r>
          </a:p>
          <a:p>
            <a:pPr>
              <a:buSzPct val="200000"/>
              <a:buFontTx/>
              <a:buChar char="•"/>
            </a:pPr>
            <a:r>
              <a:rPr lang="en-US" sz="2800">
                <a:latin typeface="Helvetica" charset="0"/>
                <a:ea typeface="ＭＳ Ｐゴシック" charset="0"/>
                <a:cs typeface="ＭＳ Ｐゴシック" charset="0"/>
              </a:rPr>
              <a:t>What is </a:t>
            </a:r>
            <a:r>
              <a:rPr lang="ja-JP" altLang="en-US" sz="2800">
                <a:latin typeface="Helvetica" charset="0"/>
                <a:ea typeface="ＭＳ Ｐゴシック" charset="0"/>
                <a:cs typeface="ＭＳ Ｐゴシック" charset="0"/>
              </a:rPr>
              <a:t>“</a:t>
            </a:r>
            <a:r>
              <a:rPr lang="en-US" sz="2800">
                <a:latin typeface="Helvetica" charset="0"/>
                <a:ea typeface="ＭＳ Ｐゴシック" charset="0"/>
                <a:cs typeface="ＭＳ Ｐゴシック" charset="0"/>
              </a:rPr>
              <a:t>significant</a:t>
            </a:r>
            <a:r>
              <a:rPr lang="ja-JP" altLang="en-US" sz="2800">
                <a:latin typeface="Helvetica" charset="0"/>
                <a:ea typeface="ＭＳ Ｐゴシック" charset="0"/>
                <a:cs typeface="ＭＳ Ｐゴシック" charset="0"/>
              </a:rPr>
              <a:t>”</a:t>
            </a:r>
            <a:r>
              <a:rPr lang="en-US" sz="2800">
                <a:latin typeface="Helvetica" charset="0"/>
                <a:ea typeface="ＭＳ Ｐゴシック" charset="0"/>
                <a:cs typeface="ＭＳ Ｐゴシック" charset="0"/>
              </a:rPr>
              <a:t>?.....</a:t>
            </a:r>
            <a:r>
              <a:rPr lang="en-US" sz="2400">
                <a:latin typeface="Helvetica" charset="0"/>
                <a:ea typeface="ＭＳ Ｐゴシック" charset="0"/>
                <a:cs typeface="ＭＳ Ｐゴシック" charset="0"/>
              </a:rPr>
              <a:t>Rounding Off</a:t>
            </a:r>
          </a:p>
          <a:p>
            <a:pPr>
              <a:buSzPct val="200000"/>
              <a:buFontTx/>
              <a:buChar char="•"/>
            </a:pPr>
            <a:r>
              <a:rPr lang="en-US" sz="1800">
                <a:latin typeface="Helvetica" charset="0"/>
                <a:ea typeface="ＭＳ Ｐゴシック" charset="0"/>
                <a:cs typeface="ＭＳ Ｐゴシック" charset="0"/>
                <a:hlinkClick r:id="rId4"/>
              </a:rPr>
              <a:t>http://www.chemteam.info/SigFigs/SigFigsFable.html</a:t>
            </a:r>
            <a:endParaRPr lang="en-US" sz="1800">
              <a:latin typeface="Helvetica" charset="0"/>
              <a:ea typeface="ＭＳ Ｐゴシック" charset="0"/>
              <a:cs typeface="ＭＳ Ｐゴシック" charset="0"/>
            </a:endParaRPr>
          </a:p>
        </p:txBody>
      </p:sp>
      <p:graphicFrame>
        <p:nvGraphicFramePr>
          <p:cNvPr id="114690" name="Object 2"/>
          <p:cNvGraphicFramePr>
            <a:graphicFrameLocks/>
          </p:cNvGraphicFramePr>
          <p:nvPr/>
        </p:nvGraphicFramePr>
        <p:xfrm>
          <a:off x="8001000" y="5562600"/>
          <a:ext cx="914400" cy="1066800"/>
        </p:xfrm>
        <a:graphic>
          <a:graphicData uri="http://schemas.openxmlformats.org/presentationml/2006/ole">
            <mc:AlternateContent xmlns:mc="http://schemas.openxmlformats.org/markup-compatibility/2006">
              <mc:Choice xmlns:v="urn:schemas-microsoft-com:vml" Requires="v">
                <p:oleObj spid="_x0000_s114716" name="Microsoft ClipArt Gallery" r:id="rId5" imgW="3644900" imgH="3530600" progId="">
                  <p:embed/>
                </p:oleObj>
              </mc:Choice>
              <mc:Fallback>
                <p:oleObj name="Microsoft ClipArt Gallery" r:id="rId5" imgW="3644900" imgH="3530600" progId="">
                  <p:embed/>
                  <p:pic>
                    <p:nvPicPr>
                      <p:cNvPr id="0"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5562600"/>
                        <a:ext cx="914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14691"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14717" name="Equation" r:id="rId7" imgW="6515100" imgH="4394200" progId="Equation.2">
                  <p:embed/>
                </p:oleObj>
              </mc:Choice>
              <mc:Fallback>
                <p:oleObj name="Equation" r:id="rId7" imgW="6515100" imgH="4394200" progId="Equation.2">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2"/>
          <p:cNvSpPr>
            <a:spLocks noGrp="1" noChangeArrowheads="1"/>
          </p:cNvSpPr>
          <p:nvPr>
            <p:ph type="title"/>
          </p:nvPr>
        </p:nvSpPr>
        <p:spPr/>
        <p:txBody>
          <a:bodyPr/>
          <a:lstStyle/>
          <a:p>
            <a:pPr algn="ctr"/>
            <a:r>
              <a:rPr lang="en-US" sz="3600">
                <a:solidFill>
                  <a:schemeClr val="tx1"/>
                </a:solidFill>
                <a:latin typeface="Helvetica" charset="0"/>
                <a:ea typeface="ＭＳ Ｐゴシック" charset="0"/>
                <a:cs typeface="ＭＳ Ｐゴシック" charset="0"/>
              </a:rPr>
              <a:t>Computational Rules</a:t>
            </a:r>
          </a:p>
        </p:txBody>
      </p:sp>
      <p:sp>
        <p:nvSpPr>
          <p:cNvPr id="86019" name="Rectangle 3"/>
          <p:cNvSpPr>
            <a:spLocks noGrp="1" noChangeArrowheads="1"/>
          </p:cNvSpPr>
          <p:nvPr>
            <p:ph type="body" idx="1"/>
          </p:nvPr>
        </p:nvSpPr>
        <p:spPr>
          <a:xfrm>
            <a:off x="1143000" y="1905000"/>
            <a:ext cx="7772400" cy="4191000"/>
          </a:xfrm>
        </p:spPr>
        <p:txBody>
          <a:bodyPr/>
          <a:lstStyle/>
          <a:p>
            <a:pPr>
              <a:buSzPct val="200000"/>
              <a:buFontTx/>
              <a:buChar char="•"/>
            </a:pPr>
            <a:r>
              <a:rPr lang="en-US">
                <a:latin typeface="Helvetica" charset="0"/>
                <a:ea typeface="ＭＳ Ｐゴシック" charset="0"/>
                <a:cs typeface="ＭＳ Ｐゴシック" charset="0"/>
              </a:rPr>
              <a:t>Addition/Subtraction: Answer expressed to the least number of decimal places of the figures in the process</a:t>
            </a:r>
          </a:p>
          <a:p>
            <a:pPr>
              <a:buSzPct val="200000"/>
              <a:buFontTx/>
              <a:buChar char="•"/>
            </a:pPr>
            <a:r>
              <a:rPr lang="en-US">
                <a:latin typeface="Helvetica" charset="0"/>
                <a:ea typeface="ＭＳ Ｐゴシック" charset="0"/>
                <a:cs typeface="ＭＳ Ｐゴシック" charset="0"/>
              </a:rPr>
              <a:t>Multiplication/Division: Answer expressed to the least number of significant figures</a:t>
            </a:r>
            <a:endParaRPr lang="en-US" sz="2800">
              <a:latin typeface="Helvetica" charset="0"/>
              <a:ea typeface="ＭＳ Ｐゴシック" charset="0"/>
              <a:cs typeface="ＭＳ Ｐゴシック" charset="0"/>
            </a:endParaRPr>
          </a:p>
        </p:txBody>
      </p:sp>
      <p:graphicFrame>
        <p:nvGraphicFramePr>
          <p:cNvPr id="116738" name="Object 2"/>
          <p:cNvGraphicFramePr>
            <a:graphicFrameLocks/>
          </p:cNvGraphicFramePr>
          <p:nvPr/>
        </p:nvGraphicFramePr>
        <p:xfrm>
          <a:off x="7696200" y="4724400"/>
          <a:ext cx="1041400" cy="1066800"/>
        </p:xfrm>
        <a:graphic>
          <a:graphicData uri="http://schemas.openxmlformats.org/presentationml/2006/ole">
            <mc:AlternateContent xmlns:mc="http://schemas.openxmlformats.org/markup-compatibility/2006">
              <mc:Choice xmlns:v="urn:schemas-microsoft-com:vml" Requires="v">
                <p:oleObj spid="_x0000_s116764"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47244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16739"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16765"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60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bldLvl="2"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2"/>
          <p:cNvSpPr>
            <a:spLocks noGrp="1" noChangeArrowheads="1"/>
          </p:cNvSpPr>
          <p:nvPr>
            <p:ph type="title"/>
          </p:nvPr>
        </p:nvSpPr>
        <p:spPr/>
        <p:txBody>
          <a:bodyPr/>
          <a:lstStyle/>
          <a:p>
            <a:pPr algn="ctr"/>
            <a:r>
              <a:rPr lang="en-US" sz="3600">
                <a:solidFill>
                  <a:schemeClr val="tx1"/>
                </a:solidFill>
                <a:latin typeface="Helvetica" charset="0"/>
                <a:ea typeface="ＭＳ Ｐゴシック" charset="0"/>
                <a:cs typeface="ＭＳ Ｐゴシック" charset="0"/>
              </a:rPr>
              <a:t>Computational Rules</a:t>
            </a:r>
          </a:p>
        </p:txBody>
      </p:sp>
      <p:graphicFrame>
        <p:nvGraphicFramePr>
          <p:cNvPr id="118786"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18801"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 name="Subtitle 2"/>
          <p:cNvSpPr txBox="1">
            <a:spLocks/>
          </p:cNvSpPr>
          <p:nvPr/>
        </p:nvSpPr>
        <p:spPr bwMode="auto">
          <a:xfrm>
            <a:off x="1143000" y="1600200"/>
            <a:ext cx="8001000" cy="4267200"/>
          </a:xfrm>
          <a:prstGeom prst="rect">
            <a:avLst/>
          </a:prstGeom>
          <a:noFill/>
          <a:ln>
            <a:noFill/>
          </a:ln>
          <a:extLst/>
        </p:spPr>
        <p:txBody>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spcBef>
                <a:spcPct val="20000"/>
              </a:spcBef>
              <a:buFont typeface="Arial" charset="0"/>
              <a:buNone/>
            </a:pPr>
            <a:r>
              <a:rPr lang="en-US" sz="2800" b="1">
                <a:solidFill>
                  <a:srgbClr val="000000"/>
                </a:solidFill>
                <a:latin typeface="Times New Roman" charset="0"/>
              </a:rPr>
              <a:t>    Rules for Rounding Off:</a:t>
            </a:r>
            <a:endParaRPr lang="en-US" b="1">
              <a:solidFill>
                <a:srgbClr val="000000"/>
              </a:solidFill>
              <a:latin typeface="Times New Roman" charset="0"/>
            </a:endParaRPr>
          </a:p>
          <a:p>
            <a:pPr eaLnBrk="1" hangingPunct="1">
              <a:spcBef>
                <a:spcPct val="20000"/>
              </a:spcBef>
              <a:buFont typeface="Arial" charset="0"/>
              <a:buChar char="•"/>
            </a:pPr>
            <a:r>
              <a:rPr lang="en-US" i="0">
                <a:solidFill>
                  <a:schemeClr val="tx1"/>
                </a:solidFill>
                <a:latin typeface="Arial" charset="0"/>
              </a:rPr>
              <a:t>When numbers are used in a calculation, the result is rounded to reflect the significant figures of the </a:t>
            </a:r>
            <a:r>
              <a:rPr lang="en-US">
                <a:solidFill>
                  <a:schemeClr val="tx1"/>
                </a:solidFill>
                <a:latin typeface="Arial" charset="0"/>
              </a:rPr>
              <a:t>data</a:t>
            </a:r>
            <a:r>
              <a:rPr lang="en-US" i="0">
                <a:solidFill>
                  <a:schemeClr val="tx1"/>
                </a:solidFill>
                <a:latin typeface="Arial" charset="0"/>
              </a:rPr>
              <a:t>.</a:t>
            </a:r>
          </a:p>
          <a:p>
            <a:pPr eaLnBrk="1" hangingPunct="1">
              <a:spcBef>
                <a:spcPct val="20000"/>
              </a:spcBef>
              <a:buFont typeface="Arial" charset="0"/>
              <a:buChar char="•"/>
            </a:pPr>
            <a:r>
              <a:rPr lang="en-US" i="0">
                <a:solidFill>
                  <a:schemeClr val="tx1"/>
                </a:solidFill>
                <a:latin typeface="Arial" charset="0"/>
              </a:rPr>
              <a:t>For calculations involving multiple steps, only the final answer is only rounded—</a:t>
            </a:r>
            <a:r>
              <a:rPr lang="en-US">
                <a:solidFill>
                  <a:schemeClr val="tx1"/>
                </a:solidFill>
                <a:latin typeface="Arial" charset="0"/>
              </a:rPr>
              <a:t>NO rounding between steps</a:t>
            </a:r>
            <a:r>
              <a:rPr lang="en-US" i="0">
                <a:solidFill>
                  <a:schemeClr val="tx1"/>
                </a:solidFill>
                <a:latin typeface="Arial" charset="0"/>
              </a:rPr>
              <a:t>. </a:t>
            </a:r>
          </a:p>
          <a:p>
            <a:pPr eaLnBrk="1" hangingPunct="1">
              <a:spcBef>
                <a:spcPct val="20000"/>
              </a:spcBef>
              <a:buFont typeface="Arial" charset="0"/>
              <a:buNone/>
            </a:pPr>
            <a:r>
              <a:rPr lang="en-US" i="0">
                <a:solidFill>
                  <a:schemeClr val="tx1"/>
                </a:solidFill>
                <a:latin typeface="Arial" charset="0"/>
              </a:rPr>
              <a:t>	This prevents small rounding errors being magnified in the final answer. </a:t>
            </a:r>
          </a:p>
          <a:p>
            <a:pPr eaLnBrk="1" hangingPunct="1">
              <a:spcBef>
                <a:spcPct val="20000"/>
              </a:spcBef>
              <a:buFont typeface="Arial" charset="0"/>
              <a:buNone/>
            </a:pPr>
            <a:endParaRPr lang="en-US" sz="800" i="0">
              <a:solidFill>
                <a:schemeClr val="tx1"/>
              </a:solidFill>
              <a:latin typeface="Arial" charset="0"/>
            </a:endParaRPr>
          </a:p>
          <a:p>
            <a:pPr eaLnBrk="1" hangingPunct="1">
              <a:lnSpc>
                <a:spcPct val="90000"/>
              </a:lnSpc>
              <a:buFont typeface="Arial" charset="0"/>
              <a:buChar char="•"/>
            </a:pPr>
            <a:r>
              <a:rPr lang="en-US">
                <a:solidFill>
                  <a:schemeClr val="tx1"/>
                </a:solidFill>
                <a:latin typeface="Arial" charset="0"/>
                <a:cs typeface="Arial" charset="0"/>
              </a:rPr>
              <a:t>Use only the last (or leftmost) digit being dropped to decide how to round—ignore all digits to the right of it. </a:t>
            </a:r>
          </a:p>
          <a:p>
            <a:pPr eaLnBrk="1" hangingPunct="1">
              <a:lnSpc>
                <a:spcPct val="90000"/>
              </a:lnSpc>
              <a:buFont typeface="Arial" charset="0"/>
              <a:buChar char="•"/>
            </a:pPr>
            <a:endParaRPr lang="en-US" sz="1200">
              <a:solidFill>
                <a:schemeClr val="tx1"/>
              </a:solidFill>
              <a:latin typeface="Arial" charset="0"/>
              <a:cs typeface="Arial" charset="0"/>
            </a:endParaRPr>
          </a:p>
          <a:p>
            <a:pPr eaLnBrk="1" hangingPunct="1">
              <a:lnSpc>
                <a:spcPct val="90000"/>
              </a:lnSpc>
              <a:buFont typeface="Arial" charset="0"/>
              <a:buChar char="•"/>
            </a:pPr>
            <a:r>
              <a:rPr lang="en-US">
                <a:solidFill>
                  <a:schemeClr val="tx1"/>
                </a:solidFill>
                <a:latin typeface="Arial" charset="0"/>
                <a:cs typeface="Arial" charset="0"/>
              </a:rPr>
              <a:t>The last number to be reported remains the same if the neighboring digit to be dropped is 4 or less; rounded up if the neighboring digit is 5 or more.</a:t>
            </a:r>
          </a:p>
          <a:p>
            <a:pPr eaLnBrk="1" hangingPunct="1">
              <a:spcBef>
                <a:spcPct val="20000"/>
              </a:spcBef>
              <a:buFont typeface="Arial" charset="0"/>
              <a:buNone/>
            </a:pPr>
            <a:endParaRPr lang="en-US" i="0">
              <a:solidFill>
                <a:schemeClr val="tx1"/>
              </a:solidFill>
              <a:latin typeface="Arial"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676400"/>
            <a:ext cx="6400800" cy="2362200"/>
          </a:xfrm>
        </p:spPr>
        <p:txBody>
          <a:bodyPr>
            <a:normAutofit/>
          </a:bodyPr>
          <a:lstStyle/>
          <a:p>
            <a:pPr algn="l" eaLnBrk="1" hangingPunct="1">
              <a:lnSpc>
                <a:spcPct val="80000"/>
              </a:lnSpc>
            </a:pPr>
            <a:r>
              <a:rPr lang="en-US" sz="3600">
                <a:solidFill>
                  <a:srgbClr val="000000"/>
                </a:solidFill>
                <a:latin typeface="Times New Roman" charset="0"/>
                <a:ea typeface="ＭＳ Ｐゴシック" charset="0"/>
                <a:cs typeface="ＭＳ Ｐゴシック" charset="0"/>
              </a:rPr>
              <a:t>Addition and Subtraction Rule:</a:t>
            </a:r>
            <a:endParaRPr lang="en-US" sz="2400" b="1">
              <a:latin typeface="Helvetica" charset="0"/>
              <a:ea typeface="ＭＳ Ｐゴシック" charset="0"/>
              <a:cs typeface="ＭＳ Ｐゴシック" charset="0"/>
            </a:endParaRPr>
          </a:p>
          <a:p>
            <a:pPr algn="l" eaLnBrk="1" hangingPunct="1"/>
            <a:r>
              <a:rPr lang="en-US" sz="2400">
                <a:latin typeface="Helvetica" charset="0"/>
                <a:ea typeface="ＭＳ Ｐゴシック" charset="0"/>
                <a:cs typeface="ＭＳ Ｐゴシック" charset="0"/>
              </a:rPr>
              <a:t>In addition or subtraction, the reported result has the same number of decimal places as the number with the fewest decimal places. </a:t>
            </a:r>
          </a:p>
          <a:p>
            <a:pPr algn="l" eaLnBrk="1" hangingPunct="1"/>
            <a:endParaRPr lang="en-US" sz="1900">
              <a:latin typeface="Helvetica" charset="0"/>
              <a:ea typeface="ＭＳ Ｐゴシック" charset="0"/>
              <a:cs typeface="ＭＳ Ｐゴシック" charset="0"/>
            </a:endParaRPr>
          </a:p>
          <a:p>
            <a:pPr algn="l" eaLnBrk="1" hangingPunct="1">
              <a:lnSpc>
                <a:spcPct val="70000"/>
              </a:lnSpc>
            </a:pPr>
            <a:endParaRPr lang="en-US" sz="1500" b="1">
              <a:solidFill>
                <a:srgbClr val="000000"/>
              </a:solidFill>
              <a:latin typeface="Times New Roman" charset="0"/>
              <a:ea typeface="ＭＳ Ｐゴシック" charset="0"/>
              <a:cs typeface="ＭＳ Ｐゴシック" charset="0"/>
            </a:endParaRPr>
          </a:p>
          <a:p>
            <a:pPr eaLnBrk="1" hangingPunct="1">
              <a:lnSpc>
                <a:spcPct val="70000"/>
              </a:lnSpc>
            </a:pPr>
            <a:endParaRPr lang="en-US" sz="1500">
              <a:solidFill>
                <a:srgbClr val="898989"/>
              </a:solidFill>
              <a:latin typeface="Helvetica" charset="0"/>
              <a:ea typeface="ＭＳ Ｐゴシック" charset="0"/>
              <a:cs typeface="ＭＳ Ｐゴシック" charset="0"/>
            </a:endParaRPr>
          </a:p>
        </p:txBody>
      </p:sp>
      <p:sp>
        <p:nvSpPr>
          <p:cNvPr id="120835" name="Rectangle 2"/>
          <p:cNvSpPr txBox="1">
            <a:spLocks noChangeArrowheads="1"/>
          </p:cNvSpPr>
          <p:nvPr/>
        </p:nvSpPr>
        <p:spPr bwMode="auto">
          <a:xfrm>
            <a:off x="762000" y="2286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3600">
                <a:solidFill>
                  <a:schemeClr val="tx1"/>
                </a:solidFill>
              </a:rPr>
              <a:t>Computational Rules</a:t>
            </a:r>
          </a:p>
        </p:txBody>
      </p:sp>
      <p:pic>
        <p:nvPicPr>
          <p:cNvPr id="120836" name="Picture 7"/>
          <p:cNvPicPr>
            <a:picLocks noChangeAspect="1"/>
          </p:cNvPicPr>
          <p:nvPr/>
        </p:nvPicPr>
        <p:blipFill>
          <a:blip r:embed="rId2">
            <a:extLst>
              <a:ext uri="{28A0092B-C50C-407E-A947-70E740481C1C}">
                <a14:useLocalDpi xmlns:a14="http://schemas.microsoft.com/office/drawing/2010/main" val="0"/>
              </a:ext>
            </a:extLst>
          </a:blip>
          <a:srcRect b="7166"/>
          <a:stretch>
            <a:fillRect/>
          </a:stretch>
        </p:blipFill>
        <p:spPr bwMode="auto">
          <a:xfrm>
            <a:off x="1295400" y="3810000"/>
            <a:ext cx="6324600"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7" name="Picture 8"/>
          <p:cNvPicPr>
            <a:picLocks noChangeAspect="1"/>
          </p:cNvPicPr>
          <p:nvPr/>
        </p:nvPicPr>
        <p:blipFill>
          <a:blip r:embed="rId3">
            <a:extLst>
              <a:ext uri="{28A0092B-C50C-407E-A947-70E740481C1C}">
                <a14:useLocalDpi xmlns:a14="http://schemas.microsoft.com/office/drawing/2010/main" val="0"/>
              </a:ext>
            </a:extLst>
          </a:blip>
          <a:srcRect b="2669"/>
          <a:stretch>
            <a:fillRect/>
          </a:stretch>
        </p:blipFill>
        <p:spPr bwMode="auto">
          <a:xfrm>
            <a:off x="4114800" y="5334000"/>
            <a:ext cx="16319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Addition</a:t>
            </a:r>
          </a:p>
        </p:txBody>
      </p:sp>
      <p:sp>
        <p:nvSpPr>
          <p:cNvPr id="121860" name="Rectangle 3"/>
          <p:cNvSpPr>
            <a:spLocks noGrp="1" noChangeArrowheads="1"/>
          </p:cNvSpPr>
          <p:nvPr>
            <p:ph type="body" idx="1"/>
          </p:nvPr>
        </p:nvSpPr>
        <p:spPr>
          <a:xfrm>
            <a:off x="914400" y="1752600"/>
            <a:ext cx="7772400" cy="4114800"/>
          </a:xfrm>
        </p:spPr>
        <p:txBody>
          <a:bodyPr/>
          <a:lstStyle/>
          <a:p>
            <a:r>
              <a:rPr lang="en-US" sz="3000">
                <a:latin typeface="Helvetica" charset="0"/>
                <a:ea typeface="ＭＳ Ｐゴシック" charset="0"/>
                <a:cs typeface="ＭＳ Ｐゴシック" charset="0"/>
              </a:rPr>
              <a:t>Four students were each asked to measure different pieces of wire and provide a total length for the four pieces. </a:t>
            </a:r>
          </a:p>
          <a:p>
            <a:r>
              <a:rPr lang="en-US" sz="3000">
                <a:latin typeface="Helvetica" charset="0"/>
                <a:ea typeface="ＭＳ Ｐゴシック" charset="0"/>
                <a:cs typeface="ＭＳ Ｐゴシック" charset="0"/>
              </a:rPr>
              <a:t>Report the result correctly:</a:t>
            </a:r>
          </a:p>
        </p:txBody>
      </p:sp>
      <p:graphicFrame>
        <p:nvGraphicFramePr>
          <p:cNvPr id="121858" name="Object 2"/>
          <p:cNvGraphicFramePr>
            <a:graphicFrameLocks noChangeAspect="1"/>
          </p:cNvGraphicFramePr>
          <p:nvPr/>
        </p:nvGraphicFramePr>
        <p:xfrm>
          <a:off x="2489200" y="3987800"/>
          <a:ext cx="3302000" cy="2108200"/>
        </p:xfrm>
        <a:graphic>
          <a:graphicData uri="http://schemas.openxmlformats.org/presentationml/2006/ole">
            <mc:AlternateContent xmlns:mc="http://schemas.openxmlformats.org/markup-compatibility/2006">
              <mc:Choice xmlns:v="urn:schemas-microsoft-com:vml" Requires="v">
                <p:oleObj spid="_x0000_s121876" name="Worksheet" r:id="rId3" imgW="3302000" imgH="2108200" progId="Excel.Sheet.8">
                  <p:embed/>
                </p:oleObj>
              </mc:Choice>
              <mc:Fallback>
                <p:oleObj name="Worksheet" r:id="rId3" imgW="3302000" imgH="2108200"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9200" y="3987800"/>
                        <a:ext cx="3302000" cy="210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88069" name="Text Box 5"/>
          <p:cNvSpPr txBox="1">
            <a:spLocks noChangeArrowheads="1"/>
          </p:cNvSpPr>
          <p:nvPr/>
        </p:nvSpPr>
        <p:spPr bwMode="auto">
          <a:xfrm>
            <a:off x="3702050" y="6019800"/>
            <a:ext cx="1860550" cy="523875"/>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2800" i="0">
                <a:effectLst>
                  <a:outerShdw blurRad="38100" dist="38100" dir="2700000" algn="tl">
                    <a:srgbClr val="DDDDDD"/>
                  </a:outerShdw>
                </a:effectLst>
              </a:rPr>
              <a:t>16.346 cm</a:t>
            </a:r>
          </a:p>
        </p:txBody>
      </p:sp>
      <p:sp>
        <p:nvSpPr>
          <p:cNvPr id="88071" name="Line 7"/>
          <p:cNvSpPr>
            <a:spLocks noChangeShapeType="1"/>
          </p:cNvSpPr>
          <p:nvPr/>
        </p:nvSpPr>
        <p:spPr bwMode="auto">
          <a:xfrm>
            <a:off x="4724400" y="6172200"/>
            <a:ext cx="152400" cy="3048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8" name="Line 7"/>
          <p:cNvSpPr>
            <a:spLocks noChangeShapeType="1"/>
          </p:cNvSpPr>
          <p:nvPr/>
        </p:nvSpPr>
        <p:spPr bwMode="auto">
          <a:xfrm>
            <a:off x="4572000" y="6172200"/>
            <a:ext cx="152400" cy="3048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069"/>
                                        </p:tgtEl>
                                        <p:attrNameLst>
                                          <p:attrName>style.visibility</p:attrName>
                                        </p:attrNameLst>
                                      </p:cBhvr>
                                      <p:to>
                                        <p:strVal val="visible"/>
                                      </p:to>
                                    </p:set>
                                    <p:anim calcmode="lin" valueType="num">
                                      <p:cBhvr additive="base">
                                        <p:cTn id="7" dur="500" fill="hold"/>
                                        <p:tgtEl>
                                          <p:spTgt spid="88069"/>
                                        </p:tgtEl>
                                        <p:attrNameLst>
                                          <p:attrName>ppt_x</p:attrName>
                                        </p:attrNameLst>
                                      </p:cBhvr>
                                      <p:tavLst>
                                        <p:tav tm="0">
                                          <p:val>
                                            <p:strVal val="0-#ppt_w/2"/>
                                          </p:val>
                                        </p:tav>
                                        <p:tav tm="100000">
                                          <p:val>
                                            <p:strVal val="#ppt_x"/>
                                          </p:val>
                                        </p:tav>
                                      </p:tavLst>
                                    </p:anim>
                                    <p:anim calcmode="lin" valueType="num">
                                      <p:cBhvr additive="base">
                                        <p:cTn id="8" dur="500" fill="hold"/>
                                        <p:tgtEl>
                                          <p:spTgt spid="8806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88071"/>
                                        </p:tgtEl>
                                        <p:attrNameLst>
                                          <p:attrName>style.visibility</p:attrName>
                                        </p:attrNameLst>
                                      </p:cBhvr>
                                      <p:to>
                                        <p:strVal val="visible"/>
                                      </p:to>
                                    </p:set>
                                    <p:anim calcmode="lin" valueType="num">
                                      <p:cBhvr additive="base">
                                        <p:cTn id="13" dur="500" fill="hold"/>
                                        <p:tgtEl>
                                          <p:spTgt spid="88071"/>
                                        </p:tgtEl>
                                        <p:attrNameLst>
                                          <p:attrName>ppt_x</p:attrName>
                                        </p:attrNameLst>
                                      </p:cBhvr>
                                      <p:tavLst>
                                        <p:tav tm="0">
                                          <p:val>
                                            <p:strVal val="0-#ppt_w/2"/>
                                          </p:val>
                                        </p:tav>
                                        <p:tav tm="100000">
                                          <p:val>
                                            <p:strVal val="#ppt_x"/>
                                          </p:val>
                                        </p:tav>
                                      </p:tavLst>
                                    </p:anim>
                                    <p:anim calcmode="lin" valueType="num">
                                      <p:cBhvr additive="base">
                                        <p:cTn id="14" dur="500" fill="hold"/>
                                        <p:tgtEl>
                                          <p:spTgt spid="8807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381000" y="76200"/>
            <a:ext cx="8382000" cy="9144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122883" name="Text Box 3"/>
          <p:cNvSpPr txBox="1">
            <a:spLocks noChangeArrowheads="1"/>
          </p:cNvSpPr>
          <p:nvPr/>
        </p:nvSpPr>
        <p:spPr bwMode="auto">
          <a:xfrm>
            <a:off x="457200" y="990600"/>
            <a:ext cx="83058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461963" algn="l"/>
              </a:tabLst>
              <a:defRPr sz="2400" i="1">
                <a:solidFill>
                  <a:schemeClr val="tx2"/>
                </a:solidFill>
                <a:latin typeface="Helvetica" charset="0"/>
                <a:ea typeface="ＭＳ Ｐゴシック" charset="0"/>
              </a:defRPr>
            </a:lvl2pPr>
            <a:lvl3pPr eaLnBrk="0" hangingPunct="0">
              <a:tabLst>
                <a:tab pos="461963" algn="l"/>
              </a:tabLst>
              <a:defRPr sz="2400" i="1">
                <a:solidFill>
                  <a:schemeClr val="tx2"/>
                </a:solidFill>
                <a:latin typeface="Helvetica" charset="0"/>
                <a:ea typeface="ＭＳ Ｐゴシック" charset="0"/>
              </a:defRPr>
            </a:lvl3pPr>
            <a:lvl4pPr eaLnBrk="0" hangingPunct="0">
              <a:tabLst>
                <a:tab pos="461963" algn="l"/>
              </a:tabLst>
              <a:defRPr sz="2400" i="1">
                <a:solidFill>
                  <a:schemeClr val="tx2"/>
                </a:solidFill>
                <a:latin typeface="Helvetica" charset="0"/>
                <a:ea typeface="ＭＳ Ｐゴシック" charset="0"/>
              </a:defRPr>
            </a:lvl4pPr>
            <a:lvl5pPr eaLnBrk="0" hangingPunct="0">
              <a:tabLst>
                <a:tab pos="4619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9pPr>
          </a:lstStyle>
          <a:p>
            <a:r>
              <a:rPr lang="en-US" i="0">
                <a:solidFill>
                  <a:schemeClr val="tx1"/>
                </a:solidFill>
                <a:latin typeface="Times" charset="0"/>
              </a:rPr>
              <a:t>If you were unloading a 23.50 kg box of books from your car and a </a:t>
            </a:r>
            <a:r>
              <a:rPr lang="ja-JP" altLang="en-US" i="0">
                <a:solidFill>
                  <a:schemeClr val="tx1"/>
                </a:solidFill>
                <a:latin typeface="Times" charset="0"/>
              </a:rPr>
              <a:t>“</a:t>
            </a:r>
            <a:r>
              <a:rPr lang="en-US" i="0">
                <a:solidFill>
                  <a:schemeClr val="tx1"/>
                </a:solidFill>
                <a:latin typeface="Times" charset="0"/>
              </a:rPr>
              <a:t>friend</a:t>
            </a:r>
            <a:r>
              <a:rPr lang="ja-JP" altLang="en-US" i="0">
                <a:solidFill>
                  <a:schemeClr val="tx1"/>
                </a:solidFill>
                <a:latin typeface="Times" charset="0"/>
              </a:rPr>
              <a:t>”</a:t>
            </a:r>
            <a:r>
              <a:rPr lang="en-US" i="0">
                <a:solidFill>
                  <a:schemeClr val="tx1"/>
                </a:solidFill>
                <a:latin typeface="Times" charset="0"/>
              </a:rPr>
              <a:t> added two more 482 gram chemistry books, how much in kg using the rules for significant digits, would you be lifting?  </a:t>
            </a:r>
          </a:p>
          <a:p>
            <a:endParaRPr lang="en-US" i="0">
              <a:solidFill>
                <a:schemeClr val="tx1"/>
              </a:solidFill>
              <a:latin typeface="Times" charset="0"/>
            </a:endParaRPr>
          </a:p>
          <a:p>
            <a:pPr>
              <a:buFont typeface="Times" charset="0"/>
              <a:buAutoNum type="alphaUcPeriod"/>
            </a:pPr>
            <a:r>
              <a:rPr lang="en-US" i="0">
                <a:solidFill>
                  <a:schemeClr val="tx1"/>
                </a:solidFill>
                <a:latin typeface="Times" charset="0"/>
              </a:rPr>
              <a:t>	23.98 kg</a:t>
            </a:r>
          </a:p>
          <a:p>
            <a:pPr>
              <a:buFont typeface="Times" charset="0"/>
              <a:buAutoNum type="alphaUcPeriod"/>
            </a:pPr>
            <a:r>
              <a:rPr lang="en-US" i="0">
                <a:solidFill>
                  <a:schemeClr val="tx1"/>
                </a:solidFill>
                <a:latin typeface="Times" charset="0"/>
              </a:rPr>
              <a:t>	24.464 kg</a:t>
            </a:r>
          </a:p>
          <a:p>
            <a:pPr>
              <a:buFont typeface="Times" charset="0"/>
              <a:buAutoNum type="alphaUcPeriod"/>
            </a:pPr>
            <a:r>
              <a:rPr lang="en-US" i="0">
                <a:solidFill>
                  <a:schemeClr val="tx1"/>
                </a:solidFill>
                <a:latin typeface="Times" charset="0"/>
              </a:rPr>
              <a:t>	24.46 kg</a:t>
            </a:r>
          </a:p>
          <a:p>
            <a:pPr>
              <a:buFont typeface="Times" charset="0"/>
              <a:buAutoNum type="alphaUcPeriod"/>
            </a:pPr>
            <a:r>
              <a:rPr lang="en-US" i="0">
                <a:solidFill>
                  <a:schemeClr val="tx1"/>
                </a:solidFill>
                <a:latin typeface="Times" charset="0"/>
              </a:rPr>
              <a:t>	24.5 kg</a:t>
            </a:r>
          </a:p>
          <a:p>
            <a:endParaRPr lang="en-US" i="0">
              <a:solidFill>
                <a:schemeClr val="tx1"/>
              </a:solidFill>
              <a:latin typeface="Times" charset="0"/>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ubtitle 2"/>
          <p:cNvSpPr>
            <a:spLocks noGrp="1"/>
          </p:cNvSpPr>
          <p:nvPr>
            <p:ph type="subTitle" idx="1"/>
          </p:nvPr>
        </p:nvSpPr>
        <p:spPr>
          <a:xfrm>
            <a:off x="1371600" y="1828800"/>
            <a:ext cx="6400800" cy="2362200"/>
          </a:xfrm>
        </p:spPr>
        <p:txBody>
          <a:bodyPr/>
          <a:lstStyle/>
          <a:p>
            <a:pPr algn="l" eaLnBrk="1" hangingPunct="1">
              <a:lnSpc>
                <a:spcPct val="70000"/>
              </a:lnSpc>
            </a:pPr>
            <a:r>
              <a:rPr lang="en-US" sz="3500">
                <a:solidFill>
                  <a:srgbClr val="000000"/>
                </a:solidFill>
                <a:latin typeface="Times New Roman" charset="0"/>
                <a:ea typeface="ＭＳ Ｐゴシック" charset="0"/>
                <a:cs typeface="ＭＳ Ｐゴシック" charset="0"/>
              </a:rPr>
              <a:t>Multiplication and Division Rule:</a:t>
            </a:r>
          </a:p>
          <a:p>
            <a:pPr algn="l" eaLnBrk="1" hangingPunct="1"/>
            <a:r>
              <a:rPr lang="en-US" sz="2700">
                <a:solidFill>
                  <a:srgbClr val="000000"/>
                </a:solidFill>
                <a:latin typeface="Helvetica" charset="0"/>
                <a:ea typeface="ＭＳ Ｐゴシック" charset="0"/>
                <a:cs typeface="ＭＳ Ｐゴシック" charset="0"/>
              </a:rPr>
              <a:t>The result of multiplication or division carries the same number of significant figures as the factor with the fewest significant figures.</a:t>
            </a:r>
          </a:p>
          <a:p>
            <a:pPr algn="l" eaLnBrk="1" hangingPunct="1"/>
            <a:endParaRPr lang="en-US" sz="2700">
              <a:latin typeface="Helvetica" charset="0"/>
              <a:ea typeface="ＭＳ Ｐゴシック" charset="0"/>
              <a:cs typeface="ＭＳ Ｐゴシック" charset="0"/>
            </a:endParaRPr>
          </a:p>
          <a:p>
            <a:pPr algn="l" eaLnBrk="1" hangingPunct="1">
              <a:lnSpc>
                <a:spcPct val="70000"/>
              </a:lnSpc>
            </a:pPr>
            <a:endParaRPr lang="en-US" sz="2200" b="1">
              <a:solidFill>
                <a:srgbClr val="000000"/>
              </a:solidFill>
              <a:latin typeface="Times New Roman" charset="0"/>
              <a:ea typeface="ＭＳ Ｐゴシック" charset="0"/>
              <a:cs typeface="ＭＳ Ｐゴシック" charset="0"/>
            </a:endParaRPr>
          </a:p>
          <a:p>
            <a:pPr eaLnBrk="1" hangingPunct="1">
              <a:lnSpc>
                <a:spcPct val="70000"/>
              </a:lnSpc>
            </a:pPr>
            <a:endParaRPr lang="en-US" sz="2200">
              <a:solidFill>
                <a:srgbClr val="898989"/>
              </a:solidFill>
              <a:latin typeface="Helvetica" charset="0"/>
              <a:ea typeface="ＭＳ Ｐゴシック" charset="0"/>
              <a:cs typeface="ＭＳ Ｐゴシック" charset="0"/>
            </a:endParaRPr>
          </a:p>
        </p:txBody>
      </p:sp>
      <p:pic>
        <p:nvPicPr>
          <p:cNvPr id="12697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4267200"/>
            <a:ext cx="71897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2"/>
          <p:cNvSpPr txBox="1">
            <a:spLocks noChangeArrowheads="1"/>
          </p:cNvSpPr>
          <p:nvPr/>
        </p:nvSpPr>
        <p:spPr bwMode="auto">
          <a:xfrm>
            <a:off x="762000" y="2286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3600">
                <a:solidFill>
                  <a:schemeClr val="tx1"/>
                </a:solidFill>
              </a:rPr>
              <a:t>Computational Rules</a:t>
            </a:r>
          </a:p>
        </p:txBody>
      </p:sp>
      <p:pic>
        <p:nvPicPr>
          <p:cNvPr id="126981"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5410200"/>
            <a:ext cx="60960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ubtitle 2"/>
          <p:cNvSpPr>
            <a:spLocks noGrp="1"/>
          </p:cNvSpPr>
          <p:nvPr>
            <p:ph type="subTitle" idx="1"/>
          </p:nvPr>
        </p:nvSpPr>
        <p:spPr>
          <a:xfrm>
            <a:off x="1524000" y="1600200"/>
            <a:ext cx="7620000" cy="2590800"/>
          </a:xfrm>
        </p:spPr>
        <p:txBody>
          <a:bodyPr/>
          <a:lstStyle/>
          <a:p>
            <a:pPr algn="l" eaLnBrk="1" hangingPunct="1"/>
            <a:r>
              <a:rPr lang="en-US" sz="2400">
                <a:latin typeface="Helvetica" charset="0"/>
                <a:ea typeface="ＭＳ Ｐゴシック" charset="0"/>
                <a:cs typeface="ＭＳ Ｐゴシック" charset="0"/>
              </a:rPr>
              <a:t>In calculations involving both multiplication/division and addition/subtraction, do any steps in parentheses first; </a:t>
            </a:r>
          </a:p>
          <a:p>
            <a:pPr algn="l" eaLnBrk="1" hangingPunct="1"/>
            <a:r>
              <a:rPr lang="en-US" sz="2400">
                <a:latin typeface="Helvetica" charset="0"/>
                <a:ea typeface="ＭＳ Ｐゴシック" charset="0"/>
                <a:cs typeface="ＭＳ Ｐゴシック" charset="0"/>
              </a:rPr>
              <a:t>determine the correct number of significant figures in the intermediate answer </a:t>
            </a:r>
            <a:r>
              <a:rPr lang="en-US" sz="2400" u="sng">
                <a:latin typeface="Helvetica" charset="0"/>
                <a:ea typeface="ＭＳ Ｐゴシック" charset="0"/>
                <a:cs typeface="ＭＳ Ｐゴシック" charset="0"/>
              </a:rPr>
              <a:t>without rounding</a:t>
            </a:r>
            <a:r>
              <a:rPr lang="en-US" sz="2400">
                <a:latin typeface="Helvetica" charset="0"/>
                <a:ea typeface="ＭＳ Ｐゴシック" charset="0"/>
                <a:cs typeface="ＭＳ Ｐゴシック" charset="0"/>
              </a:rPr>
              <a:t>; then do the remaining steps. </a:t>
            </a:r>
          </a:p>
        </p:txBody>
      </p:sp>
      <p:sp>
        <p:nvSpPr>
          <p:cNvPr id="128003" name="Rectangle 2"/>
          <p:cNvSpPr txBox="1">
            <a:spLocks noChangeArrowheads="1"/>
          </p:cNvSpPr>
          <p:nvPr/>
        </p:nvSpPr>
        <p:spPr bwMode="auto">
          <a:xfrm>
            <a:off x="762000" y="2286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sz="3600">
                <a:solidFill>
                  <a:schemeClr val="tx1"/>
                </a:solidFill>
              </a:rPr>
              <a:t>Computational Rules</a:t>
            </a:r>
          </a:p>
        </p:txBody>
      </p:sp>
      <p:sp>
        <p:nvSpPr>
          <p:cNvPr id="5" name="TextBox 3"/>
          <p:cNvSpPr txBox="1">
            <a:spLocks noChangeArrowheads="1"/>
          </p:cNvSpPr>
          <p:nvPr/>
        </p:nvSpPr>
        <p:spPr bwMode="auto">
          <a:xfrm>
            <a:off x="990600" y="3581400"/>
            <a:ext cx="7848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871234"/>
                </a:solidFill>
                <a:latin typeface="Arial" charset="0"/>
              </a:rPr>
              <a:t>3.489 cm × (5.67 cm – 2.3 cm) = ?</a:t>
            </a:r>
          </a:p>
          <a:p>
            <a:pPr eaLnBrk="1" hangingPunct="1"/>
            <a:r>
              <a:rPr lang="en-US">
                <a:solidFill>
                  <a:srgbClr val="871234"/>
                </a:solidFill>
                <a:latin typeface="Arial" charset="0"/>
              </a:rPr>
              <a:t>5.67 cm – 2.3 cm = 3.</a:t>
            </a:r>
            <a:r>
              <a:rPr lang="en-US" u="sng">
                <a:solidFill>
                  <a:srgbClr val="871234"/>
                </a:solidFill>
                <a:latin typeface="Arial" charset="0"/>
              </a:rPr>
              <a:t>3</a:t>
            </a:r>
            <a:r>
              <a:rPr lang="en-US">
                <a:solidFill>
                  <a:srgbClr val="871234"/>
                </a:solidFill>
                <a:latin typeface="Arial" charset="0"/>
              </a:rPr>
              <a:t>7 cm</a:t>
            </a:r>
          </a:p>
          <a:p>
            <a:pPr eaLnBrk="1" hangingPunct="1"/>
            <a:r>
              <a:rPr lang="en-US" sz="1800">
                <a:solidFill>
                  <a:schemeClr val="tx1"/>
                </a:solidFill>
                <a:latin typeface="Arial" charset="0"/>
              </a:rPr>
              <a:t>Use the subtraction rule to determine that the intermediate answer has only one significant decimal place. Do not round; underline the least significant figure as a reminder.</a:t>
            </a:r>
          </a:p>
          <a:p>
            <a:pPr eaLnBrk="1" hangingPunct="1"/>
            <a:endParaRPr lang="en-US" sz="900">
              <a:solidFill>
                <a:schemeClr val="tx1"/>
              </a:solidFill>
              <a:latin typeface="Arial" charset="0"/>
            </a:endParaRPr>
          </a:p>
          <a:p>
            <a:pPr eaLnBrk="1" hangingPunct="1"/>
            <a:r>
              <a:rPr lang="en-US" sz="1800">
                <a:solidFill>
                  <a:schemeClr val="tx1"/>
                </a:solidFill>
                <a:latin typeface="Arial" charset="0"/>
              </a:rPr>
              <a:t> </a:t>
            </a:r>
            <a:r>
              <a:rPr lang="en-US">
                <a:solidFill>
                  <a:srgbClr val="871234"/>
                </a:solidFill>
                <a:latin typeface="Arial" charset="0"/>
              </a:rPr>
              <a:t>3.489 cm </a:t>
            </a:r>
            <a:r>
              <a:rPr lang="en-US">
                <a:solidFill>
                  <a:srgbClr val="871234"/>
                </a:solidFill>
                <a:latin typeface="Times New Roman" charset="0"/>
                <a:cs typeface="Times New Roman" charset="0"/>
              </a:rPr>
              <a:t>×</a:t>
            </a:r>
            <a:r>
              <a:rPr lang="en-US">
                <a:solidFill>
                  <a:srgbClr val="871234"/>
                </a:solidFill>
                <a:latin typeface="Arial" charset="0"/>
              </a:rPr>
              <a:t> 3.</a:t>
            </a:r>
            <a:r>
              <a:rPr lang="en-US" u="sng">
                <a:solidFill>
                  <a:srgbClr val="871234"/>
                </a:solidFill>
                <a:latin typeface="Arial" charset="0"/>
              </a:rPr>
              <a:t>3</a:t>
            </a:r>
            <a:r>
              <a:rPr lang="en-US">
                <a:solidFill>
                  <a:srgbClr val="871234"/>
                </a:solidFill>
                <a:latin typeface="Arial" charset="0"/>
              </a:rPr>
              <a:t>7 cm = 1</a:t>
            </a:r>
            <a:r>
              <a:rPr lang="en-US" u="sng">
                <a:solidFill>
                  <a:srgbClr val="871234"/>
                </a:solidFill>
                <a:latin typeface="Arial" charset="0"/>
              </a:rPr>
              <a:t>1</a:t>
            </a:r>
            <a:r>
              <a:rPr lang="en-US">
                <a:solidFill>
                  <a:srgbClr val="871234"/>
                </a:solidFill>
                <a:latin typeface="Arial" charset="0"/>
              </a:rPr>
              <a:t>.758 cm</a:t>
            </a:r>
            <a:r>
              <a:rPr lang="en-US" baseline="30000">
                <a:solidFill>
                  <a:srgbClr val="871234"/>
                </a:solidFill>
                <a:latin typeface="Arial" charset="0"/>
              </a:rPr>
              <a:t>2</a:t>
            </a:r>
            <a:r>
              <a:rPr lang="en-US">
                <a:solidFill>
                  <a:srgbClr val="871234"/>
                </a:solidFill>
                <a:latin typeface="Arial" charset="0"/>
              </a:rPr>
              <a:t>= 12 cm</a:t>
            </a:r>
            <a:r>
              <a:rPr lang="en-US" baseline="30000">
                <a:solidFill>
                  <a:srgbClr val="871234"/>
                </a:solidFill>
                <a:latin typeface="Arial" charset="0"/>
              </a:rPr>
              <a:t>2</a:t>
            </a:r>
            <a:endParaRPr lang="en-US">
              <a:solidFill>
                <a:srgbClr val="871234"/>
              </a:solidFill>
              <a:latin typeface="Arial" charset="0"/>
            </a:endParaRPr>
          </a:p>
          <a:p>
            <a:pPr eaLnBrk="1" hangingPunct="1"/>
            <a:endParaRPr lang="en-US" sz="900">
              <a:solidFill>
                <a:schemeClr val="tx1"/>
              </a:solidFill>
              <a:latin typeface="Arial" charset="0"/>
            </a:endParaRPr>
          </a:p>
          <a:p>
            <a:pPr eaLnBrk="1" hangingPunct="1"/>
            <a:r>
              <a:rPr lang="en-US" sz="1800">
                <a:solidFill>
                  <a:schemeClr val="tx1"/>
                </a:solidFill>
                <a:latin typeface="Arial" charset="0"/>
              </a:rPr>
              <a:t>Use the multiplication rule to determine that the intermediate answer (11.758) rounds to two significant figures (12) because it is limited by the two significant figures in 3.</a:t>
            </a:r>
            <a:r>
              <a:rPr lang="en-US" sz="1800" u="sng">
                <a:solidFill>
                  <a:schemeClr val="tx1"/>
                </a:solidFill>
                <a:latin typeface="Arial" charset="0"/>
              </a:rPr>
              <a:t>3</a:t>
            </a:r>
            <a:r>
              <a:rPr lang="en-US" sz="1800">
                <a:solidFill>
                  <a:schemeClr val="tx1"/>
                </a:solidFill>
                <a:latin typeface="Arial" charset="0"/>
              </a:rPr>
              <a:t>7.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8"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Mathematical Processes:</a:t>
            </a:r>
          </a:p>
        </p:txBody>
      </p:sp>
      <p:sp>
        <p:nvSpPr>
          <p:cNvPr id="129029" name="Rectangle 3"/>
          <p:cNvSpPr>
            <a:spLocks noGrp="1" noChangeArrowheads="1"/>
          </p:cNvSpPr>
          <p:nvPr>
            <p:ph type="body" idx="1"/>
          </p:nvPr>
        </p:nvSpPr>
        <p:spPr>
          <a:xfrm>
            <a:off x="914400" y="1752600"/>
            <a:ext cx="7772400" cy="4114800"/>
          </a:xfrm>
        </p:spPr>
        <p:txBody>
          <a:bodyPr/>
          <a:lstStyle/>
          <a:p>
            <a:r>
              <a:rPr lang="en-US" sz="2400">
                <a:latin typeface="Helvetica" charset="0"/>
                <a:ea typeface="ＭＳ Ｐゴシック" charset="0"/>
                <a:cs typeface="ＭＳ Ｐゴシック" charset="0"/>
              </a:rPr>
              <a:t>Provide correct answers assuming each value (unit omitted)  is written with the correct number of significant figures:</a:t>
            </a:r>
            <a:r>
              <a:rPr lang="en-US" b="1" i="0">
                <a:solidFill>
                  <a:srgbClr val="000000"/>
                </a:solidFill>
                <a:latin typeface="Geneva" charset="0"/>
                <a:ea typeface="ＭＳ Ｐゴシック" charset="0"/>
                <a:cs typeface="ＭＳ Ｐゴシック" charset="0"/>
              </a:rPr>
              <a:t>				</a:t>
            </a:r>
          </a:p>
          <a:p>
            <a:endParaRPr lang="en-US">
              <a:latin typeface="Helvetica" charset="0"/>
              <a:ea typeface="ＭＳ Ｐゴシック" charset="0"/>
              <a:cs typeface="ＭＳ Ｐゴシック" charset="0"/>
            </a:endParaRPr>
          </a:p>
        </p:txBody>
      </p:sp>
      <p:graphicFrame>
        <p:nvGraphicFramePr>
          <p:cNvPr id="129026" name="Object 2"/>
          <p:cNvGraphicFramePr>
            <a:graphicFrameLocks noChangeAspect="1"/>
          </p:cNvGraphicFramePr>
          <p:nvPr/>
        </p:nvGraphicFramePr>
        <p:xfrm>
          <a:off x="2133600" y="3124200"/>
          <a:ext cx="4498975" cy="1090613"/>
        </p:xfrm>
        <a:graphic>
          <a:graphicData uri="http://schemas.openxmlformats.org/presentationml/2006/ole">
            <mc:AlternateContent xmlns:mc="http://schemas.openxmlformats.org/markup-compatibility/2006">
              <mc:Choice xmlns:v="urn:schemas-microsoft-com:vml" Requires="v">
                <p:oleObj spid="_x0000_s129060" name="Worksheet" r:id="rId3" imgW="4498848" imgH="1091184" progId="Excel.Sheet.8">
                  <p:embed/>
                </p:oleObj>
              </mc:Choice>
              <mc:Fallback>
                <p:oleObj name="Worksheet" r:id="rId3" imgW="4498848" imgH="1091184"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124200"/>
                        <a:ext cx="4498975" cy="109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29027" name="Object 3"/>
          <p:cNvGraphicFramePr>
            <a:graphicFrameLocks noChangeAspect="1"/>
          </p:cNvGraphicFramePr>
          <p:nvPr/>
        </p:nvGraphicFramePr>
        <p:xfrm>
          <a:off x="1981200" y="4648200"/>
          <a:ext cx="5326063" cy="1090613"/>
        </p:xfrm>
        <a:graphic>
          <a:graphicData uri="http://schemas.openxmlformats.org/presentationml/2006/ole">
            <mc:AlternateContent xmlns:mc="http://schemas.openxmlformats.org/markup-compatibility/2006">
              <mc:Choice xmlns:v="urn:schemas-microsoft-com:vml" Requires="v">
                <p:oleObj spid="_x0000_s129061" name="Worksheet" r:id="rId5" imgW="5324856" imgH="1091184" progId="Excel.Sheet.8">
                  <p:embed/>
                </p:oleObj>
              </mc:Choice>
              <mc:Fallback>
                <p:oleObj name="Worksheet" r:id="rId5" imgW="5324856" imgH="1091184"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4648200"/>
                        <a:ext cx="5326063" cy="109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89094" name="Text Box 6"/>
          <p:cNvSpPr txBox="1">
            <a:spLocks noChangeArrowheads="1"/>
          </p:cNvSpPr>
          <p:nvPr/>
        </p:nvSpPr>
        <p:spPr bwMode="auto">
          <a:xfrm>
            <a:off x="6248400" y="3505200"/>
            <a:ext cx="137160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9.56370 </a:t>
            </a:r>
          </a:p>
        </p:txBody>
      </p:sp>
      <p:sp>
        <p:nvSpPr>
          <p:cNvPr id="89095" name="Line 7"/>
          <p:cNvSpPr>
            <a:spLocks noChangeShapeType="1"/>
          </p:cNvSpPr>
          <p:nvPr/>
        </p:nvSpPr>
        <p:spPr bwMode="auto">
          <a:xfrm>
            <a:off x="6934200" y="3505200"/>
            <a:ext cx="228600" cy="3810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89096" name="Line 8"/>
          <p:cNvSpPr>
            <a:spLocks noChangeShapeType="1"/>
          </p:cNvSpPr>
          <p:nvPr/>
        </p:nvSpPr>
        <p:spPr bwMode="auto">
          <a:xfrm>
            <a:off x="7162800" y="3505200"/>
            <a:ext cx="152400" cy="3810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89097" name="Line 9"/>
          <p:cNvSpPr>
            <a:spLocks noChangeShapeType="1"/>
          </p:cNvSpPr>
          <p:nvPr/>
        </p:nvSpPr>
        <p:spPr bwMode="auto">
          <a:xfrm>
            <a:off x="7315200" y="3505200"/>
            <a:ext cx="228600" cy="3810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89098" name="Text Box 10"/>
          <p:cNvSpPr txBox="1">
            <a:spLocks noChangeArrowheads="1"/>
          </p:cNvSpPr>
          <p:nvPr/>
        </p:nvSpPr>
        <p:spPr bwMode="auto">
          <a:xfrm>
            <a:off x="7010400" y="4953000"/>
            <a:ext cx="1287463"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9.61370</a:t>
            </a:r>
          </a:p>
        </p:txBody>
      </p:sp>
      <p:sp>
        <p:nvSpPr>
          <p:cNvPr id="89099" name="Line 11"/>
          <p:cNvSpPr>
            <a:spLocks noChangeShapeType="1"/>
          </p:cNvSpPr>
          <p:nvPr/>
        </p:nvSpPr>
        <p:spPr bwMode="auto">
          <a:xfrm>
            <a:off x="7696200" y="4953000"/>
            <a:ext cx="228600" cy="4572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89100" name="Line 12"/>
          <p:cNvSpPr>
            <a:spLocks noChangeShapeType="1"/>
          </p:cNvSpPr>
          <p:nvPr/>
        </p:nvSpPr>
        <p:spPr bwMode="auto">
          <a:xfrm>
            <a:off x="7848600" y="4953000"/>
            <a:ext cx="228600" cy="4572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89101" name="Line 13"/>
          <p:cNvSpPr>
            <a:spLocks noChangeShapeType="1"/>
          </p:cNvSpPr>
          <p:nvPr/>
        </p:nvSpPr>
        <p:spPr bwMode="auto">
          <a:xfrm>
            <a:off x="8077200" y="4953000"/>
            <a:ext cx="228600" cy="4572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9094"/>
                                        </p:tgtEl>
                                        <p:attrNameLst>
                                          <p:attrName>style.visibility</p:attrName>
                                        </p:attrNameLst>
                                      </p:cBhvr>
                                      <p:to>
                                        <p:strVal val="visible"/>
                                      </p:to>
                                    </p:set>
                                    <p:anim calcmode="lin" valueType="num">
                                      <p:cBhvr additive="base">
                                        <p:cTn id="7" dur="500" fill="hold"/>
                                        <p:tgtEl>
                                          <p:spTgt spid="89094"/>
                                        </p:tgtEl>
                                        <p:attrNameLst>
                                          <p:attrName>ppt_x</p:attrName>
                                        </p:attrNameLst>
                                      </p:cBhvr>
                                      <p:tavLst>
                                        <p:tav tm="0">
                                          <p:val>
                                            <p:strVal val="0-#ppt_w/2"/>
                                          </p:val>
                                        </p:tav>
                                        <p:tav tm="100000">
                                          <p:val>
                                            <p:strVal val="#ppt_x"/>
                                          </p:val>
                                        </p:tav>
                                      </p:tavLst>
                                    </p:anim>
                                    <p:anim calcmode="lin" valueType="num">
                                      <p:cBhvr additive="base">
                                        <p:cTn id="8" dur="500" fill="hold"/>
                                        <p:tgtEl>
                                          <p:spTgt spid="890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89095"/>
                                        </p:tgtEl>
                                        <p:attrNameLst>
                                          <p:attrName>style.visibility</p:attrName>
                                        </p:attrNameLst>
                                      </p:cBhvr>
                                      <p:to>
                                        <p:strVal val="visible"/>
                                      </p:to>
                                    </p:set>
                                    <p:anim calcmode="lin" valueType="num">
                                      <p:cBhvr additive="base">
                                        <p:cTn id="13" dur="500" fill="hold"/>
                                        <p:tgtEl>
                                          <p:spTgt spid="89095"/>
                                        </p:tgtEl>
                                        <p:attrNameLst>
                                          <p:attrName>ppt_x</p:attrName>
                                        </p:attrNameLst>
                                      </p:cBhvr>
                                      <p:tavLst>
                                        <p:tav tm="0">
                                          <p:val>
                                            <p:strVal val="0-#ppt_w/2"/>
                                          </p:val>
                                        </p:tav>
                                        <p:tav tm="100000">
                                          <p:val>
                                            <p:strVal val="#ppt_x"/>
                                          </p:val>
                                        </p:tav>
                                      </p:tavLst>
                                    </p:anim>
                                    <p:anim calcmode="lin" valueType="num">
                                      <p:cBhvr additive="base">
                                        <p:cTn id="14" dur="500" fill="hold"/>
                                        <p:tgtEl>
                                          <p:spTgt spid="890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89096"/>
                                        </p:tgtEl>
                                        <p:attrNameLst>
                                          <p:attrName>style.visibility</p:attrName>
                                        </p:attrNameLst>
                                      </p:cBhvr>
                                      <p:to>
                                        <p:strVal val="visible"/>
                                      </p:to>
                                    </p:set>
                                    <p:anim calcmode="lin" valueType="num">
                                      <p:cBhvr additive="base">
                                        <p:cTn id="19" dur="500" fill="hold"/>
                                        <p:tgtEl>
                                          <p:spTgt spid="89096"/>
                                        </p:tgtEl>
                                        <p:attrNameLst>
                                          <p:attrName>ppt_x</p:attrName>
                                        </p:attrNameLst>
                                      </p:cBhvr>
                                      <p:tavLst>
                                        <p:tav tm="0">
                                          <p:val>
                                            <p:strVal val="0-#ppt_w/2"/>
                                          </p:val>
                                        </p:tav>
                                        <p:tav tm="100000">
                                          <p:val>
                                            <p:strVal val="#ppt_x"/>
                                          </p:val>
                                        </p:tav>
                                      </p:tavLst>
                                    </p:anim>
                                    <p:anim calcmode="lin" valueType="num">
                                      <p:cBhvr additive="base">
                                        <p:cTn id="20" dur="500" fill="hold"/>
                                        <p:tgtEl>
                                          <p:spTgt spid="8909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89097"/>
                                        </p:tgtEl>
                                        <p:attrNameLst>
                                          <p:attrName>style.visibility</p:attrName>
                                        </p:attrNameLst>
                                      </p:cBhvr>
                                      <p:to>
                                        <p:strVal val="visible"/>
                                      </p:to>
                                    </p:set>
                                    <p:anim calcmode="lin" valueType="num">
                                      <p:cBhvr additive="base">
                                        <p:cTn id="25" dur="500" fill="hold"/>
                                        <p:tgtEl>
                                          <p:spTgt spid="89097"/>
                                        </p:tgtEl>
                                        <p:attrNameLst>
                                          <p:attrName>ppt_x</p:attrName>
                                        </p:attrNameLst>
                                      </p:cBhvr>
                                      <p:tavLst>
                                        <p:tav tm="0">
                                          <p:val>
                                            <p:strVal val="0-#ppt_w/2"/>
                                          </p:val>
                                        </p:tav>
                                        <p:tav tm="100000">
                                          <p:val>
                                            <p:strVal val="#ppt_x"/>
                                          </p:val>
                                        </p:tav>
                                      </p:tavLst>
                                    </p:anim>
                                    <p:anim calcmode="lin" valueType="num">
                                      <p:cBhvr additive="base">
                                        <p:cTn id="26" dur="500" fill="hold"/>
                                        <p:tgtEl>
                                          <p:spTgt spid="8909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9098"/>
                                        </p:tgtEl>
                                        <p:attrNameLst>
                                          <p:attrName>style.visibility</p:attrName>
                                        </p:attrNameLst>
                                      </p:cBhvr>
                                      <p:to>
                                        <p:strVal val="visible"/>
                                      </p:to>
                                    </p:set>
                                    <p:anim calcmode="lin" valueType="num">
                                      <p:cBhvr additive="base">
                                        <p:cTn id="31" dur="500" fill="hold"/>
                                        <p:tgtEl>
                                          <p:spTgt spid="89098"/>
                                        </p:tgtEl>
                                        <p:attrNameLst>
                                          <p:attrName>ppt_x</p:attrName>
                                        </p:attrNameLst>
                                      </p:cBhvr>
                                      <p:tavLst>
                                        <p:tav tm="0">
                                          <p:val>
                                            <p:strVal val="0-#ppt_w/2"/>
                                          </p:val>
                                        </p:tav>
                                        <p:tav tm="100000">
                                          <p:val>
                                            <p:strVal val="#ppt_x"/>
                                          </p:val>
                                        </p:tav>
                                      </p:tavLst>
                                    </p:anim>
                                    <p:anim calcmode="lin" valueType="num">
                                      <p:cBhvr additive="base">
                                        <p:cTn id="32" dur="500" fill="hold"/>
                                        <p:tgtEl>
                                          <p:spTgt spid="8909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89099"/>
                                        </p:tgtEl>
                                        <p:attrNameLst>
                                          <p:attrName>style.visibility</p:attrName>
                                        </p:attrNameLst>
                                      </p:cBhvr>
                                      <p:to>
                                        <p:strVal val="visible"/>
                                      </p:to>
                                    </p:set>
                                    <p:anim calcmode="lin" valueType="num">
                                      <p:cBhvr additive="base">
                                        <p:cTn id="37" dur="500" fill="hold"/>
                                        <p:tgtEl>
                                          <p:spTgt spid="89099"/>
                                        </p:tgtEl>
                                        <p:attrNameLst>
                                          <p:attrName>ppt_x</p:attrName>
                                        </p:attrNameLst>
                                      </p:cBhvr>
                                      <p:tavLst>
                                        <p:tav tm="0">
                                          <p:val>
                                            <p:strVal val="0-#ppt_w/2"/>
                                          </p:val>
                                        </p:tav>
                                        <p:tav tm="100000">
                                          <p:val>
                                            <p:strVal val="#ppt_x"/>
                                          </p:val>
                                        </p:tav>
                                      </p:tavLst>
                                    </p:anim>
                                    <p:anim calcmode="lin" valueType="num">
                                      <p:cBhvr additive="base">
                                        <p:cTn id="38" dur="500" fill="hold"/>
                                        <p:tgtEl>
                                          <p:spTgt spid="8909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89100"/>
                                        </p:tgtEl>
                                        <p:attrNameLst>
                                          <p:attrName>style.visibility</p:attrName>
                                        </p:attrNameLst>
                                      </p:cBhvr>
                                      <p:to>
                                        <p:strVal val="visible"/>
                                      </p:to>
                                    </p:set>
                                    <p:anim calcmode="lin" valueType="num">
                                      <p:cBhvr additive="base">
                                        <p:cTn id="43" dur="500" fill="hold"/>
                                        <p:tgtEl>
                                          <p:spTgt spid="89100"/>
                                        </p:tgtEl>
                                        <p:attrNameLst>
                                          <p:attrName>ppt_x</p:attrName>
                                        </p:attrNameLst>
                                      </p:cBhvr>
                                      <p:tavLst>
                                        <p:tav tm="0">
                                          <p:val>
                                            <p:strVal val="0-#ppt_w/2"/>
                                          </p:val>
                                        </p:tav>
                                        <p:tav tm="100000">
                                          <p:val>
                                            <p:strVal val="#ppt_x"/>
                                          </p:val>
                                        </p:tav>
                                      </p:tavLst>
                                    </p:anim>
                                    <p:anim calcmode="lin" valueType="num">
                                      <p:cBhvr additive="base">
                                        <p:cTn id="44" dur="500" fill="hold"/>
                                        <p:tgtEl>
                                          <p:spTgt spid="8910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89101"/>
                                        </p:tgtEl>
                                        <p:attrNameLst>
                                          <p:attrName>style.visibility</p:attrName>
                                        </p:attrNameLst>
                                      </p:cBhvr>
                                      <p:to>
                                        <p:strVal val="visible"/>
                                      </p:to>
                                    </p:set>
                                    <p:anim calcmode="lin" valueType="num">
                                      <p:cBhvr additive="base">
                                        <p:cTn id="49" dur="500" fill="hold"/>
                                        <p:tgtEl>
                                          <p:spTgt spid="89101"/>
                                        </p:tgtEl>
                                        <p:attrNameLst>
                                          <p:attrName>ppt_x</p:attrName>
                                        </p:attrNameLst>
                                      </p:cBhvr>
                                      <p:tavLst>
                                        <p:tav tm="0">
                                          <p:val>
                                            <p:strVal val="0-#ppt_w/2"/>
                                          </p:val>
                                        </p:tav>
                                        <p:tav tm="100000">
                                          <p:val>
                                            <p:strVal val="#ppt_x"/>
                                          </p:val>
                                        </p:tav>
                                      </p:tavLst>
                                    </p:anim>
                                    <p:anim calcmode="lin" valueType="num">
                                      <p:cBhvr additive="base">
                                        <p:cTn id="50" dur="500" fill="hold"/>
                                        <p:tgtEl>
                                          <p:spTgt spid="89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4" grpId="0" autoUpdateAnimBg="0"/>
      <p:bldP spid="89098"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381000" y="76200"/>
            <a:ext cx="8382000" cy="914400"/>
          </a:xfrm>
        </p:spPr>
        <p:txBody>
          <a:bodyPr/>
          <a:lstStyle/>
          <a:p>
            <a:r>
              <a:rPr lang="en-US" sz="4000" b="1">
                <a:latin typeface="Times" charset="0"/>
                <a:ea typeface="ＭＳ Ｐゴシック" charset="0"/>
                <a:cs typeface="ＭＳ Ｐゴシック" charset="0"/>
              </a:rPr>
              <a:t>QUESTION</a:t>
            </a:r>
            <a:endParaRPr lang="en-US" sz="6600" b="1">
              <a:latin typeface="Times" charset="0"/>
              <a:ea typeface="ＭＳ Ｐゴシック" charset="0"/>
              <a:cs typeface="ＭＳ Ｐゴシック" charset="0"/>
            </a:endParaRPr>
          </a:p>
        </p:txBody>
      </p:sp>
      <p:sp>
        <p:nvSpPr>
          <p:cNvPr id="130051" name="Text Box 3"/>
          <p:cNvSpPr txBox="1">
            <a:spLocks noChangeArrowheads="1"/>
          </p:cNvSpPr>
          <p:nvPr/>
        </p:nvSpPr>
        <p:spPr bwMode="auto">
          <a:xfrm>
            <a:off x="304800" y="990600"/>
            <a:ext cx="84582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763" eaLnBrk="0" hangingPunct="0">
              <a:tabLst>
                <a:tab pos="461963" algn="l"/>
              </a:tabLst>
              <a:defRPr sz="2400" i="1">
                <a:solidFill>
                  <a:schemeClr val="tx2"/>
                </a:solidFill>
                <a:latin typeface="Helvetica" charset="0"/>
                <a:ea typeface="ＭＳ Ｐゴシック" charset="0"/>
                <a:cs typeface="ＭＳ Ｐゴシック" charset="0"/>
              </a:defRPr>
            </a:lvl1pPr>
            <a:lvl2pPr marL="37931725" indent="-37474525" eaLnBrk="0" hangingPunct="0">
              <a:tabLst>
                <a:tab pos="461963" algn="l"/>
              </a:tabLst>
              <a:defRPr sz="2400" i="1">
                <a:solidFill>
                  <a:schemeClr val="tx2"/>
                </a:solidFill>
                <a:latin typeface="Helvetica" charset="0"/>
                <a:ea typeface="ＭＳ Ｐゴシック" charset="0"/>
              </a:defRPr>
            </a:lvl2pPr>
            <a:lvl3pPr eaLnBrk="0" hangingPunct="0">
              <a:tabLst>
                <a:tab pos="461963" algn="l"/>
              </a:tabLst>
              <a:defRPr sz="2400" i="1">
                <a:solidFill>
                  <a:schemeClr val="tx2"/>
                </a:solidFill>
                <a:latin typeface="Helvetica" charset="0"/>
                <a:ea typeface="ＭＳ Ｐゴシック" charset="0"/>
              </a:defRPr>
            </a:lvl3pPr>
            <a:lvl4pPr eaLnBrk="0" hangingPunct="0">
              <a:tabLst>
                <a:tab pos="461963" algn="l"/>
              </a:tabLst>
              <a:defRPr sz="2400" i="1">
                <a:solidFill>
                  <a:schemeClr val="tx2"/>
                </a:solidFill>
                <a:latin typeface="Helvetica" charset="0"/>
                <a:ea typeface="ＭＳ Ｐゴシック" charset="0"/>
              </a:defRPr>
            </a:lvl4pPr>
            <a:lvl5pPr eaLnBrk="0" hangingPunct="0">
              <a:tabLst>
                <a:tab pos="461963" algn="l"/>
              </a:tabLst>
              <a:defRPr sz="2400" i="1">
                <a:solidFill>
                  <a:schemeClr val="tx2"/>
                </a:solidFill>
                <a:latin typeface="Helvetica" charset="0"/>
                <a:ea typeface="ＭＳ Ｐゴシック" charset="0"/>
              </a:defRPr>
            </a:lvl5pPr>
            <a:lvl6pPr marL="4572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6pPr>
            <a:lvl7pPr marL="9144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7pPr>
            <a:lvl8pPr marL="13716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8pPr>
            <a:lvl9pPr marL="1828800" eaLnBrk="0" fontAlgn="base" hangingPunct="0">
              <a:spcBef>
                <a:spcPct val="0"/>
              </a:spcBef>
              <a:spcAft>
                <a:spcPct val="0"/>
              </a:spcAft>
              <a:tabLst>
                <a:tab pos="461963" algn="l"/>
              </a:tabLst>
              <a:defRPr sz="2400" i="1">
                <a:solidFill>
                  <a:schemeClr val="tx2"/>
                </a:solidFill>
                <a:latin typeface="Helvetica" charset="0"/>
                <a:ea typeface="ＭＳ Ｐゴシック" charset="0"/>
              </a:defRPr>
            </a:lvl9pPr>
          </a:lstStyle>
          <a:p>
            <a:r>
              <a:rPr lang="en-US" i="0">
                <a:solidFill>
                  <a:schemeClr val="tx1"/>
                </a:solidFill>
                <a:latin typeface="Times" charset="0"/>
              </a:rPr>
              <a:t>The average mass of a certain brand of vitamin C tablets is 253 mg.  What is the mass of three such tablets rounded to the proper number of significant digits?</a:t>
            </a:r>
          </a:p>
          <a:p>
            <a:pPr>
              <a:buFont typeface="Times" charset="0"/>
              <a:buAutoNum type="alphaUcPeriod"/>
            </a:pPr>
            <a:endParaRPr lang="en-US" i="0">
              <a:solidFill>
                <a:schemeClr val="tx1"/>
              </a:solidFill>
              <a:latin typeface="Times" charset="0"/>
            </a:endParaRPr>
          </a:p>
          <a:p>
            <a:pPr>
              <a:buFont typeface="Times" charset="0"/>
              <a:buAutoNum type="alphaUcPeriod"/>
            </a:pPr>
            <a:r>
              <a:rPr lang="en-US" i="0">
                <a:solidFill>
                  <a:schemeClr val="tx1"/>
                </a:solidFill>
                <a:latin typeface="Times" charset="0"/>
              </a:rPr>
              <a:t>	0.760 grams</a:t>
            </a:r>
          </a:p>
          <a:p>
            <a:pPr>
              <a:buFont typeface="Times" charset="0"/>
              <a:buAutoNum type="alphaUcPeriod"/>
            </a:pPr>
            <a:r>
              <a:rPr lang="en-US" i="0">
                <a:solidFill>
                  <a:schemeClr val="tx1"/>
                </a:solidFill>
                <a:latin typeface="Times" charset="0"/>
              </a:rPr>
              <a:t>	0.759 grams</a:t>
            </a:r>
          </a:p>
          <a:p>
            <a:pPr>
              <a:buFont typeface="Times" charset="0"/>
              <a:buAutoNum type="alphaUcPeriod"/>
            </a:pPr>
            <a:r>
              <a:rPr lang="en-US" i="0">
                <a:solidFill>
                  <a:schemeClr val="tx1"/>
                </a:solidFill>
                <a:latin typeface="Times" charset="0"/>
              </a:rPr>
              <a:t>	0.7590 grams</a:t>
            </a:r>
          </a:p>
          <a:p>
            <a:pPr>
              <a:buFont typeface="Times" charset="0"/>
              <a:buAutoNum type="alphaUcPeriod"/>
            </a:pPr>
            <a:r>
              <a:rPr lang="en-US" i="0">
                <a:solidFill>
                  <a:schemeClr val="tx1"/>
                </a:solidFill>
                <a:latin typeface="Times" charset="0"/>
              </a:rPr>
              <a:t>	0.253 grams</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371600" y="152400"/>
            <a:ext cx="7772400" cy="1600200"/>
          </a:xfrm>
        </p:spPr>
        <p:txBody>
          <a:bodyPr/>
          <a:lstStyle/>
          <a:p>
            <a:pPr algn="ctr"/>
            <a:r>
              <a:rPr lang="en-US">
                <a:latin typeface="Times" charset="0"/>
                <a:ea typeface="ＭＳ Ｐゴシック" charset="0"/>
                <a:cs typeface="ＭＳ Ｐゴシック" charset="0"/>
              </a:rPr>
              <a:t>Systematic Problem Solving</a:t>
            </a:r>
            <a:br>
              <a:rPr lang="en-US">
                <a:latin typeface="Times" charset="0"/>
                <a:ea typeface="ＭＳ Ｐゴシック" charset="0"/>
                <a:cs typeface="ＭＳ Ｐゴシック" charset="0"/>
              </a:rPr>
            </a:br>
            <a:r>
              <a:rPr lang="en-US" sz="3200">
                <a:latin typeface="Times" charset="0"/>
                <a:ea typeface="ＭＳ Ｐゴシック" charset="0"/>
                <a:cs typeface="ＭＳ Ｐゴシック" charset="0"/>
              </a:rPr>
              <a:t>Dimensional/Unit Analysis: Conversions</a:t>
            </a:r>
            <a:br>
              <a:rPr lang="en-US" sz="3200">
                <a:latin typeface="Times" charset="0"/>
                <a:ea typeface="ＭＳ Ｐゴシック" charset="0"/>
                <a:cs typeface="ＭＳ Ｐゴシック" charset="0"/>
              </a:rPr>
            </a:br>
            <a:r>
              <a:rPr lang="en-US" sz="2800">
                <a:latin typeface="Times" charset="0"/>
                <a:ea typeface="ＭＳ Ｐゴシック" charset="0"/>
                <a:cs typeface="ＭＳ Ｐゴシック" charset="0"/>
              </a:rPr>
              <a:t>Workshop</a:t>
            </a:r>
            <a:endParaRPr lang="en-US">
              <a:latin typeface="Times" charset="0"/>
              <a:ea typeface="ＭＳ Ｐゴシック" charset="0"/>
              <a:cs typeface="ＭＳ Ｐゴシック" charset="0"/>
            </a:endParaRPr>
          </a:p>
        </p:txBody>
      </p:sp>
      <p:sp>
        <p:nvSpPr>
          <p:cNvPr id="78852" name="Text Box 4"/>
          <p:cNvSpPr txBox="1">
            <a:spLocks noChangeArrowheads="1"/>
          </p:cNvSpPr>
          <p:nvPr/>
        </p:nvSpPr>
        <p:spPr bwMode="auto">
          <a:xfrm>
            <a:off x="2209800" y="2057400"/>
            <a:ext cx="662622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How many mL of milk are in a1/2 gallon carton?</a:t>
            </a:r>
          </a:p>
        </p:txBody>
      </p:sp>
      <p:pic>
        <p:nvPicPr>
          <p:cNvPr id="13414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19113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Text Box 6"/>
          <p:cNvSpPr txBox="1">
            <a:spLocks noChangeArrowheads="1"/>
          </p:cNvSpPr>
          <p:nvPr/>
        </p:nvSpPr>
        <p:spPr bwMode="auto">
          <a:xfrm>
            <a:off x="6553200" y="3200400"/>
            <a:ext cx="862013"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 mL</a:t>
            </a:r>
          </a:p>
        </p:txBody>
      </p:sp>
      <p:sp>
        <p:nvSpPr>
          <p:cNvPr id="78855" name="Text Box 7"/>
          <p:cNvSpPr txBox="1">
            <a:spLocks noChangeArrowheads="1"/>
          </p:cNvSpPr>
          <p:nvPr/>
        </p:nvSpPr>
        <p:spPr bwMode="auto">
          <a:xfrm>
            <a:off x="2354263" y="3200400"/>
            <a:ext cx="1354137"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rgbClr val="063DE8"/>
                </a:solidFill>
                <a:effectLst>
                  <a:outerShdw blurRad="38100" dist="38100" dir="2700000" algn="tl">
                    <a:srgbClr val="DDDDDD"/>
                  </a:outerShdw>
                </a:effectLst>
              </a:rPr>
              <a:t>0.50</a:t>
            </a:r>
            <a:r>
              <a:rPr lang="en-US">
                <a:effectLst>
                  <a:outerShdw blurRad="38100" dist="38100" dir="2700000" algn="tl">
                    <a:srgbClr val="DDDDDD"/>
                  </a:outerShdw>
                </a:effectLst>
              </a:rPr>
              <a:t> gal </a:t>
            </a:r>
          </a:p>
        </p:txBody>
      </p:sp>
      <p:sp>
        <p:nvSpPr>
          <p:cNvPr id="78856" name="Text Box 8"/>
          <p:cNvSpPr txBox="1">
            <a:spLocks noChangeArrowheads="1"/>
          </p:cNvSpPr>
          <p:nvPr/>
        </p:nvSpPr>
        <p:spPr bwMode="auto">
          <a:xfrm>
            <a:off x="2789238" y="4648200"/>
            <a:ext cx="178435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chemeClr val="hlink"/>
                </a:solidFill>
                <a:effectLst>
                  <a:outerShdw blurRad="38100" dist="38100" dir="2700000" algn="tl">
                    <a:srgbClr val="DDDDDD"/>
                  </a:outerShdw>
                </a:effectLst>
              </a:rPr>
              <a:t>1</a:t>
            </a:r>
            <a:r>
              <a:rPr lang="en-US">
                <a:effectLst>
                  <a:outerShdw blurRad="38100" dist="38100" dir="2700000" algn="tl">
                    <a:srgbClr val="DDDDDD"/>
                  </a:outerShdw>
                </a:effectLst>
              </a:rPr>
              <a:t> gal = </a:t>
            </a:r>
            <a:r>
              <a:rPr lang="en-US">
                <a:solidFill>
                  <a:schemeClr val="hlink"/>
                </a:solidFill>
                <a:effectLst>
                  <a:outerShdw blurRad="38100" dist="38100" dir="2700000" algn="tl">
                    <a:srgbClr val="DDDDDD"/>
                  </a:outerShdw>
                </a:effectLst>
              </a:rPr>
              <a:t>4</a:t>
            </a:r>
            <a:r>
              <a:rPr lang="en-US">
                <a:effectLst>
                  <a:outerShdw blurRad="38100" dist="38100" dir="2700000" algn="tl">
                    <a:srgbClr val="DDDDDD"/>
                  </a:outerShdw>
                </a:effectLst>
              </a:rPr>
              <a:t> qt </a:t>
            </a:r>
          </a:p>
        </p:txBody>
      </p:sp>
      <p:sp>
        <p:nvSpPr>
          <p:cNvPr id="78857" name="Text Box 9"/>
          <p:cNvSpPr txBox="1">
            <a:spLocks noChangeArrowheads="1"/>
          </p:cNvSpPr>
          <p:nvPr/>
        </p:nvSpPr>
        <p:spPr bwMode="auto">
          <a:xfrm>
            <a:off x="6019800" y="4648200"/>
            <a:ext cx="2055813"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rgbClr val="339933"/>
                </a:solidFill>
                <a:effectLst>
                  <a:outerShdw blurRad="38100" dist="38100" dir="2700000" algn="tl">
                    <a:srgbClr val="DDDDDD"/>
                  </a:outerShdw>
                </a:effectLst>
              </a:rPr>
              <a:t>1</a:t>
            </a:r>
            <a:r>
              <a:rPr lang="en-US">
                <a:effectLst>
                  <a:outerShdw blurRad="38100" dist="38100" dir="2700000" algn="tl">
                    <a:srgbClr val="DDDDDD"/>
                  </a:outerShdw>
                </a:effectLst>
              </a:rPr>
              <a:t> qt = </a:t>
            </a:r>
            <a:r>
              <a:rPr lang="en-US">
                <a:solidFill>
                  <a:srgbClr val="339933"/>
                </a:solidFill>
                <a:effectLst>
                  <a:outerShdw blurRad="38100" dist="38100" dir="2700000" algn="tl">
                    <a:srgbClr val="DDDDDD"/>
                  </a:outerShdw>
                </a:effectLst>
              </a:rPr>
              <a:t>946</a:t>
            </a:r>
            <a:r>
              <a:rPr lang="en-US">
                <a:effectLst>
                  <a:outerShdw blurRad="38100" dist="38100" dir="2700000" algn="tl">
                    <a:srgbClr val="DDDDDD"/>
                  </a:outerShdw>
                </a:effectLst>
              </a:rPr>
              <a:t> mL</a:t>
            </a:r>
          </a:p>
        </p:txBody>
      </p:sp>
      <p:sp>
        <p:nvSpPr>
          <p:cNvPr id="78858" name="Line 10"/>
          <p:cNvSpPr>
            <a:spLocks noChangeShapeType="1"/>
          </p:cNvSpPr>
          <p:nvPr/>
        </p:nvSpPr>
        <p:spPr bwMode="auto">
          <a:xfrm>
            <a:off x="3352800" y="3810000"/>
            <a:ext cx="0" cy="762000"/>
          </a:xfrm>
          <a:prstGeom prst="line">
            <a:avLst/>
          </a:prstGeom>
          <a:noFill/>
          <a:ln w="12700">
            <a:solidFill>
              <a:schemeClr val="tx1"/>
            </a:solidFill>
            <a:round/>
            <a:headEnd/>
            <a:tailEnd type="triangle" w="med" len="me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59" name="Line 11"/>
          <p:cNvSpPr>
            <a:spLocks noChangeShapeType="1"/>
          </p:cNvSpPr>
          <p:nvPr/>
        </p:nvSpPr>
        <p:spPr bwMode="auto">
          <a:xfrm>
            <a:off x="6934200" y="3810000"/>
            <a:ext cx="0" cy="838200"/>
          </a:xfrm>
          <a:prstGeom prst="line">
            <a:avLst/>
          </a:prstGeom>
          <a:noFill/>
          <a:ln w="12700">
            <a:solidFill>
              <a:schemeClr val="tx1"/>
            </a:solidFill>
            <a:round/>
            <a:headEnd/>
            <a:tailEnd type="triangle" w="med" len="me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61" name="Text Box 13"/>
          <p:cNvSpPr txBox="1">
            <a:spLocks noChangeArrowheads="1"/>
          </p:cNvSpPr>
          <p:nvPr/>
        </p:nvSpPr>
        <p:spPr bwMode="auto">
          <a:xfrm>
            <a:off x="3124200" y="5486400"/>
            <a:ext cx="3711575" cy="822325"/>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u="sng">
                <a:solidFill>
                  <a:srgbClr val="063DE8"/>
                </a:solidFill>
                <a:effectLst>
                  <a:outerShdw blurRad="38100" dist="38100" dir="2700000" algn="tl">
                    <a:srgbClr val="DDDDDD"/>
                  </a:outerShdw>
                </a:effectLst>
              </a:rPr>
              <a:t>0.50</a:t>
            </a:r>
            <a:r>
              <a:rPr lang="en-US" u="sng">
                <a:effectLst>
                  <a:outerShdw blurRad="38100" dist="38100" dir="2700000" algn="tl">
                    <a:srgbClr val="DDDDDD"/>
                  </a:outerShdw>
                </a:effectLst>
              </a:rPr>
              <a:t> gal  </a:t>
            </a:r>
            <a:r>
              <a:rPr lang="en-US" i="0" u="sng">
                <a:effectLst>
                  <a:outerShdw blurRad="38100" dist="38100" dir="2700000" algn="tl">
                    <a:srgbClr val="DDDDDD"/>
                  </a:outerShdw>
                </a:effectLst>
              </a:rPr>
              <a:t>| </a:t>
            </a:r>
            <a:r>
              <a:rPr lang="en-US" u="sng">
                <a:solidFill>
                  <a:schemeClr val="hlink"/>
                </a:solidFill>
                <a:effectLst>
                  <a:outerShdw blurRad="38100" dist="38100" dir="2700000" algn="tl">
                    <a:srgbClr val="DDDDDD"/>
                  </a:outerShdw>
                </a:effectLst>
              </a:rPr>
              <a:t>4 </a:t>
            </a:r>
            <a:r>
              <a:rPr lang="en-US" u="sng">
                <a:effectLst>
                  <a:outerShdw blurRad="38100" dist="38100" dir="2700000" algn="tl">
                    <a:srgbClr val="DDDDDD"/>
                  </a:outerShdw>
                </a:effectLst>
              </a:rPr>
              <a:t>qt   </a:t>
            </a:r>
            <a:r>
              <a:rPr lang="en-US" i="0" u="sng">
                <a:effectLst>
                  <a:outerShdw blurRad="38100" dist="38100" dir="2700000" algn="tl">
                    <a:srgbClr val="DDDDDD"/>
                  </a:outerShdw>
                </a:effectLst>
              </a:rPr>
              <a:t>|</a:t>
            </a:r>
            <a:r>
              <a:rPr lang="en-US" u="sng">
                <a:effectLst>
                  <a:outerShdw blurRad="38100" dist="38100" dir="2700000" algn="tl">
                    <a:srgbClr val="DDDDDD"/>
                  </a:outerShdw>
                </a:effectLst>
              </a:rPr>
              <a:t> </a:t>
            </a:r>
            <a:r>
              <a:rPr lang="en-US" u="sng">
                <a:solidFill>
                  <a:srgbClr val="339933"/>
                </a:solidFill>
                <a:effectLst>
                  <a:outerShdw blurRad="38100" dist="38100" dir="2700000" algn="tl">
                    <a:srgbClr val="DDDDDD"/>
                  </a:outerShdw>
                </a:effectLst>
              </a:rPr>
              <a:t>946</a:t>
            </a:r>
            <a:r>
              <a:rPr lang="en-US" u="sng">
                <a:effectLst>
                  <a:outerShdw blurRad="38100" dist="38100" dir="2700000" algn="tl">
                    <a:srgbClr val="DDDDDD"/>
                  </a:outerShdw>
                </a:effectLst>
              </a:rPr>
              <a:t> mL  </a:t>
            </a:r>
            <a:endParaRPr lang="en-US">
              <a:effectLst>
                <a:outerShdw blurRad="38100" dist="38100" dir="2700000" algn="tl">
                  <a:srgbClr val="DDDDDD"/>
                </a:outerShdw>
              </a:effectLst>
            </a:endParaRPr>
          </a:p>
          <a:p>
            <a:r>
              <a:rPr lang="en-US">
                <a:effectLst>
                  <a:outerShdw blurRad="38100" dist="38100" dir="2700000" algn="tl">
                    <a:srgbClr val="DDDDDD"/>
                  </a:outerShdw>
                </a:effectLst>
              </a:rPr>
              <a:t>               </a:t>
            </a:r>
            <a:r>
              <a:rPr lang="en-US" i="0">
                <a:effectLst>
                  <a:outerShdw blurRad="38100" dist="38100" dir="2700000" algn="tl">
                    <a:srgbClr val="DDDDDD"/>
                  </a:outerShdw>
                </a:effectLst>
              </a:rPr>
              <a:t>| </a:t>
            </a:r>
            <a:r>
              <a:rPr lang="en-US">
                <a:solidFill>
                  <a:schemeClr val="hlink"/>
                </a:solidFill>
                <a:effectLst>
                  <a:outerShdw blurRad="38100" dist="38100" dir="2700000" algn="tl">
                    <a:srgbClr val="DDDDDD"/>
                  </a:outerShdw>
                </a:effectLst>
              </a:rPr>
              <a:t>1 </a:t>
            </a:r>
            <a:r>
              <a:rPr lang="en-US">
                <a:effectLst>
                  <a:outerShdw blurRad="38100" dist="38100" dir="2700000" algn="tl">
                    <a:srgbClr val="DDDDDD"/>
                  </a:outerShdw>
                </a:effectLst>
              </a:rPr>
              <a:t>gal </a:t>
            </a:r>
            <a:r>
              <a:rPr lang="en-US" i="0">
                <a:effectLst>
                  <a:outerShdw blurRad="38100" dist="38100" dir="2700000" algn="tl">
                    <a:srgbClr val="DDDDDD"/>
                  </a:outerShdw>
                </a:effectLst>
              </a:rPr>
              <a:t>|  </a:t>
            </a:r>
            <a:r>
              <a:rPr lang="en-US">
                <a:solidFill>
                  <a:srgbClr val="339933"/>
                </a:solidFill>
                <a:effectLst>
                  <a:outerShdw blurRad="38100" dist="38100" dir="2700000" algn="tl">
                    <a:srgbClr val="DDDDDD"/>
                  </a:outerShdw>
                </a:effectLst>
              </a:rPr>
              <a:t>1</a:t>
            </a:r>
            <a:r>
              <a:rPr lang="en-US" i="0">
                <a:effectLst>
                  <a:outerShdw blurRad="38100" dist="38100" dir="2700000" algn="tl">
                    <a:srgbClr val="DDDDDD"/>
                  </a:outerShdw>
                </a:effectLst>
              </a:rPr>
              <a:t> </a:t>
            </a:r>
            <a:r>
              <a:rPr lang="en-US">
                <a:effectLst>
                  <a:outerShdw blurRad="38100" dist="38100" dir="2700000" algn="tl">
                    <a:srgbClr val="DDDDDD"/>
                  </a:outerShdw>
                </a:effectLst>
              </a:rPr>
              <a:t>qt</a:t>
            </a:r>
          </a:p>
        </p:txBody>
      </p:sp>
      <p:sp>
        <p:nvSpPr>
          <p:cNvPr id="78863" name="Text Box 15"/>
          <p:cNvSpPr txBox="1">
            <a:spLocks noChangeArrowheads="1"/>
          </p:cNvSpPr>
          <p:nvPr/>
        </p:nvSpPr>
        <p:spPr bwMode="auto">
          <a:xfrm>
            <a:off x="6781800" y="5638800"/>
            <a:ext cx="112395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 ? mL</a:t>
            </a:r>
          </a:p>
        </p:txBody>
      </p:sp>
      <p:sp>
        <p:nvSpPr>
          <p:cNvPr id="78864" name="Line 16"/>
          <p:cNvSpPr>
            <a:spLocks noChangeShapeType="1"/>
          </p:cNvSpPr>
          <p:nvPr/>
        </p:nvSpPr>
        <p:spPr bwMode="auto">
          <a:xfrm flipV="1">
            <a:off x="3886200" y="5486400"/>
            <a:ext cx="609600" cy="457200"/>
          </a:xfrm>
          <a:prstGeom prst="line">
            <a:avLst/>
          </a:prstGeom>
          <a:noFill/>
          <a:ln w="12700">
            <a:solidFill>
              <a:schemeClr val="tx1"/>
            </a:solidFill>
            <a:round/>
            <a:headEnd/>
            <a:tailEnd/>
          </a:ln>
          <a:effectLst/>
        </p:spPr>
        <p:txBody>
          <a:bodyPr wrap="none" anchor="ctr">
            <a:spAutoFit/>
          </a:bodyP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65" name="Line 17"/>
          <p:cNvSpPr>
            <a:spLocks noChangeShapeType="1"/>
          </p:cNvSpPr>
          <p:nvPr/>
        </p:nvSpPr>
        <p:spPr bwMode="auto">
          <a:xfrm flipV="1">
            <a:off x="4953000" y="5867400"/>
            <a:ext cx="533400" cy="381000"/>
          </a:xfrm>
          <a:prstGeom prst="line">
            <a:avLst/>
          </a:prstGeom>
          <a:noFill/>
          <a:ln w="12700">
            <a:solidFill>
              <a:schemeClr val="tx1"/>
            </a:solidFill>
            <a:round/>
            <a:headEnd/>
            <a:tailEnd/>
          </a:ln>
          <a:effectLst/>
        </p:spPr>
        <p:txBody>
          <a:bodyPr wrap="none" anchor="ctr">
            <a:spAutoFit/>
          </a:bodyP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67" name="Line 19"/>
          <p:cNvSpPr>
            <a:spLocks noChangeShapeType="1"/>
          </p:cNvSpPr>
          <p:nvPr/>
        </p:nvSpPr>
        <p:spPr bwMode="auto">
          <a:xfrm>
            <a:off x="4953000" y="4876800"/>
            <a:ext cx="762000" cy="0"/>
          </a:xfrm>
          <a:prstGeom prst="line">
            <a:avLst/>
          </a:prstGeom>
          <a:noFill/>
          <a:ln w="12700">
            <a:solidFill>
              <a:schemeClr val="tx1"/>
            </a:solidFill>
            <a:round/>
            <a:headEnd/>
            <a:tailEnd type="triangle" w="med" len="me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68" name="Line 20"/>
          <p:cNvSpPr>
            <a:spLocks noChangeShapeType="1"/>
          </p:cNvSpPr>
          <p:nvPr/>
        </p:nvSpPr>
        <p:spPr bwMode="auto">
          <a:xfrm>
            <a:off x="4191000" y="3429000"/>
            <a:ext cx="2057400" cy="0"/>
          </a:xfrm>
          <a:prstGeom prst="line">
            <a:avLst/>
          </a:prstGeom>
          <a:noFill/>
          <a:ln w="12700">
            <a:solidFill>
              <a:schemeClr val="tx1"/>
            </a:solidFill>
            <a:round/>
            <a:headEnd/>
            <a:tailEnd type="triangle" w="med" len="me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69" name="Line 21"/>
          <p:cNvSpPr>
            <a:spLocks noChangeShapeType="1"/>
          </p:cNvSpPr>
          <p:nvPr/>
        </p:nvSpPr>
        <p:spPr bwMode="auto">
          <a:xfrm flipV="1">
            <a:off x="4876800" y="5486400"/>
            <a:ext cx="457200" cy="3810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70" name="Line 22"/>
          <p:cNvSpPr>
            <a:spLocks noChangeShapeType="1"/>
          </p:cNvSpPr>
          <p:nvPr/>
        </p:nvSpPr>
        <p:spPr bwMode="auto">
          <a:xfrm flipV="1">
            <a:off x="5867400" y="5943600"/>
            <a:ext cx="381000" cy="30480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71" name="Line 23"/>
          <p:cNvSpPr>
            <a:spLocks noChangeShapeType="1"/>
          </p:cNvSpPr>
          <p:nvPr/>
        </p:nvSpPr>
        <p:spPr bwMode="auto">
          <a:xfrm>
            <a:off x="2667000" y="1752600"/>
            <a:ext cx="5257800" cy="0"/>
          </a:xfrm>
          <a:prstGeom prst="line">
            <a:avLst/>
          </a:prstGeom>
          <a:noFill/>
          <a:ln w="34925">
            <a:solidFill>
              <a:srgbClr val="800000"/>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78873" name="Text Box 25"/>
          <p:cNvSpPr txBox="1">
            <a:spLocks noChangeArrowheads="1"/>
          </p:cNvSpPr>
          <p:nvPr/>
        </p:nvSpPr>
        <p:spPr bwMode="auto">
          <a:xfrm>
            <a:off x="3641725" y="2568575"/>
            <a:ext cx="18415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endParaRPr lang="en-US">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861"/>
                                        </p:tgtEl>
                                        <p:attrNameLst>
                                          <p:attrName>style.visibility</p:attrName>
                                        </p:attrNameLst>
                                      </p:cBhvr>
                                      <p:to>
                                        <p:strVal val="visible"/>
                                      </p:to>
                                    </p:set>
                                    <p:anim calcmode="lin" valueType="num">
                                      <p:cBhvr additive="base">
                                        <p:cTn id="7" dur="500" fill="hold"/>
                                        <p:tgtEl>
                                          <p:spTgt spid="78861"/>
                                        </p:tgtEl>
                                        <p:attrNameLst>
                                          <p:attrName>ppt_x</p:attrName>
                                        </p:attrNameLst>
                                      </p:cBhvr>
                                      <p:tavLst>
                                        <p:tav tm="0">
                                          <p:val>
                                            <p:strVal val="0-#ppt_w/2"/>
                                          </p:val>
                                        </p:tav>
                                        <p:tav tm="100000">
                                          <p:val>
                                            <p:strVal val="#ppt_x"/>
                                          </p:val>
                                        </p:tav>
                                      </p:tavLst>
                                    </p:anim>
                                    <p:anim calcmode="lin" valueType="num">
                                      <p:cBhvr additive="base">
                                        <p:cTn id="8" dur="500" fill="hold"/>
                                        <p:tgtEl>
                                          <p:spTgt spid="7886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863"/>
                                        </p:tgtEl>
                                        <p:attrNameLst>
                                          <p:attrName>style.visibility</p:attrName>
                                        </p:attrNameLst>
                                      </p:cBhvr>
                                      <p:to>
                                        <p:strVal val="visible"/>
                                      </p:to>
                                    </p:set>
                                    <p:anim calcmode="lin" valueType="num">
                                      <p:cBhvr additive="base">
                                        <p:cTn id="13" dur="500" fill="hold"/>
                                        <p:tgtEl>
                                          <p:spTgt spid="78863"/>
                                        </p:tgtEl>
                                        <p:attrNameLst>
                                          <p:attrName>ppt_x</p:attrName>
                                        </p:attrNameLst>
                                      </p:cBhvr>
                                      <p:tavLst>
                                        <p:tav tm="0">
                                          <p:val>
                                            <p:strVal val="0-#ppt_w/2"/>
                                          </p:val>
                                        </p:tav>
                                        <p:tav tm="100000">
                                          <p:val>
                                            <p:strVal val="#ppt_x"/>
                                          </p:val>
                                        </p:tav>
                                      </p:tavLst>
                                    </p:anim>
                                    <p:anim calcmode="lin" valueType="num">
                                      <p:cBhvr additive="base">
                                        <p:cTn id="14" dur="500" fill="hold"/>
                                        <p:tgtEl>
                                          <p:spTgt spid="7886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78864"/>
                                        </p:tgtEl>
                                        <p:attrNameLst>
                                          <p:attrName>style.visibility</p:attrName>
                                        </p:attrNameLst>
                                      </p:cBhvr>
                                      <p:to>
                                        <p:strVal val="visible"/>
                                      </p:to>
                                    </p:set>
                                    <p:anim calcmode="lin" valueType="num">
                                      <p:cBhvr additive="base">
                                        <p:cTn id="19" dur="500" fill="hold"/>
                                        <p:tgtEl>
                                          <p:spTgt spid="78864"/>
                                        </p:tgtEl>
                                        <p:attrNameLst>
                                          <p:attrName>ppt_x</p:attrName>
                                        </p:attrNameLst>
                                      </p:cBhvr>
                                      <p:tavLst>
                                        <p:tav tm="0">
                                          <p:val>
                                            <p:strVal val="0-#ppt_w/2"/>
                                          </p:val>
                                        </p:tav>
                                        <p:tav tm="100000">
                                          <p:val>
                                            <p:strVal val="#ppt_x"/>
                                          </p:val>
                                        </p:tav>
                                      </p:tavLst>
                                    </p:anim>
                                    <p:anim calcmode="lin" valueType="num">
                                      <p:cBhvr additive="base">
                                        <p:cTn id="20" dur="500" fill="hold"/>
                                        <p:tgtEl>
                                          <p:spTgt spid="7886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78865"/>
                                        </p:tgtEl>
                                        <p:attrNameLst>
                                          <p:attrName>style.visibility</p:attrName>
                                        </p:attrNameLst>
                                      </p:cBhvr>
                                      <p:to>
                                        <p:strVal val="visible"/>
                                      </p:to>
                                    </p:set>
                                    <p:anim calcmode="lin" valueType="num">
                                      <p:cBhvr additive="base">
                                        <p:cTn id="25" dur="500" fill="hold"/>
                                        <p:tgtEl>
                                          <p:spTgt spid="78865"/>
                                        </p:tgtEl>
                                        <p:attrNameLst>
                                          <p:attrName>ppt_x</p:attrName>
                                        </p:attrNameLst>
                                      </p:cBhvr>
                                      <p:tavLst>
                                        <p:tav tm="0">
                                          <p:val>
                                            <p:strVal val="0-#ppt_w/2"/>
                                          </p:val>
                                        </p:tav>
                                        <p:tav tm="100000">
                                          <p:val>
                                            <p:strVal val="#ppt_x"/>
                                          </p:val>
                                        </p:tav>
                                      </p:tavLst>
                                    </p:anim>
                                    <p:anim calcmode="lin" valueType="num">
                                      <p:cBhvr additive="base">
                                        <p:cTn id="26" dur="500" fill="hold"/>
                                        <p:tgtEl>
                                          <p:spTgt spid="7886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78869"/>
                                        </p:tgtEl>
                                        <p:attrNameLst>
                                          <p:attrName>style.visibility</p:attrName>
                                        </p:attrNameLst>
                                      </p:cBhvr>
                                      <p:to>
                                        <p:strVal val="visible"/>
                                      </p:to>
                                    </p:set>
                                    <p:anim calcmode="lin" valueType="num">
                                      <p:cBhvr additive="base">
                                        <p:cTn id="31" dur="500" fill="hold"/>
                                        <p:tgtEl>
                                          <p:spTgt spid="78869"/>
                                        </p:tgtEl>
                                        <p:attrNameLst>
                                          <p:attrName>ppt_x</p:attrName>
                                        </p:attrNameLst>
                                      </p:cBhvr>
                                      <p:tavLst>
                                        <p:tav tm="0">
                                          <p:val>
                                            <p:strVal val="0-#ppt_w/2"/>
                                          </p:val>
                                        </p:tav>
                                        <p:tav tm="100000">
                                          <p:val>
                                            <p:strVal val="#ppt_x"/>
                                          </p:val>
                                        </p:tav>
                                      </p:tavLst>
                                    </p:anim>
                                    <p:anim calcmode="lin" valueType="num">
                                      <p:cBhvr additive="base">
                                        <p:cTn id="32" dur="500" fill="hold"/>
                                        <p:tgtEl>
                                          <p:spTgt spid="7886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78870"/>
                                        </p:tgtEl>
                                        <p:attrNameLst>
                                          <p:attrName>style.visibility</p:attrName>
                                        </p:attrNameLst>
                                      </p:cBhvr>
                                      <p:to>
                                        <p:strVal val="visible"/>
                                      </p:to>
                                    </p:set>
                                    <p:anim calcmode="lin" valueType="num">
                                      <p:cBhvr additive="base">
                                        <p:cTn id="37" dur="500" fill="hold"/>
                                        <p:tgtEl>
                                          <p:spTgt spid="78870"/>
                                        </p:tgtEl>
                                        <p:attrNameLst>
                                          <p:attrName>ppt_x</p:attrName>
                                        </p:attrNameLst>
                                      </p:cBhvr>
                                      <p:tavLst>
                                        <p:tav tm="0">
                                          <p:val>
                                            <p:strVal val="0-#ppt_w/2"/>
                                          </p:val>
                                        </p:tav>
                                        <p:tav tm="100000">
                                          <p:val>
                                            <p:strVal val="#ppt_x"/>
                                          </p:val>
                                        </p:tav>
                                      </p:tavLst>
                                    </p:anim>
                                    <p:anim calcmode="lin" valueType="num">
                                      <p:cBhvr additive="base">
                                        <p:cTn id="38" dur="500" fill="hold"/>
                                        <p:tgtEl>
                                          <p:spTgt spid="788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61" grpId="0" autoUpdateAnimBg="0"/>
      <p:bldP spid="78863"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990600" y="228600"/>
            <a:ext cx="7772400" cy="1162050"/>
          </a:xfrm>
        </p:spPr>
        <p:txBody>
          <a:bodyPr/>
          <a:lstStyle/>
          <a:p>
            <a:pPr algn="ctr"/>
            <a:r>
              <a:rPr lang="en-US">
                <a:latin typeface="Times" charset="0"/>
                <a:ea typeface="ＭＳ Ｐゴシック" charset="0"/>
                <a:cs typeface="ＭＳ Ｐゴシック" charset="0"/>
              </a:rPr>
              <a:t>Complete the following</a:t>
            </a:r>
            <a:br>
              <a:rPr lang="en-US">
                <a:latin typeface="Times" charset="0"/>
                <a:ea typeface="ＭＳ Ｐゴシック" charset="0"/>
                <a:cs typeface="ＭＳ Ｐゴシック" charset="0"/>
              </a:rPr>
            </a:br>
            <a:r>
              <a:rPr lang="en-US" sz="3200">
                <a:latin typeface="Times" charset="0"/>
                <a:ea typeface="ＭＳ Ｐゴシック" charset="0"/>
                <a:cs typeface="ＭＳ Ｐゴシック" charset="0"/>
              </a:rPr>
              <a:t>Units &amp; Conversions</a:t>
            </a:r>
            <a:endParaRPr lang="en-US">
              <a:latin typeface="Times" charset="0"/>
              <a:ea typeface="ＭＳ Ｐゴシック" charset="0"/>
              <a:cs typeface="ＭＳ Ｐゴシック" charset="0"/>
            </a:endParaRPr>
          </a:p>
        </p:txBody>
      </p:sp>
      <p:sp>
        <p:nvSpPr>
          <p:cNvPr id="135171" name="Text Box 3"/>
          <p:cNvSpPr txBox="1">
            <a:spLocks noChangeArrowheads="1"/>
          </p:cNvSpPr>
          <p:nvPr/>
        </p:nvSpPr>
        <p:spPr bwMode="auto">
          <a:xfrm>
            <a:off x="762000" y="2362200"/>
            <a:ext cx="8120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r>
              <a:rPr lang="en-US" i="0">
                <a:solidFill>
                  <a:schemeClr val="tx1"/>
                </a:solidFill>
                <a:latin typeface="Times" charset="0"/>
                <a:cs typeface="Times" charset="0"/>
              </a:rPr>
              <a:t>13,000,000,000 yrs.	________________	       __? </a:t>
            </a:r>
            <a:r>
              <a:rPr lang="en-US" u="sng">
                <a:solidFill>
                  <a:schemeClr val="tx1"/>
                </a:solidFill>
                <a:cs typeface="Times" charset="0"/>
              </a:rPr>
              <a:t>gigayears</a:t>
            </a:r>
            <a:r>
              <a:rPr lang="en-US" i="0" u="sng">
                <a:solidFill>
                  <a:schemeClr val="tx1"/>
                </a:solidFill>
                <a:latin typeface="Times" charset="0"/>
                <a:cs typeface="Times" charset="0"/>
              </a:rPr>
              <a:t> </a:t>
            </a:r>
          </a:p>
        </p:txBody>
      </p:sp>
      <p:sp>
        <p:nvSpPr>
          <p:cNvPr id="79876" name="Text Box 4"/>
          <p:cNvSpPr txBox="1">
            <a:spLocks noChangeArrowheads="1"/>
          </p:cNvSpPr>
          <p:nvPr/>
        </p:nvSpPr>
        <p:spPr bwMode="auto">
          <a:xfrm>
            <a:off x="7194550" y="2667000"/>
            <a:ext cx="173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rgbClr val="6600FF"/>
                </a:solidFill>
                <a:cs typeface="Times" charset="0"/>
              </a:rPr>
              <a:t>13 Gyrs</a:t>
            </a:r>
            <a:endParaRPr lang="en-US" i="0" u="sng">
              <a:solidFill>
                <a:schemeClr val="tx1"/>
              </a:solidFill>
              <a:latin typeface="Times" charset="0"/>
              <a:cs typeface="Times" charset="0"/>
            </a:endParaRPr>
          </a:p>
        </p:txBody>
      </p:sp>
      <p:sp>
        <p:nvSpPr>
          <p:cNvPr id="79877" name="Text Box 5"/>
          <p:cNvSpPr txBox="1">
            <a:spLocks noChangeArrowheads="1"/>
          </p:cNvSpPr>
          <p:nvPr/>
        </p:nvSpPr>
        <p:spPr bwMode="auto">
          <a:xfrm>
            <a:off x="828675" y="1905000"/>
            <a:ext cx="8313738"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Number	            Scientific Notation	  	 Named unit </a:t>
            </a:r>
          </a:p>
        </p:txBody>
      </p:sp>
      <p:sp>
        <p:nvSpPr>
          <p:cNvPr id="79878" name="Text Box 6"/>
          <p:cNvSpPr txBox="1">
            <a:spLocks noChangeArrowheads="1"/>
          </p:cNvSpPr>
          <p:nvPr/>
        </p:nvSpPr>
        <p:spPr bwMode="auto">
          <a:xfrm>
            <a:off x="4183063" y="2279650"/>
            <a:ext cx="1957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rgbClr val="6600FF"/>
                </a:solidFill>
                <a:cs typeface="Times" charset="0"/>
              </a:rPr>
              <a:t>1.3 x 10</a:t>
            </a:r>
            <a:r>
              <a:rPr lang="en-US" baseline="30000">
                <a:solidFill>
                  <a:srgbClr val="6600FF"/>
                </a:solidFill>
                <a:cs typeface="Times" charset="0"/>
              </a:rPr>
              <a:t>10 </a:t>
            </a:r>
            <a:r>
              <a:rPr lang="en-US">
                <a:solidFill>
                  <a:srgbClr val="6600FF"/>
                </a:solidFill>
                <a:cs typeface="Times" charset="0"/>
              </a:rPr>
              <a:t>yrs</a:t>
            </a:r>
            <a:endParaRPr lang="en-US" i="0">
              <a:solidFill>
                <a:srgbClr val="6600FF"/>
              </a:solidFill>
              <a:latin typeface="Times" charset="0"/>
              <a:cs typeface="Times" charset="0"/>
            </a:endParaRPr>
          </a:p>
        </p:txBody>
      </p:sp>
      <p:sp>
        <p:nvSpPr>
          <p:cNvPr id="79879" name="Text Box 7"/>
          <p:cNvSpPr txBox="1">
            <a:spLocks noChangeArrowheads="1"/>
          </p:cNvSpPr>
          <p:nvPr/>
        </p:nvSpPr>
        <p:spPr bwMode="auto">
          <a:xfrm>
            <a:off x="762000" y="3200400"/>
            <a:ext cx="8178800"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___________ mL 	______________ mL 	0.546 Liters</a:t>
            </a:r>
          </a:p>
        </p:txBody>
      </p:sp>
      <p:sp>
        <p:nvSpPr>
          <p:cNvPr id="79880" name="Text Box 8"/>
          <p:cNvSpPr txBox="1">
            <a:spLocks noChangeArrowheads="1"/>
          </p:cNvSpPr>
          <p:nvPr/>
        </p:nvSpPr>
        <p:spPr bwMode="auto">
          <a:xfrm>
            <a:off x="685800" y="4114800"/>
            <a:ext cx="8135938" cy="457200"/>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effectLst>
                  <a:outerShdw blurRad="38100" dist="38100" dir="2700000" algn="tl">
                    <a:srgbClr val="DDDDDD"/>
                  </a:outerShdw>
                </a:effectLst>
              </a:rPr>
              <a:t>____________ kg	__</a:t>
            </a:r>
            <a:r>
              <a:rPr lang="en-US" u="sng">
                <a:effectLst>
                  <a:outerShdw blurRad="38100" dist="38100" dir="2700000" algn="tl">
                    <a:srgbClr val="DDDDDD"/>
                  </a:outerShdw>
                </a:effectLst>
              </a:rPr>
              <a:t>8.45 x 10 </a:t>
            </a:r>
            <a:r>
              <a:rPr lang="en-US" baseline="30000">
                <a:effectLst>
                  <a:outerShdw blurRad="38100" dist="38100" dir="2700000" algn="tl">
                    <a:srgbClr val="DDDDDD"/>
                  </a:outerShdw>
                </a:effectLst>
              </a:rPr>
              <a:t>-1</a:t>
            </a:r>
            <a:r>
              <a:rPr lang="en-US" u="sng">
                <a:effectLst>
                  <a:outerShdw blurRad="38100" dist="38100" dir="2700000" algn="tl">
                    <a:srgbClr val="DDDDDD"/>
                  </a:outerShdw>
                </a:effectLst>
              </a:rPr>
              <a:t> kg</a:t>
            </a:r>
            <a:r>
              <a:rPr lang="en-US">
                <a:effectLst>
                  <a:outerShdw blurRad="38100" dist="38100" dir="2700000" algn="tl">
                    <a:srgbClr val="DDDDDD"/>
                  </a:outerShdw>
                </a:effectLst>
              </a:rPr>
              <a:t>___         _</a:t>
            </a:r>
            <a:r>
              <a:rPr lang="en-US" u="sng">
                <a:effectLst>
                  <a:outerShdw blurRad="38100" dist="38100" dir="2700000" algn="tl">
                    <a:srgbClr val="DDDDDD"/>
                  </a:outerShdw>
                </a:effectLst>
              </a:rPr>
              <a:t>? grams</a:t>
            </a:r>
            <a:r>
              <a:rPr lang="en-US">
                <a:effectLst>
                  <a:outerShdw blurRad="38100" dist="38100" dir="2700000" algn="tl">
                    <a:srgbClr val="DDDDDD"/>
                  </a:outerShdw>
                </a:effectLst>
              </a:rPr>
              <a:t>__</a:t>
            </a:r>
            <a:endParaRPr lang="en-US" u="sng">
              <a:effectLst>
                <a:outerShdw blurRad="38100" dist="38100" dir="2700000" algn="tl">
                  <a:srgbClr val="DDDDDD"/>
                </a:outerShdw>
              </a:effectLst>
            </a:endParaRPr>
          </a:p>
        </p:txBody>
      </p:sp>
      <p:sp>
        <p:nvSpPr>
          <p:cNvPr id="79881" name="Text Box 9"/>
          <p:cNvSpPr txBox="1">
            <a:spLocks noChangeArrowheads="1"/>
          </p:cNvSpPr>
          <p:nvPr/>
        </p:nvSpPr>
        <p:spPr bwMode="auto">
          <a:xfrm>
            <a:off x="4114800" y="3124200"/>
            <a:ext cx="174307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chemeClr val="accent2"/>
                </a:solidFill>
                <a:effectLst>
                  <a:outerShdw blurRad="38100" dist="38100" dir="2700000" algn="tl">
                    <a:srgbClr val="DDDDDD"/>
                  </a:outerShdw>
                </a:effectLst>
              </a:rPr>
              <a:t>5.46 X 10 </a:t>
            </a:r>
            <a:r>
              <a:rPr lang="en-US" baseline="30000">
                <a:solidFill>
                  <a:schemeClr val="accent2"/>
                </a:solidFill>
                <a:effectLst>
                  <a:outerShdw blurRad="38100" dist="38100" dir="2700000" algn="tl">
                    <a:srgbClr val="DDDDDD"/>
                  </a:outerShdw>
                </a:effectLst>
              </a:rPr>
              <a:t>2</a:t>
            </a:r>
            <a:r>
              <a:rPr lang="en-US" baseline="30000">
                <a:effectLst>
                  <a:outerShdw blurRad="38100" dist="38100" dir="2700000" algn="tl">
                    <a:srgbClr val="DDDDDD"/>
                  </a:outerShdw>
                </a:effectLst>
              </a:rPr>
              <a:t> </a:t>
            </a:r>
            <a:endParaRPr lang="en-US">
              <a:effectLst>
                <a:outerShdw blurRad="38100" dist="38100" dir="2700000" algn="tl">
                  <a:srgbClr val="DDDDDD"/>
                </a:outerShdw>
              </a:effectLst>
            </a:endParaRPr>
          </a:p>
        </p:txBody>
      </p:sp>
      <p:sp>
        <p:nvSpPr>
          <p:cNvPr id="79882" name="Text Box 10"/>
          <p:cNvSpPr txBox="1">
            <a:spLocks noChangeArrowheads="1"/>
          </p:cNvSpPr>
          <p:nvPr/>
        </p:nvSpPr>
        <p:spPr bwMode="auto">
          <a:xfrm>
            <a:off x="1447800" y="3048000"/>
            <a:ext cx="77787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chemeClr val="accent2"/>
                </a:solidFill>
                <a:effectLst>
                  <a:outerShdw blurRad="38100" dist="38100" dir="2700000" algn="tl">
                    <a:srgbClr val="DDDDDD"/>
                  </a:outerShdw>
                </a:effectLst>
              </a:rPr>
              <a:t>546 </a:t>
            </a:r>
            <a:endParaRPr lang="en-US">
              <a:effectLst>
                <a:outerShdw blurRad="38100" dist="38100" dir="2700000" algn="tl">
                  <a:srgbClr val="DDDDDD"/>
                </a:outerShdw>
              </a:effectLst>
            </a:endParaRPr>
          </a:p>
        </p:txBody>
      </p:sp>
      <p:sp>
        <p:nvSpPr>
          <p:cNvPr id="79883" name="Text Box 11"/>
          <p:cNvSpPr txBox="1">
            <a:spLocks noChangeArrowheads="1"/>
          </p:cNvSpPr>
          <p:nvPr/>
        </p:nvSpPr>
        <p:spPr bwMode="auto">
          <a:xfrm>
            <a:off x="1371600" y="3962400"/>
            <a:ext cx="103187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chemeClr val="hlink"/>
                </a:solidFill>
                <a:effectLst>
                  <a:outerShdw blurRad="38100" dist="38100" dir="2700000" algn="tl">
                    <a:srgbClr val="DDDDDD"/>
                  </a:outerShdw>
                </a:effectLst>
              </a:rPr>
              <a:t>0.845</a:t>
            </a:r>
            <a:r>
              <a:rPr lang="en-US">
                <a:effectLst>
                  <a:outerShdw blurRad="38100" dist="38100" dir="2700000" algn="tl">
                    <a:srgbClr val="DDDDDD"/>
                  </a:outerShdw>
                </a:effectLst>
              </a:rPr>
              <a:t> </a:t>
            </a:r>
          </a:p>
        </p:txBody>
      </p:sp>
      <p:sp>
        <p:nvSpPr>
          <p:cNvPr id="79884" name="Text Box 12"/>
          <p:cNvSpPr txBox="1">
            <a:spLocks noChangeArrowheads="1"/>
          </p:cNvSpPr>
          <p:nvPr/>
        </p:nvSpPr>
        <p:spPr bwMode="auto">
          <a:xfrm>
            <a:off x="7418388" y="4572000"/>
            <a:ext cx="1031875"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chemeClr val="hlink"/>
                </a:solidFill>
                <a:effectLst>
                  <a:outerShdw blurRad="38100" dist="38100" dir="2700000" algn="tl">
                    <a:srgbClr val="DDDDDD"/>
                  </a:outerShdw>
                </a:effectLst>
              </a:rPr>
              <a:t>845</a:t>
            </a:r>
            <a:r>
              <a:rPr lang="en-US">
                <a:effectLst>
                  <a:outerShdw blurRad="38100" dist="38100" dir="2700000" algn="tl">
                    <a:srgbClr val="DDDDDD"/>
                  </a:outerShdw>
                </a:effectLst>
              </a:rPr>
              <a:t> </a:t>
            </a:r>
            <a:r>
              <a:rPr lang="en-US">
                <a:solidFill>
                  <a:schemeClr val="hlink"/>
                </a:solidFill>
                <a:effectLst>
                  <a:outerShdw blurRad="38100" dist="38100" dir="2700000" algn="tl">
                    <a:srgbClr val="DDDDDD"/>
                  </a:outerShdw>
                </a:effectLst>
              </a:rPr>
              <a:t>g </a:t>
            </a:r>
            <a:endParaRPr lang="en-US">
              <a:effectLst>
                <a:outerShdw blurRad="38100" dist="38100" dir="2700000" algn="tl">
                  <a:srgbClr val="DDDDDD"/>
                </a:outerShdw>
              </a:effectLst>
            </a:endParaRPr>
          </a:p>
        </p:txBody>
      </p:sp>
      <p:sp>
        <p:nvSpPr>
          <p:cNvPr id="79885" name="Text Box 13"/>
          <p:cNvSpPr txBox="1">
            <a:spLocks noChangeArrowheads="1"/>
          </p:cNvSpPr>
          <p:nvPr/>
        </p:nvSpPr>
        <p:spPr bwMode="auto">
          <a:xfrm>
            <a:off x="7467600" y="3581400"/>
            <a:ext cx="1201738" cy="457200"/>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r>
              <a:rPr lang="en-US">
                <a:solidFill>
                  <a:schemeClr val="accent2"/>
                </a:solidFill>
                <a:effectLst>
                  <a:outerShdw blurRad="38100" dist="38100" dir="2700000" algn="tl">
                    <a:srgbClr val="DDDDDD"/>
                  </a:outerShdw>
                </a:effectLst>
              </a:rPr>
              <a:t>0.546 L</a:t>
            </a:r>
            <a:endParaRPr lang="en-US">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9878"/>
                                        </p:tgtEl>
                                        <p:attrNameLst>
                                          <p:attrName>style.visibility</p:attrName>
                                        </p:attrNameLst>
                                      </p:cBhvr>
                                      <p:to>
                                        <p:strVal val="visible"/>
                                      </p:to>
                                    </p:set>
                                    <p:anim calcmode="lin" valueType="num">
                                      <p:cBhvr additive="base">
                                        <p:cTn id="7" dur="500" fill="hold"/>
                                        <p:tgtEl>
                                          <p:spTgt spid="79878"/>
                                        </p:tgtEl>
                                        <p:attrNameLst>
                                          <p:attrName>ppt_x</p:attrName>
                                        </p:attrNameLst>
                                      </p:cBhvr>
                                      <p:tavLst>
                                        <p:tav tm="0">
                                          <p:val>
                                            <p:strVal val="0-#ppt_w/2"/>
                                          </p:val>
                                        </p:tav>
                                        <p:tav tm="100000">
                                          <p:val>
                                            <p:strVal val="#ppt_x"/>
                                          </p:val>
                                        </p:tav>
                                      </p:tavLst>
                                    </p:anim>
                                    <p:anim calcmode="lin" valueType="num">
                                      <p:cBhvr additive="base">
                                        <p:cTn id="8" dur="500" fill="hold"/>
                                        <p:tgtEl>
                                          <p:spTgt spid="798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9876"/>
                                        </p:tgtEl>
                                        <p:attrNameLst>
                                          <p:attrName>style.visibility</p:attrName>
                                        </p:attrNameLst>
                                      </p:cBhvr>
                                      <p:to>
                                        <p:strVal val="visible"/>
                                      </p:to>
                                    </p:set>
                                    <p:anim calcmode="lin" valueType="num">
                                      <p:cBhvr additive="base">
                                        <p:cTn id="13" dur="500" fill="hold"/>
                                        <p:tgtEl>
                                          <p:spTgt spid="79876"/>
                                        </p:tgtEl>
                                        <p:attrNameLst>
                                          <p:attrName>ppt_x</p:attrName>
                                        </p:attrNameLst>
                                      </p:cBhvr>
                                      <p:tavLst>
                                        <p:tav tm="0">
                                          <p:val>
                                            <p:strVal val="0-#ppt_w/2"/>
                                          </p:val>
                                        </p:tav>
                                        <p:tav tm="100000">
                                          <p:val>
                                            <p:strVal val="#ppt_x"/>
                                          </p:val>
                                        </p:tav>
                                      </p:tavLst>
                                    </p:anim>
                                    <p:anim calcmode="lin" valueType="num">
                                      <p:cBhvr additive="base">
                                        <p:cTn id="14" dur="500" fill="hold"/>
                                        <p:tgtEl>
                                          <p:spTgt spid="7987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9882"/>
                                        </p:tgtEl>
                                        <p:attrNameLst>
                                          <p:attrName>style.visibility</p:attrName>
                                        </p:attrNameLst>
                                      </p:cBhvr>
                                      <p:to>
                                        <p:strVal val="visible"/>
                                      </p:to>
                                    </p:set>
                                    <p:anim calcmode="lin" valueType="num">
                                      <p:cBhvr additive="base">
                                        <p:cTn id="19" dur="500" fill="hold"/>
                                        <p:tgtEl>
                                          <p:spTgt spid="79882"/>
                                        </p:tgtEl>
                                        <p:attrNameLst>
                                          <p:attrName>ppt_x</p:attrName>
                                        </p:attrNameLst>
                                      </p:cBhvr>
                                      <p:tavLst>
                                        <p:tav tm="0">
                                          <p:val>
                                            <p:strVal val="0-#ppt_w/2"/>
                                          </p:val>
                                        </p:tav>
                                        <p:tav tm="100000">
                                          <p:val>
                                            <p:strVal val="#ppt_x"/>
                                          </p:val>
                                        </p:tav>
                                      </p:tavLst>
                                    </p:anim>
                                    <p:anim calcmode="lin" valueType="num">
                                      <p:cBhvr additive="base">
                                        <p:cTn id="20" dur="500" fill="hold"/>
                                        <p:tgtEl>
                                          <p:spTgt spid="7988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9881"/>
                                        </p:tgtEl>
                                        <p:attrNameLst>
                                          <p:attrName>style.visibility</p:attrName>
                                        </p:attrNameLst>
                                      </p:cBhvr>
                                      <p:to>
                                        <p:strVal val="visible"/>
                                      </p:to>
                                    </p:set>
                                    <p:anim calcmode="lin" valueType="num">
                                      <p:cBhvr additive="base">
                                        <p:cTn id="25" dur="500" fill="hold"/>
                                        <p:tgtEl>
                                          <p:spTgt spid="79881"/>
                                        </p:tgtEl>
                                        <p:attrNameLst>
                                          <p:attrName>ppt_x</p:attrName>
                                        </p:attrNameLst>
                                      </p:cBhvr>
                                      <p:tavLst>
                                        <p:tav tm="0">
                                          <p:val>
                                            <p:strVal val="0-#ppt_w/2"/>
                                          </p:val>
                                        </p:tav>
                                        <p:tav tm="100000">
                                          <p:val>
                                            <p:strVal val="#ppt_x"/>
                                          </p:val>
                                        </p:tav>
                                      </p:tavLst>
                                    </p:anim>
                                    <p:anim calcmode="lin" valueType="num">
                                      <p:cBhvr additive="base">
                                        <p:cTn id="26" dur="500" fill="hold"/>
                                        <p:tgtEl>
                                          <p:spTgt spid="7988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9883"/>
                                        </p:tgtEl>
                                        <p:attrNameLst>
                                          <p:attrName>style.visibility</p:attrName>
                                        </p:attrNameLst>
                                      </p:cBhvr>
                                      <p:to>
                                        <p:strVal val="visible"/>
                                      </p:to>
                                    </p:set>
                                    <p:anim calcmode="lin" valueType="num">
                                      <p:cBhvr additive="base">
                                        <p:cTn id="31" dur="500" fill="hold"/>
                                        <p:tgtEl>
                                          <p:spTgt spid="79883"/>
                                        </p:tgtEl>
                                        <p:attrNameLst>
                                          <p:attrName>ppt_x</p:attrName>
                                        </p:attrNameLst>
                                      </p:cBhvr>
                                      <p:tavLst>
                                        <p:tav tm="0">
                                          <p:val>
                                            <p:strVal val="0-#ppt_w/2"/>
                                          </p:val>
                                        </p:tav>
                                        <p:tav tm="100000">
                                          <p:val>
                                            <p:strVal val="#ppt_x"/>
                                          </p:val>
                                        </p:tav>
                                      </p:tavLst>
                                    </p:anim>
                                    <p:anim calcmode="lin" valueType="num">
                                      <p:cBhvr additive="base">
                                        <p:cTn id="32" dur="500" fill="hold"/>
                                        <p:tgtEl>
                                          <p:spTgt spid="7988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9884"/>
                                        </p:tgtEl>
                                        <p:attrNameLst>
                                          <p:attrName>style.visibility</p:attrName>
                                        </p:attrNameLst>
                                      </p:cBhvr>
                                      <p:to>
                                        <p:strVal val="visible"/>
                                      </p:to>
                                    </p:set>
                                    <p:anim calcmode="lin" valueType="num">
                                      <p:cBhvr additive="base">
                                        <p:cTn id="37" dur="500" fill="hold"/>
                                        <p:tgtEl>
                                          <p:spTgt spid="79884"/>
                                        </p:tgtEl>
                                        <p:attrNameLst>
                                          <p:attrName>ppt_x</p:attrName>
                                        </p:attrNameLst>
                                      </p:cBhvr>
                                      <p:tavLst>
                                        <p:tav tm="0">
                                          <p:val>
                                            <p:strVal val="0-#ppt_w/2"/>
                                          </p:val>
                                        </p:tav>
                                        <p:tav tm="100000">
                                          <p:val>
                                            <p:strVal val="#ppt_x"/>
                                          </p:val>
                                        </p:tav>
                                      </p:tavLst>
                                    </p:anim>
                                    <p:anim calcmode="lin" valueType="num">
                                      <p:cBhvr additive="base">
                                        <p:cTn id="38" dur="500" fill="hold"/>
                                        <p:tgtEl>
                                          <p:spTgt spid="798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autoUpdateAnimBg="0"/>
      <p:bldP spid="79878" grpId="0" autoUpdateAnimBg="0"/>
      <p:bldP spid="79881" grpId="0" autoUpdateAnimBg="0"/>
      <p:bldP spid="79882" grpId="0" autoUpdateAnimBg="0"/>
      <p:bldP spid="79883" grpId="0" autoUpdateAnimBg="0"/>
      <p:bldP spid="79884"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5" descr="Screen Shot 2017-06-30 at 11.00.3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52400"/>
            <a:ext cx="19986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19" name="Rectangle 2"/>
          <p:cNvSpPr>
            <a:spLocks noGrp="1" noChangeArrowheads="1"/>
          </p:cNvSpPr>
          <p:nvPr>
            <p:ph type="title"/>
          </p:nvPr>
        </p:nvSpPr>
        <p:spPr>
          <a:xfrm>
            <a:off x="0" y="3048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solidFill>
                  <a:srgbClr val="800000"/>
                </a:solidFill>
                <a:latin typeface="Times" charset="0"/>
                <a:ea typeface="ＭＳ Ｐゴシック" charset="0"/>
                <a:cs typeface="ＭＳ Ｐゴシック" charset="0"/>
              </a:rPr>
              <a:t>General Chemistry Level Challenge</a:t>
            </a:r>
            <a:endParaRPr lang="en-US" sz="6600" b="1">
              <a:solidFill>
                <a:srgbClr val="800000"/>
              </a:solidFill>
              <a:latin typeface="Times" charset="0"/>
              <a:ea typeface="ＭＳ Ｐゴシック" charset="0"/>
              <a:cs typeface="ＭＳ Ｐゴシック" charset="0"/>
            </a:endParaRPr>
          </a:p>
        </p:txBody>
      </p:sp>
      <p:sp>
        <p:nvSpPr>
          <p:cNvPr id="137220" name="Rectangle 7"/>
          <p:cNvSpPr>
            <a:spLocks noChangeArrowheads="1"/>
          </p:cNvSpPr>
          <p:nvPr/>
        </p:nvSpPr>
        <p:spPr bwMode="auto">
          <a:xfrm>
            <a:off x="1752600" y="2209800"/>
            <a:ext cx="6096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In 1999, NASA lost the </a:t>
            </a:r>
            <a:br>
              <a:rPr lang="en-US"/>
            </a:br>
            <a:r>
              <a:rPr lang="en-US"/>
              <a:t>$125 million Mars Climate Orbiter, when it mistakenly was sent to come within 37 miles from Mars</a:t>
            </a:r>
            <a:r>
              <a:rPr lang="ja-JP" altLang="en-US"/>
              <a:t>’</a:t>
            </a:r>
            <a:r>
              <a:rPr lang="en-US"/>
              <a:t> surface, which took it far into the Martian atmosphere where friction caused it to burn and break apart. The failed plan had been to place it in an orbit 142 miles above Mars where the atmosphere is thinner.</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Content Placeholder 4"/>
          <p:cNvSpPr>
            <a:spLocks noGrp="1"/>
          </p:cNvSpPr>
          <p:nvPr>
            <p:ph sz="half" idx="1"/>
          </p:nvPr>
        </p:nvSpPr>
        <p:spPr>
          <a:xfrm>
            <a:off x="1066800" y="2209800"/>
            <a:ext cx="7848600" cy="3733800"/>
          </a:xfrm>
        </p:spPr>
        <p:txBody>
          <a:bodyPr/>
          <a:lstStyle/>
          <a:p>
            <a:pPr eaLnBrk="1" hangingPunct="1"/>
            <a:r>
              <a:rPr lang="en-US" sz="2600">
                <a:latin typeface="Helvetica" charset="0"/>
                <a:ea typeface="ＭＳ Ｐゴシック" charset="0"/>
                <a:cs typeface="ＭＳ Ｐゴシック" charset="0"/>
              </a:rPr>
              <a:t>The problem was caused by a navigation error from different calculations &amp; communications between two computer programs, one using English units for force (pounds of force), and the other using metric units (Newtons), which are numerically more than 4 times larger than the pound of force unit. </a:t>
            </a:r>
          </a:p>
        </p:txBody>
      </p:sp>
      <p:pic>
        <p:nvPicPr>
          <p:cNvPr id="138243" name="Picture 5" descr="Screen Shot 2017-06-30 at 11.00.3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52400"/>
            <a:ext cx="19986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4" name="Rectangle 2"/>
          <p:cNvSpPr>
            <a:spLocks noGrp="1" noChangeArrowheads="1"/>
          </p:cNvSpPr>
          <p:nvPr>
            <p:ph type="title"/>
          </p:nvPr>
        </p:nvSpPr>
        <p:spPr>
          <a:xfrm>
            <a:off x="0" y="3048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latin typeface="Times" charset="0"/>
                <a:ea typeface="ＭＳ Ｐゴシック" charset="0"/>
                <a:cs typeface="ＭＳ Ｐゴシック" charset="0"/>
              </a:rPr>
              <a:t>General Chemistry Level Challenge</a:t>
            </a:r>
            <a:endParaRPr lang="en-US" sz="6600" b="1">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FG02_02.JPG                                                    00000AC3Chem 108                       AB89E6C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314450"/>
            <a:ext cx="739140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7" name="Rectangle 3"/>
          <p:cNvSpPr>
            <a:spLocks noGrp="1" noChangeArrowheads="1"/>
          </p:cNvSpPr>
          <p:nvPr>
            <p:ph type="title"/>
          </p:nvPr>
        </p:nvSpPr>
        <p:spPr>
          <a:xfrm>
            <a:off x="1371600" y="0"/>
            <a:ext cx="7772400" cy="1162050"/>
          </a:xfrm>
        </p:spPr>
        <p:txBody>
          <a:bodyPr/>
          <a:lstStyle/>
          <a:p>
            <a:pPr algn="ctr"/>
            <a:r>
              <a:rPr lang="en-US">
                <a:latin typeface="Times" charset="0"/>
                <a:ea typeface="ＭＳ Ｐゴシック" charset="0"/>
                <a:cs typeface="ＭＳ Ｐゴシック" charset="0"/>
              </a:rPr>
              <a:t>Comparing Distances (length)</a:t>
            </a:r>
          </a:p>
        </p:txBody>
      </p:sp>
      <p:sp>
        <p:nvSpPr>
          <p:cNvPr id="92164" name="Text Box 4"/>
          <p:cNvSpPr txBox="1">
            <a:spLocks noChangeArrowheads="1"/>
          </p:cNvSpPr>
          <p:nvPr/>
        </p:nvSpPr>
        <p:spPr bwMode="auto">
          <a:xfrm>
            <a:off x="1295400" y="1828800"/>
            <a:ext cx="7321550" cy="83026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Different measurement units give different numbers:</a:t>
            </a:r>
          </a:p>
          <a:p>
            <a:pPr algn="ctr" eaLnBrk="1" hangingPunct="1"/>
            <a:endParaRPr lang="en-US">
              <a:effectLst>
                <a:outerShdw blurRad="38100" dist="38100" dir="2700000" algn="tl">
                  <a:srgbClr val="DDDDDD"/>
                </a:outerShdw>
              </a:effectLst>
            </a:endParaRPr>
          </a:p>
        </p:txBody>
      </p:sp>
      <p:sp>
        <p:nvSpPr>
          <p:cNvPr id="92169" name="Text Box 9"/>
          <p:cNvSpPr txBox="1">
            <a:spLocks noChangeArrowheads="1"/>
          </p:cNvSpPr>
          <p:nvPr/>
        </p:nvSpPr>
        <p:spPr bwMode="auto">
          <a:xfrm>
            <a:off x="609600" y="5791200"/>
            <a:ext cx="8229600" cy="461963"/>
          </a:xfrm>
          <a:prstGeom prst="rect">
            <a:avLst/>
          </a:prstGeom>
          <a:noFill/>
          <a:ln w="12700">
            <a:noFill/>
            <a:miter lim="800000"/>
            <a:headEnd/>
            <a:tailEnd/>
          </a:ln>
          <a:effec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2000">
                <a:effectLst>
                  <a:outerShdw blurRad="38100" dist="38100" dir="2700000" algn="tl">
                    <a:srgbClr val="DDDDDD"/>
                  </a:outerShdw>
                </a:effectLst>
              </a:rPr>
              <a:t>…..navigating thrust and distance for the Mars Climate Orbiter</a:t>
            </a:r>
            <a:r>
              <a:rPr lang="en-US">
                <a:effectLst>
                  <a:outerShdw blurRad="38100" dist="38100" dir="2700000" algn="tl">
                    <a:srgbClr val="DDDDDD"/>
                  </a:outerShdw>
                </a:effectLst>
              </a:rPr>
              <a:t> </a:t>
            </a:r>
          </a:p>
        </p:txBody>
      </p:sp>
      <p:sp>
        <p:nvSpPr>
          <p:cNvPr id="7" name="TextBox 6"/>
          <p:cNvSpPr txBox="1"/>
          <p:nvPr/>
        </p:nvSpPr>
        <p:spPr>
          <a:xfrm>
            <a:off x="8153400" y="5181600"/>
            <a:ext cx="838200" cy="276225"/>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200">
                <a:effectLst>
                  <a:outerShdw blurRad="38100" dist="38100" dir="2700000" algn="tl">
                    <a:srgbClr val="DDDDDD"/>
                  </a:outerShdw>
                </a:effectLst>
              </a:rPr>
              <a:t>inches</a:t>
            </a:r>
          </a:p>
        </p:txBody>
      </p:sp>
      <p:pic>
        <p:nvPicPr>
          <p:cNvPr id="139271" name="Picture 8" descr="Screen Shot 2015-09-14 at 12.25.42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5029200"/>
            <a:ext cx="66421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2" name="Picture 7" descr="Screen Shot 2017-06-30 at 9.03.53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209800"/>
            <a:ext cx="21526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057400" y="2438400"/>
            <a:ext cx="1981200" cy="461963"/>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r" eaLnBrk="1" hangingPunct="1"/>
            <a:r>
              <a:rPr lang="en-US" i="0">
                <a:latin typeface="Times" charset="0"/>
              </a:rPr>
              <a:t>0.2248 lb</a:t>
            </a:r>
            <a:r>
              <a:rPr lang="en-US" i="0" baseline="-25000">
                <a:latin typeface="Times" charset="0"/>
              </a:rPr>
              <a:t>F</a:t>
            </a:r>
            <a:r>
              <a:rPr lang="en-US" i="0">
                <a:latin typeface="Times" charset="0"/>
              </a:rPr>
              <a:t>  =</a:t>
            </a:r>
          </a:p>
        </p:txBody>
      </p:sp>
      <p:grpSp>
        <p:nvGrpSpPr>
          <p:cNvPr id="139274" name="Group 11"/>
          <p:cNvGrpSpPr>
            <a:grpSpLocks/>
          </p:cNvGrpSpPr>
          <p:nvPr/>
        </p:nvGrpSpPr>
        <p:grpSpPr bwMode="auto">
          <a:xfrm>
            <a:off x="2209800" y="2362200"/>
            <a:ext cx="2209800" cy="461963"/>
            <a:chOff x="2209800" y="2590800"/>
            <a:chExt cx="2209800" cy="461665"/>
          </a:xfrm>
        </p:grpSpPr>
        <p:sp>
          <p:nvSpPr>
            <p:cNvPr id="10" name="TextBox 9"/>
            <p:cNvSpPr txBox="1"/>
            <p:nvPr/>
          </p:nvSpPr>
          <p:spPr>
            <a:xfrm>
              <a:off x="2209800" y="2590800"/>
              <a:ext cx="990600" cy="461665"/>
            </a:xfrm>
            <a:prstGeom prst="rect">
              <a:avLst/>
            </a:prstGeom>
            <a:solidFill>
              <a:schemeClr val="accent1">
                <a:lumMod val="60000"/>
                <a:lumOff val="40000"/>
                <a:alpha val="24000"/>
              </a:schemeClr>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p:txBody>
        </p:sp>
        <p:sp>
          <p:nvSpPr>
            <p:cNvPr id="11" name="TextBox 10"/>
            <p:cNvSpPr txBox="1"/>
            <p:nvPr/>
          </p:nvSpPr>
          <p:spPr>
            <a:xfrm>
              <a:off x="4038600" y="2590800"/>
              <a:ext cx="381000" cy="461665"/>
            </a:xfrm>
            <a:prstGeom prst="rect">
              <a:avLst/>
            </a:prstGeom>
            <a:solidFill>
              <a:schemeClr val="accent1">
                <a:lumMod val="60000"/>
                <a:lumOff val="40000"/>
                <a:alpha val="24000"/>
              </a:schemeClr>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p:txBody>
        </p:sp>
      </p:grpSp>
      <p:grpSp>
        <p:nvGrpSpPr>
          <p:cNvPr id="139275" name="Group 12"/>
          <p:cNvGrpSpPr>
            <a:grpSpLocks/>
          </p:cNvGrpSpPr>
          <p:nvPr/>
        </p:nvGrpSpPr>
        <p:grpSpPr bwMode="auto">
          <a:xfrm>
            <a:off x="2209800" y="2819400"/>
            <a:ext cx="2819400" cy="784225"/>
            <a:chOff x="2209800" y="2590800"/>
            <a:chExt cx="2819400" cy="784830"/>
          </a:xfrm>
        </p:grpSpPr>
        <p:sp>
          <p:nvSpPr>
            <p:cNvPr id="14" name="TextBox 13"/>
            <p:cNvSpPr txBox="1"/>
            <p:nvPr/>
          </p:nvSpPr>
          <p:spPr>
            <a:xfrm>
              <a:off x="2209800" y="2590800"/>
              <a:ext cx="1295400" cy="462319"/>
            </a:xfrm>
            <a:prstGeom prst="rect">
              <a:avLst/>
            </a:prstGeom>
            <a:solidFill>
              <a:schemeClr val="accent1">
                <a:lumMod val="60000"/>
                <a:lumOff val="40000"/>
                <a:alpha val="24000"/>
              </a:schemeClr>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1 </a:t>
              </a:r>
              <a:r>
                <a:rPr lang="en-US" sz="1800"/>
                <a:t>lb </a:t>
              </a:r>
              <a:r>
                <a:rPr lang="en-US" sz="1800" baseline="30000"/>
                <a:t>.</a:t>
              </a:r>
              <a:r>
                <a:rPr lang="en-US" sz="1800"/>
                <a:t> ft/s</a:t>
              </a:r>
              <a:r>
                <a:rPr lang="en-US" sz="1800" baseline="30000"/>
                <a:t>2</a:t>
              </a:r>
            </a:p>
          </p:txBody>
        </p:sp>
        <p:sp>
          <p:nvSpPr>
            <p:cNvPr id="15" name="TextBox 14"/>
            <p:cNvSpPr txBox="1"/>
            <p:nvPr/>
          </p:nvSpPr>
          <p:spPr>
            <a:xfrm>
              <a:off x="4038600" y="2590800"/>
              <a:ext cx="990600" cy="784830"/>
            </a:xfrm>
            <a:prstGeom prst="rect">
              <a:avLst/>
            </a:prstGeom>
            <a:solidFill>
              <a:schemeClr val="accent1">
                <a:lumMod val="60000"/>
                <a:lumOff val="40000"/>
                <a:alpha val="24000"/>
              </a:schemeClr>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2100"/>
                <a:t>4.44 N</a:t>
              </a:r>
            </a:p>
            <a:p>
              <a:pPr eaLnBrk="1" hangingPunct="1"/>
              <a:endParaRPr lang="en-US"/>
            </a:p>
          </p:txBody>
        </p:sp>
      </p:grpSp>
      <p:grpSp>
        <p:nvGrpSpPr>
          <p:cNvPr id="4" name="Group 12"/>
          <p:cNvGrpSpPr>
            <a:grpSpLocks/>
          </p:cNvGrpSpPr>
          <p:nvPr/>
        </p:nvGrpSpPr>
        <p:grpSpPr bwMode="auto">
          <a:xfrm>
            <a:off x="2133600" y="3962400"/>
            <a:ext cx="3886200" cy="584200"/>
            <a:chOff x="2209800" y="2590798"/>
            <a:chExt cx="3783931" cy="708585"/>
          </a:xfrm>
        </p:grpSpPr>
        <p:sp>
          <p:nvSpPr>
            <p:cNvPr id="139280" name="TextBox 16"/>
            <p:cNvSpPr txBox="1">
              <a:spLocks noChangeArrowheads="1"/>
            </p:cNvSpPr>
            <p:nvPr/>
          </p:nvSpPr>
          <p:spPr bwMode="auto">
            <a:xfrm>
              <a:off x="2209800" y="2590799"/>
              <a:ext cx="1632284" cy="70858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600"/>
                <a:t> 5,280 ft (1 mi)</a:t>
              </a:r>
            </a:p>
            <a:p>
              <a:pPr eaLnBrk="1" hangingPunct="1"/>
              <a:endParaRPr lang="en-US" sz="1600"/>
            </a:p>
          </p:txBody>
        </p:sp>
        <p:sp>
          <p:nvSpPr>
            <p:cNvPr id="139281" name="TextBox 17"/>
            <p:cNvSpPr txBox="1">
              <a:spLocks noChangeArrowheads="1"/>
            </p:cNvSpPr>
            <p:nvPr/>
          </p:nvSpPr>
          <p:spPr bwMode="auto">
            <a:xfrm>
              <a:off x="4038600" y="2590798"/>
              <a:ext cx="1955131" cy="70858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600"/>
                <a:t>  23,400 ft (4.44 mi)</a:t>
              </a:r>
            </a:p>
            <a:p>
              <a:pPr eaLnBrk="1" hangingPunct="1"/>
              <a:endParaRPr lang="en-US" sz="1600"/>
            </a:p>
          </p:txBody>
        </p:sp>
      </p:grpSp>
      <p:grpSp>
        <p:nvGrpSpPr>
          <p:cNvPr id="5" name="Group 12"/>
          <p:cNvGrpSpPr>
            <a:grpSpLocks/>
          </p:cNvGrpSpPr>
          <p:nvPr/>
        </p:nvGrpSpPr>
        <p:grpSpPr bwMode="auto">
          <a:xfrm>
            <a:off x="2133600" y="4038600"/>
            <a:ext cx="3886200" cy="1077913"/>
            <a:chOff x="2209800" y="2590796"/>
            <a:chExt cx="3783931" cy="1305286"/>
          </a:xfrm>
        </p:grpSpPr>
        <p:sp>
          <p:nvSpPr>
            <p:cNvPr id="139278" name="TextBox 19"/>
            <p:cNvSpPr txBox="1">
              <a:spLocks noChangeArrowheads="1"/>
            </p:cNvSpPr>
            <p:nvPr/>
          </p:nvSpPr>
          <p:spPr bwMode="auto">
            <a:xfrm>
              <a:off x="2209800" y="2590798"/>
              <a:ext cx="1632284" cy="130528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600"/>
                <a:t> thrust equivalent </a:t>
              </a:r>
              <a:br>
                <a:rPr lang="en-US" sz="1600"/>
              </a:br>
              <a:r>
                <a:rPr lang="en-US" sz="1600"/>
                <a:t>-&gt; 25 mi</a:t>
              </a:r>
            </a:p>
            <a:p>
              <a:pPr eaLnBrk="1" hangingPunct="1"/>
              <a:endParaRPr lang="en-US" sz="1600"/>
            </a:p>
          </p:txBody>
        </p:sp>
        <p:sp>
          <p:nvSpPr>
            <p:cNvPr id="139279" name="TextBox 20"/>
            <p:cNvSpPr txBox="1">
              <a:spLocks noChangeArrowheads="1"/>
            </p:cNvSpPr>
            <p:nvPr/>
          </p:nvSpPr>
          <p:spPr bwMode="auto">
            <a:xfrm>
              <a:off x="4038600" y="2590796"/>
              <a:ext cx="1955131" cy="130528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600"/>
                <a:t>thrust </a:t>
              </a:r>
              <a:br>
                <a:rPr lang="en-US" sz="1600"/>
              </a:br>
              <a:r>
                <a:rPr lang="en-US" sz="1600"/>
                <a:t>equivalent</a:t>
              </a:r>
              <a:br>
                <a:rPr lang="en-US" sz="1600"/>
              </a:br>
              <a:r>
                <a:rPr lang="en-US" sz="1600"/>
                <a:t> -&gt;111 mi</a:t>
              </a:r>
            </a:p>
            <a:p>
              <a:pPr eaLnBrk="1" hangingPunct="1"/>
              <a:endParaRPr lang="en-US" sz="160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Content Placeholder 2"/>
          <p:cNvSpPr>
            <a:spLocks noGrp="1"/>
          </p:cNvSpPr>
          <p:nvPr>
            <p:ph idx="1"/>
          </p:nvPr>
        </p:nvSpPr>
        <p:spPr/>
        <p:txBody>
          <a:bodyPr/>
          <a:lstStyle/>
          <a:p>
            <a:pPr eaLnBrk="1" hangingPunct="1"/>
            <a:r>
              <a:rPr lang="en-US" sz="2400">
                <a:latin typeface="Helvetica" charset="0"/>
                <a:ea typeface="ＭＳ Ｐゴシック" charset="0"/>
                <a:cs typeface="ＭＳ Ｐゴシック" charset="0"/>
              </a:rPr>
              <a:t>One NASA program specified navigation of the Climate Orbiter to a distance of 7.55 × 10</a:t>
            </a:r>
            <a:r>
              <a:rPr lang="en-US" sz="2400" baseline="30000">
                <a:latin typeface="Helvetica" charset="0"/>
                <a:ea typeface="ＭＳ Ｐゴシック" charset="0"/>
                <a:cs typeface="ＭＳ Ｐゴシック" charset="0"/>
              </a:rPr>
              <a:t>5</a:t>
            </a:r>
            <a:r>
              <a:rPr lang="en-US" sz="2400">
                <a:latin typeface="Helvetica" charset="0"/>
                <a:ea typeface="ＭＳ Ｐゴシック" charset="0"/>
                <a:cs typeface="ＭＳ Ｐゴシック" charset="0"/>
              </a:rPr>
              <a:t> ft from the surface, while the second program using this value as a unitless number calculated thrust in Newtons that took it to </a:t>
            </a:r>
            <a:r>
              <a:rPr lang="en-US" sz="2400" baseline="30000">
                <a:latin typeface="Helvetica" charset="0"/>
                <a:ea typeface="ＭＳ Ｐゴシック" charset="0"/>
                <a:cs typeface="ＭＳ Ｐゴシック" charset="0"/>
              </a:rPr>
              <a:t> </a:t>
            </a:r>
            <a:r>
              <a:rPr lang="en-US" sz="2400">
                <a:latin typeface="Helvetica" charset="0"/>
                <a:ea typeface="ＭＳ Ｐゴシック" charset="0"/>
                <a:cs typeface="ＭＳ Ｐゴシック" charset="0"/>
              </a:rPr>
              <a:t>5.95 × 10</a:t>
            </a:r>
            <a:r>
              <a:rPr lang="en-US" sz="2400" baseline="30000">
                <a:latin typeface="Helvetica" charset="0"/>
                <a:ea typeface="ＭＳ Ｐゴシック" charset="0"/>
                <a:cs typeface="ＭＳ Ｐゴシック" charset="0"/>
              </a:rPr>
              <a:t>4</a:t>
            </a:r>
            <a:r>
              <a:rPr lang="en-US" sz="2400">
                <a:latin typeface="Helvetica" charset="0"/>
                <a:ea typeface="ＭＳ Ｐゴシック" charset="0"/>
                <a:cs typeface="ＭＳ Ｐゴシック" charset="0"/>
              </a:rPr>
              <a:t> m</a:t>
            </a:r>
          </a:p>
          <a:p>
            <a:pPr eaLnBrk="1" hangingPunct="1"/>
            <a:r>
              <a:rPr lang="en-US" sz="2400">
                <a:latin typeface="Helvetica" charset="0"/>
                <a:ea typeface="ＭＳ Ｐゴシック" charset="0"/>
                <a:cs typeface="ＭＳ Ｐゴシック" charset="0"/>
              </a:rPr>
              <a:t>What is the difference in kilometers between the </a:t>
            </a:r>
            <a:br>
              <a:rPr lang="en-US" sz="2400">
                <a:latin typeface="Helvetica" charset="0"/>
                <a:ea typeface="ＭＳ Ｐゴシック" charset="0"/>
                <a:cs typeface="ＭＳ Ｐゴシック" charset="0"/>
              </a:rPr>
            </a:br>
            <a:r>
              <a:rPr lang="en-US" sz="2400">
                <a:latin typeface="Helvetica" charset="0"/>
                <a:ea typeface="ＭＳ Ｐゴシック" charset="0"/>
                <a:cs typeface="ＭＳ Ｐゴシック" charset="0"/>
              </a:rPr>
              <a:t>two altitudes? </a:t>
            </a:r>
          </a:p>
        </p:txBody>
      </p:sp>
      <p:pic>
        <p:nvPicPr>
          <p:cNvPr id="141315" name="Picture 5" descr="Screen Shot 2017-06-30 at 11.00.3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52400"/>
            <a:ext cx="19986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6" name="Rectangle 2"/>
          <p:cNvSpPr>
            <a:spLocks noGrp="1" noChangeArrowheads="1"/>
          </p:cNvSpPr>
          <p:nvPr>
            <p:ph type="title"/>
          </p:nvPr>
        </p:nvSpPr>
        <p:spPr>
          <a:xfrm>
            <a:off x="0" y="304800"/>
            <a:ext cx="8382000" cy="914400"/>
          </a:xfrm>
        </p:spPr>
        <p:txBody>
          <a:bodyPr/>
          <a:lstStyle/>
          <a:p>
            <a:pPr algn="ctr"/>
            <a:r>
              <a:rPr lang="en-US" sz="4000" b="1">
                <a:latin typeface="Times" charset="0"/>
                <a:ea typeface="ＭＳ Ｐゴシック" charset="0"/>
                <a:cs typeface="ＭＳ Ｐゴシック" charset="0"/>
              </a:rPr>
              <a:t>QUESTION</a:t>
            </a:r>
            <a:br>
              <a:rPr lang="en-US" sz="4000" b="1">
                <a:latin typeface="Times" charset="0"/>
                <a:ea typeface="ＭＳ Ｐゴシック" charset="0"/>
                <a:cs typeface="ＭＳ Ｐゴシック" charset="0"/>
              </a:rPr>
            </a:br>
            <a:r>
              <a:rPr lang="en-US" sz="2400" b="1">
                <a:latin typeface="Times" charset="0"/>
                <a:ea typeface="ＭＳ Ｐゴシック" charset="0"/>
                <a:cs typeface="ＭＳ Ｐゴシック" charset="0"/>
              </a:rPr>
              <a:t>General Chemistry Level Challenge</a:t>
            </a:r>
            <a:endParaRPr lang="en-US" sz="6600" b="1">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533400"/>
            <a:ext cx="9142413"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5" name="Rectangle 3"/>
          <p:cNvSpPr>
            <a:spLocks noChangeArrowheads="1"/>
          </p:cNvSpPr>
          <p:nvPr/>
        </p:nvSpPr>
        <p:spPr bwMode="auto">
          <a:xfrm>
            <a:off x="1600200" y="1614488"/>
            <a:ext cx="7542213" cy="9461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6" name="Rectangle 4"/>
          <p:cNvSpPr>
            <a:spLocks noChangeArrowheads="1"/>
          </p:cNvSpPr>
          <p:nvPr/>
        </p:nvSpPr>
        <p:spPr bwMode="auto">
          <a:xfrm>
            <a:off x="3125788" y="2865438"/>
            <a:ext cx="2854325" cy="579437"/>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7" name="Rectangle 5"/>
          <p:cNvSpPr>
            <a:spLocks noChangeArrowheads="1"/>
          </p:cNvSpPr>
          <p:nvPr/>
        </p:nvSpPr>
        <p:spPr bwMode="auto">
          <a:xfrm>
            <a:off x="3124200" y="3505200"/>
            <a:ext cx="3468688" cy="579438"/>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8" name="Rectangle 6"/>
          <p:cNvSpPr>
            <a:spLocks noChangeArrowheads="1"/>
          </p:cNvSpPr>
          <p:nvPr/>
        </p:nvSpPr>
        <p:spPr bwMode="auto">
          <a:xfrm>
            <a:off x="1355725" y="4540250"/>
            <a:ext cx="1873250"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9" name="Rectangle 7"/>
          <p:cNvSpPr>
            <a:spLocks noChangeArrowheads="1"/>
          </p:cNvSpPr>
          <p:nvPr/>
        </p:nvSpPr>
        <p:spPr bwMode="auto">
          <a:xfrm>
            <a:off x="1204913" y="5183188"/>
            <a:ext cx="1046162"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0" name="Rectangle 8"/>
          <p:cNvSpPr>
            <a:spLocks noChangeArrowheads="1"/>
          </p:cNvSpPr>
          <p:nvPr/>
        </p:nvSpPr>
        <p:spPr bwMode="auto">
          <a:xfrm>
            <a:off x="2271713" y="5183188"/>
            <a:ext cx="593725"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1" name="Rectangle 9"/>
          <p:cNvSpPr>
            <a:spLocks noChangeArrowheads="1"/>
          </p:cNvSpPr>
          <p:nvPr/>
        </p:nvSpPr>
        <p:spPr bwMode="auto">
          <a:xfrm>
            <a:off x="3871913" y="4540250"/>
            <a:ext cx="5056187"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2" name="Rectangle 10"/>
          <p:cNvSpPr>
            <a:spLocks noChangeArrowheads="1"/>
          </p:cNvSpPr>
          <p:nvPr/>
        </p:nvSpPr>
        <p:spPr bwMode="auto">
          <a:xfrm>
            <a:off x="4014788" y="5183188"/>
            <a:ext cx="1046162"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3" name="Rectangle 11"/>
          <p:cNvSpPr>
            <a:spLocks noChangeArrowheads="1"/>
          </p:cNvSpPr>
          <p:nvPr/>
        </p:nvSpPr>
        <p:spPr bwMode="auto">
          <a:xfrm>
            <a:off x="7148513" y="5183188"/>
            <a:ext cx="593725"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143372" name="Rectangle 12"/>
          <p:cNvSpPr>
            <a:spLocks noChangeArrowheads="1"/>
          </p:cNvSpPr>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400">
                <a:latin typeface="Times" charset="0"/>
              </a:rPr>
              <a:t>Numbers &amp; Measurement</a:t>
            </a:r>
            <a:br>
              <a:rPr lang="en-US" sz="4400">
                <a:latin typeface="Times" charset="0"/>
              </a:rPr>
            </a:br>
            <a:r>
              <a:rPr lang="en-US" sz="3200">
                <a:latin typeface="Times" charset="0"/>
              </a:rPr>
              <a:t>Units &amp; Conversions</a:t>
            </a:r>
            <a:endParaRPr lang="en-US" sz="4400" b="1">
              <a:latin typeface="Times" charset="0"/>
            </a:endParaRPr>
          </a:p>
        </p:txBody>
      </p:sp>
      <p:sp>
        <p:nvSpPr>
          <p:cNvPr id="143373" name="Rectangle 14"/>
          <p:cNvSpPr>
            <a:spLocks noChangeArrowheads="1"/>
          </p:cNvSpPr>
          <p:nvPr/>
        </p:nvSpPr>
        <p:spPr bwMode="auto">
          <a:xfrm>
            <a:off x="1066800" y="4343400"/>
            <a:ext cx="754380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a:t>Crash Course: Hank &amp; John Green</a:t>
            </a:r>
          </a:p>
          <a:p>
            <a:r>
              <a:rPr lang="en-US"/>
              <a:t>Unit Conversion &amp; Significant Figures:</a:t>
            </a:r>
          </a:p>
          <a:p>
            <a:r>
              <a:rPr lang="en-US" sz="2000">
                <a:hlinkClick r:id="rId2"/>
              </a:rPr>
              <a:t>https://www.youtube.com/watch?v=hQpQ0hxVNTg&amp;list=PL8dPuuaLjXtPHzzYuWy6fYEaX9mQQ8oGr&amp;index=2</a:t>
            </a:r>
            <a:r>
              <a:rPr lang="en-US" sz="2000"/>
              <a:t> 11:23 min/sec</a:t>
            </a:r>
          </a:p>
        </p:txBody>
      </p:sp>
      <p:pic>
        <p:nvPicPr>
          <p:cNvPr id="143374" name="Picture 13" descr="Screen Shot 2016-01-31 at 11.22.1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752600"/>
            <a:ext cx="51054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3"/>
          <p:cNvSpPr>
            <a:spLocks noGrp="1" noChangeArrowheads="1"/>
          </p:cNvSpPr>
          <p:nvPr>
            <p:ph type="title"/>
          </p:nvPr>
        </p:nvSpPr>
        <p:spPr>
          <a:xfrm>
            <a:off x="609600" y="228600"/>
            <a:ext cx="8915400" cy="1162050"/>
          </a:xfrm>
        </p:spPr>
        <p:txBody>
          <a:bodyPr/>
          <a:lstStyle/>
          <a:p>
            <a:pPr algn="ctr"/>
            <a:r>
              <a:rPr lang="en-US">
                <a:latin typeface="Times" charset="0"/>
                <a:ea typeface="ＭＳ Ｐゴシック" charset="0"/>
                <a:cs typeface="ＭＳ Ｐゴシック" charset="0"/>
              </a:rPr>
              <a:t>Calculations / Computations</a:t>
            </a:r>
            <a:r>
              <a:rPr lang="en-US" altLang="ja-JP">
                <a:latin typeface="Times" charset="0"/>
                <a:ea typeface="ＭＳ Ｐゴシック" charset="0"/>
                <a:cs typeface="ＭＳ Ｐゴシック" charset="0"/>
              </a:rPr>
              <a:t/>
            </a:r>
            <a:br>
              <a:rPr lang="en-US" altLang="ja-JP">
                <a:latin typeface="Times" charset="0"/>
                <a:ea typeface="ＭＳ Ｐゴシック" charset="0"/>
                <a:cs typeface="ＭＳ Ｐゴシック" charset="0"/>
              </a:rPr>
            </a:br>
            <a:r>
              <a:rPr lang="en-US" altLang="ja-JP" sz="3200">
                <a:latin typeface="Times" charset="0"/>
                <a:ea typeface="ＭＳ Ｐゴシック" charset="0"/>
                <a:cs typeface="ＭＳ Ｐゴシック" charset="0"/>
              </a:rPr>
              <a:t>Fastest computer (2001):12 TeraFLOPS/second)</a:t>
            </a:r>
            <a:endParaRPr lang="en-US">
              <a:latin typeface="Times" charset="0"/>
              <a:ea typeface="ＭＳ Ｐゴシック" charset="0"/>
              <a:cs typeface="ＭＳ Ｐゴシック" charset="0"/>
            </a:endParaRPr>
          </a:p>
        </p:txBody>
      </p:sp>
      <p:pic>
        <p:nvPicPr>
          <p:cNvPr id="144387" name="Picture 4" descr="&#10;frost1_lg.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8913" y="3352800"/>
            <a:ext cx="46116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8" name="Text Box 5"/>
          <p:cNvSpPr txBox="1">
            <a:spLocks noChangeArrowheads="1"/>
          </p:cNvSpPr>
          <p:nvPr/>
        </p:nvSpPr>
        <p:spPr bwMode="auto">
          <a:xfrm>
            <a:off x="3810000" y="2590800"/>
            <a:ext cx="4581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i="0">
                <a:solidFill>
                  <a:schemeClr val="tx1"/>
                </a:solidFill>
                <a:latin typeface="Times" charset="0"/>
              </a:rPr>
              <a:t>http://www.llnl.gov/asci-scrapbook/</a:t>
            </a:r>
          </a:p>
        </p:txBody>
      </p:sp>
      <p:sp>
        <p:nvSpPr>
          <p:cNvPr id="96262" name="Text Box 6"/>
          <p:cNvSpPr txBox="1">
            <a:spLocks noChangeArrowheads="1"/>
          </p:cNvSpPr>
          <p:nvPr/>
        </p:nvSpPr>
        <p:spPr bwMode="auto">
          <a:xfrm>
            <a:off x="3352800" y="2133600"/>
            <a:ext cx="1147763" cy="46196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Cost = </a:t>
            </a:r>
          </a:p>
        </p:txBody>
      </p:sp>
      <p:sp>
        <p:nvSpPr>
          <p:cNvPr id="96263" name="Text Box 7"/>
          <p:cNvSpPr txBox="1">
            <a:spLocks noChangeArrowheads="1"/>
          </p:cNvSpPr>
          <p:nvPr/>
        </p:nvSpPr>
        <p:spPr bwMode="auto">
          <a:xfrm>
            <a:off x="4648200" y="2133600"/>
            <a:ext cx="4194175" cy="46196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063DE8"/>
                </a:solidFill>
                <a:effectLst>
                  <a:outerShdw blurRad="38100" dist="38100" dir="2700000" algn="tl">
                    <a:srgbClr val="DDDDDD"/>
                  </a:outerShdw>
                </a:effectLst>
              </a:rPr>
              <a:t>~$ 30,000,000 (2001 dollars) </a:t>
            </a:r>
            <a:endParaRPr lang="en-US">
              <a:effectLst>
                <a:outerShdw blurRad="38100" dist="38100" dir="2700000" algn="tl">
                  <a:srgbClr val="DDDDDD"/>
                </a:outerShdw>
              </a:effectLst>
            </a:endParaRPr>
          </a:p>
        </p:txBody>
      </p:sp>
      <p:sp>
        <p:nvSpPr>
          <p:cNvPr id="144391" name="TextBox 6"/>
          <p:cNvSpPr txBox="1">
            <a:spLocks noChangeArrowheads="1"/>
          </p:cNvSpPr>
          <p:nvPr/>
        </p:nvSpPr>
        <p:spPr bwMode="auto">
          <a:xfrm>
            <a:off x="3505200" y="167640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Tera- = ?</a:t>
            </a:r>
          </a:p>
        </p:txBody>
      </p:sp>
      <p:sp>
        <p:nvSpPr>
          <p:cNvPr id="8" name="TextBox 7"/>
          <p:cNvSpPr txBox="1">
            <a:spLocks noChangeArrowheads="1"/>
          </p:cNvSpPr>
          <p:nvPr/>
        </p:nvSpPr>
        <p:spPr bwMode="auto">
          <a:xfrm>
            <a:off x="3581400" y="1676400"/>
            <a:ext cx="31242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Tera- = 10 </a:t>
            </a:r>
            <a:r>
              <a:rPr lang="en-US" baseline="30000"/>
              <a:t>12 </a:t>
            </a:r>
            <a:r>
              <a:rPr lang="en-US"/>
              <a:t>(trillion)</a:t>
            </a:r>
          </a:p>
        </p:txBody>
      </p:sp>
      <p:sp>
        <p:nvSpPr>
          <p:cNvPr id="144393" name="TextBox 11"/>
          <p:cNvSpPr txBox="1">
            <a:spLocks noChangeArrowheads="1"/>
          </p:cNvSpPr>
          <p:nvPr/>
        </p:nvSpPr>
        <p:spPr bwMode="auto">
          <a:xfrm>
            <a:off x="914400" y="1752600"/>
            <a:ext cx="2438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p>
          <a:p>
            <a:pPr eaLnBrk="1" hangingPunct="1"/>
            <a:endParaRPr lang="en-US"/>
          </a:p>
        </p:txBody>
      </p:sp>
      <p:pic>
        <p:nvPicPr>
          <p:cNvPr id="144394" name="Picture 12" descr="Screen Shot 2017-07-03 at 3.12.5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6063" y="3124200"/>
            <a:ext cx="183673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1371600" y="1676400"/>
            <a:ext cx="2286000" cy="1570038"/>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TI-Graphing </a:t>
            </a:r>
            <a:br>
              <a:rPr lang="en-US">
                <a:effectLst>
                  <a:outerShdw blurRad="38100" dist="38100" dir="2700000" algn="tl">
                    <a:srgbClr val="DDDDDD"/>
                  </a:outerShdw>
                </a:effectLst>
              </a:rPr>
            </a:br>
            <a:r>
              <a:rPr lang="en-US">
                <a:effectLst>
                  <a:outerShdw blurRad="38100" dist="38100" dir="2700000" algn="tl">
                    <a:srgbClr val="DDDDDD"/>
                  </a:outerShdw>
                </a:effectLst>
              </a:rPr>
              <a:t>6 Ghz</a:t>
            </a:r>
          </a:p>
          <a:p>
            <a:pPr eaLnBrk="1" hangingPunct="1"/>
            <a:r>
              <a:rPr lang="en-US">
                <a:effectLst>
                  <a:outerShdw blurRad="38100" dist="38100" dir="2700000" algn="tl">
                    <a:srgbClr val="DDDDDD"/>
                  </a:outerShdw>
                </a:effectLst>
              </a:rPr>
              <a:t>Cost ≈ </a:t>
            </a:r>
            <a:r>
              <a:rPr lang="en-US">
                <a:solidFill>
                  <a:srgbClr val="063DE8"/>
                </a:solidFill>
                <a:effectLst>
                  <a:outerShdw blurRad="38100" dist="38100" dir="2700000" algn="tl">
                    <a:srgbClr val="DDDDDD"/>
                  </a:outerShdw>
                </a:effectLst>
              </a:rPr>
              <a:t>$100 (2001 dollars) </a:t>
            </a:r>
            <a:endParaRPr lang="en-US">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3"/>
          <p:cNvSpPr>
            <a:spLocks noGrp="1" noChangeArrowheads="1"/>
          </p:cNvSpPr>
          <p:nvPr>
            <p:ph type="title"/>
          </p:nvPr>
        </p:nvSpPr>
        <p:spPr>
          <a:xfrm>
            <a:off x="1371600" y="228600"/>
            <a:ext cx="7772400" cy="1162050"/>
          </a:xfrm>
        </p:spPr>
        <p:txBody>
          <a:bodyPr/>
          <a:lstStyle/>
          <a:p>
            <a:pPr algn="ctr"/>
            <a:r>
              <a:rPr lang="en-US">
                <a:latin typeface="Times" charset="0"/>
                <a:ea typeface="ＭＳ Ｐゴシック" charset="0"/>
                <a:cs typeface="ＭＳ Ｐゴシック" charset="0"/>
              </a:rPr>
              <a:t>World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fastest computers (2017)</a:t>
            </a:r>
            <a:br>
              <a:rPr lang="en-US" altLang="ja-JP">
                <a:latin typeface="Times" charset="0"/>
                <a:ea typeface="ＭＳ Ｐゴシック" charset="0"/>
                <a:cs typeface="ＭＳ Ｐゴシック" charset="0"/>
              </a:rPr>
            </a:br>
            <a:endParaRPr lang="en-US" sz="2800">
              <a:latin typeface="Times" charset="0"/>
              <a:ea typeface="ＭＳ Ｐゴシック" charset="0"/>
              <a:cs typeface="ＭＳ Ｐゴシック" charset="0"/>
            </a:endParaRPr>
          </a:p>
        </p:txBody>
      </p:sp>
      <p:sp>
        <p:nvSpPr>
          <p:cNvPr id="96262" name="Text Box 6"/>
          <p:cNvSpPr txBox="1">
            <a:spLocks noChangeArrowheads="1"/>
          </p:cNvSpPr>
          <p:nvPr/>
        </p:nvSpPr>
        <p:spPr bwMode="auto">
          <a:xfrm>
            <a:off x="2057400" y="6172200"/>
            <a:ext cx="2576513" cy="46196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effectLst>
                  <a:outerShdw blurRad="38100" dist="38100" dir="2700000" algn="tl">
                    <a:srgbClr val="DDDDDD"/>
                  </a:outerShdw>
                </a:effectLst>
              </a:rPr>
              <a:t>Estimated Costs: </a:t>
            </a:r>
          </a:p>
        </p:txBody>
      </p:sp>
      <p:sp>
        <p:nvSpPr>
          <p:cNvPr id="96263" name="Text Box 7"/>
          <p:cNvSpPr txBox="1">
            <a:spLocks noChangeArrowheads="1"/>
          </p:cNvSpPr>
          <p:nvPr/>
        </p:nvSpPr>
        <p:spPr bwMode="auto">
          <a:xfrm>
            <a:off x="4419600" y="6172200"/>
            <a:ext cx="4040188" cy="461963"/>
          </a:xfrm>
          <a:prstGeom prst="rect">
            <a:avLst/>
          </a:prstGeom>
          <a:noFill/>
          <a:ln w="12700">
            <a:noFill/>
            <a:miter lim="800000"/>
            <a:headEnd/>
            <a:tailEnd/>
          </a:ln>
          <a:effec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solidFill>
                  <a:srgbClr val="063DE8"/>
                </a:solidFill>
                <a:effectLst>
                  <a:outerShdw blurRad="38100" dist="38100" dir="2700000" algn="tl">
                    <a:srgbClr val="DDDDDD"/>
                  </a:outerShdw>
                </a:effectLst>
              </a:rPr>
              <a:t>&gt;$100 million (2016 dollars)  </a:t>
            </a:r>
            <a:endParaRPr lang="en-US">
              <a:effectLst>
                <a:outerShdw blurRad="38100" dist="38100" dir="2700000" algn="tl">
                  <a:srgbClr val="DDDDDD"/>
                </a:outerShdw>
              </a:effectLst>
            </a:endParaRPr>
          </a:p>
        </p:txBody>
      </p:sp>
      <p:sp>
        <p:nvSpPr>
          <p:cNvPr id="145413" name="Rectangle 6"/>
          <p:cNvSpPr>
            <a:spLocks noChangeArrowheads="1"/>
          </p:cNvSpPr>
          <p:nvPr/>
        </p:nvSpPr>
        <p:spPr bwMode="auto">
          <a:xfrm>
            <a:off x="1295400" y="5410200"/>
            <a:ext cx="73548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 Sunway TaihuLight (93 PetaFLOPS), China</a:t>
            </a:r>
            <a:br>
              <a:rPr lang="en-US"/>
            </a:br>
            <a:r>
              <a:rPr lang="en-US"/>
              <a:t> Tianhe-2, aka Milky Way (33.9 PetaFLOPS), China</a:t>
            </a:r>
          </a:p>
        </p:txBody>
      </p:sp>
      <p:pic>
        <p:nvPicPr>
          <p:cNvPr id="145414" name="Picture 7" descr="Screen Shot 2016-01-29 at 4.42.28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286000"/>
            <a:ext cx="54356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5" name="TextBox 6"/>
          <p:cNvSpPr txBox="1">
            <a:spLocks noChangeArrowheads="1"/>
          </p:cNvSpPr>
          <p:nvPr/>
        </p:nvSpPr>
        <p:spPr bwMode="auto">
          <a:xfrm>
            <a:off x="3352800" y="1676400"/>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Peta = ?</a:t>
            </a:r>
          </a:p>
        </p:txBody>
      </p:sp>
      <p:sp>
        <p:nvSpPr>
          <p:cNvPr id="8" name="TextBox 7"/>
          <p:cNvSpPr txBox="1">
            <a:spLocks noChangeArrowheads="1"/>
          </p:cNvSpPr>
          <p:nvPr/>
        </p:nvSpPr>
        <p:spPr bwMode="auto">
          <a:xfrm>
            <a:off x="2514600" y="1676400"/>
            <a:ext cx="56388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a:t>Peta- = 10 </a:t>
            </a:r>
            <a:r>
              <a:rPr lang="en-US" baseline="30000"/>
              <a:t>15 </a:t>
            </a:r>
            <a:r>
              <a:rPr lang="en-US"/>
              <a:t>(quadrillion); 1,000 trillion</a:t>
            </a:r>
          </a:p>
        </p:txBody>
      </p:sp>
      <p:sp>
        <p:nvSpPr>
          <p:cNvPr id="145417" name="Rectangle 8"/>
          <p:cNvSpPr>
            <a:spLocks noChangeArrowheads="1"/>
          </p:cNvSpPr>
          <p:nvPr/>
        </p:nvSpPr>
        <p:spPr bwMode="auto">
          <a:xfrm>
            <a:off x="1600200" y="914400"/>
            <a:ext cx="7315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https://www.youtube.com/watch?v=KEdsrT1mFAU</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1066800" y="1981200"/>
            <a:ext cx="65532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buFontTx/>
              <a:buChar char="•"/>
            </a:pPr>
            <a:r>
              <a:rPr lang="en-US" sz="2800" i="0">
                <a:solidFill>
                  <a:schemeClr val="tx1"/>
                </a:solidFill>
                <a:latin typeface="Times" charset="0"/>
              </a:rPr>
              <a:t> When told to begin, count 1+1.</a:t>
            </a:r>
          </a:p>
          <a:p>
            <a:endParaRPr lang="en-US" sz="2800" i="0">
              <a:solidFill>
                <a:schemeClr val="tx1"/>
              </a:solidFill>
              <a:latin typeface="Times" charset="0"/>
            </a:endParaRPr>
          </a:p>
          <a:p>
            <a:pPr>
              <a:buFontTx/>
              <a:buChar char="•"/>
            </a:pPr>
            <a:r>
              <a:rPr lang="en-US" sz="2800" i="0">
                <a:solidFill>
                  <a:schemeClr val="tx1"/>
                </a:solidFill>
                <a:latin typeface="Times" charset="0"/>
              </a:rPr>
              <a:t> Keep repeating the counting of 1+1 and keep track of how many times that you have repeated 1+1.</a:t>
            </a:r>
          </a:p>
          <a:p>
            <a:endParaRPr lang="en-US" sz="2800" i="0">
              <a:solidFill>
                <a:schemeClr val="tx1"/>
              </a:solidFill>
              <a:latin typeface="Times" charset="0"/>
            </a:endParaRPr>
          </a:p>
          <a:p>
            <a:pPr>
              <a:buFontTx/>
              <a:buChar char="•"/>
            </a:pPr>
            <a:r>
              <a:rPr lang="en-US" sz="2800" i="0">
                <a:solidFill>
                  <a:schemeClr val="tx1"/>
                </a:solidFill>
                <a:latin typeface="Times" charset="0"/>
              </a:rPr>
              <a:t> Stop when told to, note your total.</a:t>
            </a:r>
          </a:p>
        </p:txBody>
      </p:sp>
      <p:sp>
        <p:nvSpPr>
          <p:cNvPr id="147459" name="Rectangle 3"/>
          <p:cNvSpPr>
            <a:spLocks noGrp="1" noChangeArrowheads="1"/>
          </p:cNvSpPr>
          <p:nvPr>
            <p:ph type="title"/>
          </p:nvPr>
        </p:nvSpPr>
        <p:spPr>
          <a:xfrm>
            <a:off x="381000" y="457200"/>
            <a:ext cx="8458200" cy="1162050"/>
          </a:xfrm>
        </p:spPr>
        <p:txBody>
          <a:bodyPr/>
          <a:lstStyle/>
          <a:p>
            <a:pPr algn="ctr"/>
            <a:r>
              <a:rPr lang="en-US">
                <a:latin typeface="Times" charset="0"/>
                <a:ea typeface="ＭＳ Ｐゴシック" charset="0"/>
                <a:cs typeface="ＭＳ Ｐゴシック" charset="0"/>
              </a:rPr>
              <a:t>Floating Point Operations (FLOPS)</a:t>
            </a:r>
            <a:br>
              <a:rPr lang="en-US">
                <a:latin typeface="Times" charset="0"/>
                <a:ea typeface="ＭＳ Ｐゴシック" charset="0"/>
                <a:cs typeface="ＭＳ Ｐゴシック" charset="0"/>
              </a:rPr>
            </a:br>
            <a:r>
              <a:rPr lang="en-US" sz="3200">
                <a:latin typeface="Times" charset="0"/>
                <a:ea typeface="ＭＳ Ｐゴシック" charset="0"/>
                <a:cs typeface="ＭＳ Ｐゴシック" charset="0"/>
              </a:rPr>
              <a:t>Equivalent to adding one plus one</a:t>
            </a:r>
            <a:endParaRPr lang="en-US">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anim calcmode="lin" valueType="num">
                                      <p:cBhvr additive="base">
                                        <p:cTn id="7" dur="500" fill="hold"/>
                                        <p:tgtEl>
                                          <p:spTgt spid="9728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728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7282">
                                            <p:txEl>
                                              <p:pRg st="2" end="2"/>
                                            </p:txEl>
                                          </p:spTgt>
                                        </p:tgtEl>
                                        <p:attrNameLst>
                                          <p:attrName>style.visibility</p:attrName>
                                        </p:attrNameLst>
                                      </p:cBhvr>
                                      <p:to>
                                        <p:strVal val="visible"/>
                                      </p:to>
                                    </p:set>
                                    <p:anim calcmode="lin" valueType="num">
                                      <p:cBhvr additive="base">
                                        <p:cTn id="13" dur="500" fill="hold"/>
                                        <p:tgtEl>
                                          <p:spTgt spid="9728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728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7282">
                                            <p:txEl>
                                              <p:pRg st="4" end="4"/>
                                            </p:txEl>
                                          </p:spTgt>
                                        </p:tgtEl>
                                        <p:attrNameLst>
                                          <p:attrName>style.visibility</p:attrName>
                                        </p:attrNameLst>
                                      </p:cBhvr>
                                      <p:to>
                                        <p:strVal val="visible"/>
                                      </p:to>
                                    </p:set>
                                    <p:anim calcmode="lin" valueType="num">
                                      <p:cBhvr additive="base">
                                        <p:cTn id="19" dur="500" fill="hold"/>
                                        <p:tgtEl>
                                          <p:spTgt spid="97282">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728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304800" y="1600200"/>
            <a:ext cx="8839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buFontTx/>
              <a:buChar char="•"/>
            </a:pPr>
            <a:r>
              <a:rPr lang="en-US" i="0">
                <a:solidFill>
                  <a:schemeClr val="tx1"/>
                </a:solidFill>
                <a:latin typeface="Times" charset="0"/>
              </a:rPr>
              <a:t>There about 60 of us here. The estimated processing power/min for our group is:_______. The median for our group is:______ </a:t>
            </a:r>
            <a:br>
              <a:rPr lang="en-US" i="0">
                <a:solidFill>
                  <a:schemeClr val="tx1"/>
                </a:solidFill>
                <a:latin typeface="Times" charset="0"/>
              </a:rPr>
            </a:br>
            <a:r>
              <a:rPr lang="en-US" i="0">
                <a:solidFill>
                  <a:schemeClr val="tx1"/>
                </a:solidFill>
                <a:latin typeface="Times" charset="0"/>
              </a:rPr>
              <a:t>(</a:t>
            </a:r>
            <a:r>
              <a:rPr lang="en-US">
                <a:solidFill>
                  <a:schemeClr val="tx1"/>
                </a:solidFill>
                <a:latin typeface="Times" charset="0"/>
              </a:rPr>
              <a:t>Average vs. Median?</a:t>
            </a:r>
            <a:r>
              <a:rPr lang="en-US" i="0">
                <a:solidFill>
                  <a:schemeClr val="tx1"/>
                </a:solidFill>
                <a:latin typeface="Times" charset="0"/>
              </a:rPr>
              <a:t>)</a:t>
            </a:r>
          </a:p>
          <a:p>
            <a:pPr>
              <a:buFontTx/>
              <a:buChar char="•"/>
            </a:pPr>
            <a:r>
              <a:rPr lang="en-US" i="0">
                <a:solidFill>
                  <a:schemeClr val="tx1"/>
                </a:solidFill>
                <a:latin typeface="Times" charset="0"/>
              </a:rPr>
              <a:t>This is equal to how many FLOPS (FLoating point OPerations/ sec.)?_____</a:t>
            </a:r>
          </a:p>
          <a:p>
            <a:pPr>
              <a:buFontTx/>
              <a:buChar char="•"/>
            </a:pPr>
            <a:r>
              <a:rPr lang="en-US" i="0">
                <a:solidFill>
                  <a:schemeClr val="tx1"/>
                </a:solidFill>
                <a:latin typeface="Times" charset="0"/>
              </a:rPr>
              <a:t>How many people would be needed to produce 1 petaFLOP (i.e. adding 1+1 one quadrillion [1 x 10</a:t>
            </a:r>
            <a:r>
              <a:rPr lang="en-US" i="0" baseline="30000">
                <a:solidFill>
                  <a:schemeClr val="tx1"/>
                </a:solidFill>
                <a:latin typeface="Times" charset="0"/>
              </a:rPr>
              <a:t>15</a:t>
            </a:r>
            <a:r>
              <a:rPr lang="en-US" i="0">
                <a:solidFill>
                  <a:schemeClr val="tx1"/>
                </a:solidFill>
                <a:latin typeface="Times" charset="0"/>
              </a:rPr>
              <a:t>] times)? _____</a:t>
            </a:r>
          </a:p>
          <a:p>
            <a:pPr>
              <a:buFontTx/>
              <a:buChar char="•"/>
            </a:pPr>
            <a:r>
              <a:rPr lang="en-US" i="0">
                <a:solidFill>
                  <a:schemeClr val="tx1"/>
                </a:solidFill>
                <a:latin typeface="Times" charset="0"/>
              </a:rPr>
              <a:t> In 2018, the estimated population of the U.S. is 327  million people, the world population estimated at 7.3 billion. How many of these respective U.S. populations and world populations are needed to do the work of the world</a:t>
            </a:r>
            <a:r>
              <a:rPr lang="ja-JP" altLang="en-US" i="0">
                <a:solidFill>
                  <a:schemeClr val="tx1"/>
                </a:solidFill>
                <a:latin typeface="Times" charset="0"/>
              </a:rPr>
              <a:t>’</a:t>
            </a:r>
            <a:r>
              <a:rPr lang="en-US" i="0">
                <a:solidFill>
                  <a:schemeClr val="tx1"/>
                </a:solidFill>
                <a:latin typeface="Times" charset="0"/>
              </a:rPr>
              <a:t>s fastest computer (93 petaFLOPS) ? </a:t>
            </a:r>
          </a:p>
          <a:p>
            <a:pPr>
              <a:buFontTx/>
              <a:buChar char="•"/>
            </a:pPr>
            <a:r>
              <a:rPr lang="en-US" i="0">
                <a:solidFill>
                  <a:schemeClr val="tx1"/>
                </a:solidFill>
                <a:latin typeface="Times" charset="0"/>
              </a:rPr>
              <a:t>U.S. ______		World_______</a:t>
            </a:r>
          </a:p>
        </p:txBody>
      </p:sp>
      <p:sp>
        <p:nvSpPr>
          <p:cNvPr id="148483" name="Rectangle 3"/>
          <p:cNvSpPr>
            <a:spLocks noGrp="1" noChangeArrowheads="1"/>
          </p:cNvSpPr>
          <p:nvPr>
            <p:ph type="title"/>
          </p:nvPr>
        </p:nvSpPr>
        <p:spPr>
          <a:xfrm>
            <a:off x="762000" y="457200"/>
            <a:ext cx="7772400" cy="1162050"/>
          </a:xfrm>
        </p:spPr>
        <p:txBody>
          <a:bodyPr/>
          <a:lstStyle/>
          <a:p>
            <a:pPr algn="ctr"/>
            <a:r>
              <a:rPr lang="en-US">
                <a:latin typeface="Times" charset="0"/>
                <a:ea typeface="ＭＳ Ｐゴシック" charset="0"/>
                <a:cs typeface="ＭＳ Ｐゴシック" charset="0"/>
              </a:rPr>
              <a:t>Floating Point Operations</a:t>
            </a:r>
            <a:br>
              <a:rPr lang="en-US">
                <a:latin typeface="Times" charset="0"/>
                <a:ea typeface="ＭＳ Ｐゴシック" charset="0"/>
                <a:cs typeface="ＭＳ Ｐゴシック" charset="0"/>
              </a:rPr>
            </a:br>
            <a:r>
              <a:rPr lang="en-US" sz="3200">
                <a:latin typeface="Times" charset="0"/>
                <a:ea typeface="ＭＳ Ｐゴシック" charset="0"/>
                <a:cs typeface="ＭＳ Ｐゴシック" charset="0"/>
              </a:rPr>
              <a:t>FLOPS</a:t>
            </a:r>
            <a:endParaRPr lang="en-US">
              <a:latin typeface="Times" charset="0"/>
              <a:ea typeface="ＭＳ Ｐゴシック" charset="0"/>
              <a:cs typeface="ＭＳ Ｐゴシック" charset="0"/>
            </a:endParaRPr>
          </a:p>
        </p:txBody>
      </p:sp>
      <p:sp>
        <p:nvSpPr>
          <p:cNvPr id="148484" name="Rectangle 3">
            <a:hlinkClick r:id="rId3"/>
          </p:cNvPr>
          <p:cNvSpPr>
            <a:spLocks noChangeArrowheads="1"/>
          </p:cNvSpPr>
          <p:nvPr/>
        </p:nvSpPr>
        <p:spPr bwMode="auto">
          <a:xfrm>
            <a:off x="1066800" y="0"/>
            <a:ext cx="7315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https://www.youtube.com/watch?v=DsXXjMhHMVg</a:t>
            </a:r>
          </a:p>
        </p:txBody>
      </p:sp>
      <p:sp>
        <p:nvSpPr>
          <p:cNvPr id="140293" name="TextBox 3"/>
          <p:cNvSpPr txBox="1">
            <a:spLocks noChangeArrowheads="1"/>
          </p:cNvSpPr>
          <p:nvPr/>
        </p:nvSpPr>
        <p:spPr bwMode="auto">
          <a:xfrm>
            <a:off x="0" y="6073775"/>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2000"/>
              <a:t>(93 x 10</a:t>
            </a:r>
            <a:r>
              <a:rPr lang="en-US" sz="2000" baseline="30000"/>
              <a:t>15</a:t>
            </a:r>
            <a:r>
              <a:rPr lang="en-US" sz="2000"/>
              <a:t> FLOPs / 327 x 10</a:t>
            </a:r>
            <a:r>
              <a:rPr lang="en-US" sz="2000" baseline="30000"/>
              <a:t>6</a:t>
            </a:r>
            <a:r>
              <a:rPr lang="en-US" sz="2000"/>
              <a:t> persons)  x 1 person / 1 FLOP =</a:t>
            </a:r>
          </a:p>
          <a:p>
            <a:pPr algn="ctr" eaLnBrk="1" hangingPunct="1"/>
            <a:r>
              <a:rPr lang="en-US" sz="2000"/>
              <a:t>                                 /  7.3 x 10</a:t>
            </a:r>
            <a:r>
              <a:rPr lang="en-US" sz="2000" baseline="30000"/>
              <a:t>9</a:t>
            </a:r>
            <a:r>
              <a:rPr lang="en-US" sz="2000"/>
              <a:t> persons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anim calcmode="lin" valueType="num">
                                      <p:cBhvr additive="base">
                                        <p:cTn id="7" dur="500" fill="hold"/>
                                        <p:tgtEl>
                                          <p:spTgt spid="9728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728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7282">
                                            <p:txEl>
                                              <p:pRg st="1" end="1"/>
                                            </p:txEl>
                                          </p:spTgt>
                                        </p:tgtEl>
                                        <p:attrNameLst>
                                          <p:attrName>style.visibility</p:attrName>
                                        </p:attrNameLst>
                                      </p:cBhvr>
                                      <p:to>
                                        <p:strVal val="visible"/>
                                      </p:to>
                                    </p:set>
                                    <p:anim calcmode="lin" valueType="num">
                                      <p:cBhvr additive="base">
                                        <p:cTn id="13" dur="500" fill="hold"/>
                                        <p:tgtEl>
                                          <p:spTgt spid="9728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728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7282">
                                            <p:txEl>
                                              <p:pRg st="2" end="2"/>
                                            </p:txEl>
                                          </p:spTgt>
                                        </p:tgtEl>
                                        <p:attrNameLst>
                                          <p:attrName>style.visibility</p:attrName>
                                        </p:attrNameLst>
                                      </p:cBhvr>
                                      <p:to>
                                        <p:strVal val="visible"/>
                                      </p:to>
                                    </p:set>
                                    <p:anim calcmode="lin" valueType="num">
                                      <p:cBhvr additive="base">
                                        <p:cTn id="19" dur="500" fill="hold"/>
                                        <p:tgtEl>
                                          <p:spTgt spid="9728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728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7282">
                                            <p:txEl>
                                              <p:pRg st="3" end="3"/>
                                            </p:txEl>
                                          </p:spTgt>
                                        </p:tgtEl>
                                        <p:attrNameLst>
                                          <p:attrName>style.visibility</p:attrName>
                                        </p:attrNameLst>
                                      </p:cBhvr>
                                      <p:to>
                                        <p:strVal val="visible"/>
                                      </p:to>
                                    </p:set>
                                    <p:anim calcmode="lin" valueType="num">
                                      <p:cBhvr additive="base">
                                        <p:cTn id="25" dur="500" fill="hold"/>
                                        <p:tgtEl>
                                          <p:spTgt spid="9728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728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7282">
                                            <p:txEl>
                                              <p:pRg st="4" end="4"/>
                                            </p:txEl>
                                          </p:spTgt>
                                        </p:tgtEl>
                                        <p:attrNameLst>
                                          <p:attrName>style.visibility</p:attrName>
                                        </p:attrNameLst>
                                      </p:cBhvr>
                                      <p:to>
                                        <p:strVal val="visible"/>
                                      </p:to>
                                    </p:set>
                                    <p:anim calcmode="lin" valueType="num">
                                      <p:cBhvr additive="base">
                                        <p:cTn id="31" dur="500" fill="hold"/>
                                        <p:tgtEl>
                                          <p:spTgt spid="9728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728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0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autoUpdateAnimBg="0"/>
      <p:bldP spid="140293"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066800" y="228600"/>
            <a:ext cx="7772400" cy="1162050"/>
          </a:xfrm>
        </p:spPr>
        <p:txBody>
          <a:bodyPr/>
          <a:lstStyle/>
          <a:p>
            <a:pPr algn="ctr"/>
            <a:r>
              <a:rPr lang="en-US" sz="3200">
                <a:latin typeface="Times" charset="0"/>
                <a:ea typeface="ＭＳ Ｐゴシック" charset="0"/>
                <a:cs typeface="ＭＳ Ｐゴシック" charset="0"/>
              </a:rPr>
              <a:t>Measurements: Scaling/ Problem Solving</a:t>
            </a:r>
            <a:br>
              <a:rPr lang="en-US" sz="3200">
                <a:latin typeface="Times" charset="0"/>
                <a:ea typeface="ＭＳ Ｐゴシック" charset="0"/>
                <a:cs typeface="ＭＳ Ｐゴシック" charset="0"/>
              </a:rPr>
            </a:br>
            <a:r>
              <a:rPr lang="en-US" sz="2800">
                <a:latin typeface="Times" charset="0"/>
                <a:ea typeface="ＭＳ Ｐゴシック" charset="0"/>
                <a:cs typeface="ＭＳ Ｐゴシック" charset="0"/>
              </a:rPr>
              <a:t>Powers of Ten (Exponents: 10</a:t>
            </a:r>
            <a:r>
              <a:rPr lang="en-US" sz="2800" baseline="30000">
                <a:solidFill>
                  <a:srgbClr val="FF0000"/>
                </a:solidFill>
                <a:latin typeface="Times" charset="0"/>
                <a:ea typeface="ＭＳ Ｐゴシック" charset="0"/>
                <a:cs typeface="ＭＳ Ｐゴシック" charset="0"/>
              </a:rPr>
              <a:t> x</a:t>
            </a:r>
            <a:r>
              <a:rPr lang="en-US" sz="2800">
                <a:latin typeface="Times" charset="0"/>
                <a:ea typeface="ＭＳ Ｐゴシック" charset="0"/>
                <a:cs typeface="ＭＳ Ｐゴシック" charset="0"/>
              </a:rPr>
              <a:t>)</a:t>
            </a:r>
            <a:endParaRPr lang="en-US">
              <a:latin typeface="Times" charset="0"/>
              <a:ea typeface="ＭＳ Ｐゴシック" charset="0"/>
              <a:cs typeface="ＭＳ Ｐゴシック" charset="0"/>
            </a:endParaRPr>
          </a:p>
        </p:txBody>
      </p:sp>
      <p:sp>
        <p:nvSpPr>
          <p:cNvPr id="45059" name="Rectangle 3"/>
          <p:cNvSpPr>
            <a:spLocks noGrp="1" noChangeArrowheads="1"/>
          </p:cNvSpPr>
          <p:nvPr>
            <p:ph type="body" idx="1"/>
          </p:nvPr>
        </p:nvSpPr>
        <p:spPr>
          <a:xfrm>
            <a:off x="228600" y="1600200"/>
            <a:ext cx="8915400" cy="4595813"/>
          </a:xfrm>
          <a:ln w="12700">
            <a:solidFill>
              <a:schemeClr val="tx1"/>
            </a:solidFill>
            <a:miter lim="800000"/>
            <a:headEnd/>
            <a:tailEnd/>
          </a:ln>
        </p:spPr>
        <p:txBody>
          <a:bodyPr>
            <a:spAutoFit/>
          </a:bodyPr>
          <a:lstStyle/>
          <a:p>
            <a:r>
              <a:rPr lang="en-US" sz="2400">
                <a:latin typeface="Helvetica" charset="0"/>
                <a:ea typeface="ＭＳ Ｐゴシック" charset="0"/>
                <a:cs typeface="ＭＳ Ｐゴシック" charset="0"/>
              </a:rPr>
              <a:t>Scaling: U.S. Population in 2003 vs. 2018 </a:t>
            </a:r>
          </a:p>
          <a:p>
            <a:pPr lvl="1"/>
            <a:r>
              <a:rPr lang="en-US" sz="2400">
                <a:latin typeface="Helvetica" charset="0"/>
                <a:ea typeface="ＭＳ Ｐゴシック" charset="0"/>
              </a:rPr>
              <a:t>1 birth every 12 seconds (2003) vs. 8 seconds (2018)</a:t>
            </a:r>
          </a:p>
          <a:p>
            <a:pPr lvl="1"/>
            <a:r>
              <a:rPr lang="en-US" sz="2400">
                <a:latin typeface="Helvetica" charset="0"/>
                <a:ea typeface="ＭＳ Ｐゴシック" charset="0"/>
              </a:rPr>
              <a:t>1 death every 20 seconds (2003) vs. 10 seconds in (2018) </a:t>
            </a:r>
          </a:p>
          <a:p>
            <a:pPr lvl="1"/>
            <a:r>
              <a:rPr lang="en-US" sz="2400">
                <a:latin typeface="Helvetica" charset="0"/>
                <a:ea typeface="ＭＳ Ｐゴシック" charset="0"/>
              </a:rPr>
              <a:t>1 new immigrant every 21 s (2003) vs. 29 s (1/2018) </a:t>
            </a:r>
          </a:p>
          <a:p>
            <a:r>
              <a:rPr lang="en-US" sz="2400">
                <a:latin typeface="Helvetica" charset="0"/>
                <a:ea typeface="ＭＳ Ｐゴシック" charset="0"/>
                <a:cs typeface="ＭＳ Ｐゴシック" charset="0"/>
              </a:rPr>
              <a:t>Considering the data, what is the net effect on the U.S. population in 2018…. Is it growing or declining? ..... faster or slower than 2003? … by what percent vs. 2003?</a:t>
            </a:r>
          </a:p>
          <a:p>
            <a:r>
              <a:rPr lang="en-US" sz="2400">
                <a:latin typeface="Helvetica" charset="0"/>
                <a:ea typeface="ＭＳ Ｐゴシック" charset="0"/>
                <a:cs typeface="ＭＳ Ｐゴシック" charset="0"/>
              </a:rPr>
              <a:t>The U.S. census population was 321,442,019 on July 4, 2015. Calculate what it is today considering the data.</a:t>
            </a:r>
          </a:p>
          <a:p>
            <a:r>
              <a:rPr lang="en-US" sz="2400">
                <a:latin typeface="Helvetica" charset="0"/>
                <a:ea typeface="ＭＳ Ｐゴシック" charset="0"/>
                <a:cs typeface="ＭＳ Ｐゴシック" charset="0"/>
              </a:rPr>
              <a:t>KEY: How many seconds from July 4, 2015 to February 1, 2018?</a:t>
            </a:r>
          </a:p>
        </p:txBody>
      </p:sp>
      <p:sp>
        <p:nvSpPr>
          <p:cNvPr id="150532" name="Rectangle 3"/>
          <p:cNvSpPr>
            <a:spLocks noChangeArrowheads="1"/>
          </p:cNvSpPr>
          <p:nvPr/>
        </p:nvSpPr>
        <p:spPr bwMode="auto">
          <a:xfrm>
            <a:off x="1676400" y="0"/>
            <a:ext cx="6172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General Chemistry Level Challenge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059">
                                            <p:bg/>
                                          </p:spTgt>
                                        </p:tgtEl>
                                        <p:attrNameLst>
                                          <p:attrName>style.visibility</p:attrName>
                                        </p:attrNameLst>
                                      </p:cBhvr>
                                      <p:to>
                                        <p:strVal val="visible"/>
                                      </p:to>
                                    </p:set>
                                    <p:anim calcmode="lin" valueType="num">
                                      <p:cBhvr additive="base">
                                        <p:cTn id="7" dur="500" fill="hold"/>
                                        <p:tgtEl>
                                          <p:spTgt spid="45059">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9">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59">
                                            <p:txEl>
                                              <p:pRg st="0" end="0"/>
                                            </p:txEl>
                                          </p:spTgt>
                                        </p:tgtEl>
                                        <p:attrNameLst>
                                          <p:attrName>style.visibility</p:attrName>
                                        </p:attrNameLst>
                                      </p:cBhvr>
                                      <p:to>
                                        <p:strVal val="visible"/>
                                      </p:to>
                                    </p:set>
                                    <p:anim calcmode="lin" valueType="num">
                                      <p:cBhvr additive="base">
                                        <p:cTn id="13" dur="500" fill="hold"/>
                                        <p:tgtEl>
                                          <p:spTgt spid="450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59">
                                            <p:txEl>
                                              <p:pRg st="1" end="1"/>
                                            </p:txEl>
                                          </p:spTgt>
                                        </p:tgtEl>
                                        <p:attrNameLst>
                                          <p:attrName>style.visibility</p:attrName>
                                        </p:attrNameLst>
                                      </p:cBhvr>
                                      <p:to>
                                        <p:strVal val="visible"/>
                                      </p:to>
                                    </p:set>
                                    <p:anim calcmode="lin" valueType="num">
                                      <p:cBhvr additive="base">
                                        <p:cTn id="19" dur="500" fill="hold"/>
                                        <p:tgtEl>
                                          <p:spTgt spid="4505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59">
                                            <p:txEl>
                                              <p:pRg st="2" end="2"/>
                                            </p:txEl>
                                          </p:spTgt>
                                        </p:tgtEl>
                                        <p:attrNameLst>
                                          <p:attrName>style.visibility</p:attrName>
                                        </p:attrNameLst>
                                      </p:cBhvr>
                                      <p:to>
                                        <p:strVal val="visible"/>
                                      </p:to>
                                    </p:set>
                                    <p:anim calcmode="lin" valueType="num">
                                      <p:cBhvr additive="base">
                                        <p:cTn id="25" dur="500" fill="hold"/>
                                        <p:tgtEl>
                                          <p:spTgt spid="4505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5059">
                                            <p:txEl>
                                              <p:pRg st="3" end="3"/>
                                            </p:txEl>
                                          </p:spTgt>
                                        </p:tgtEl>
                                        <p:attrNameLst>
                                          <p:attrName>style.visibility</p:attrName>
                                        </p:attrNameLst>
                                      </p:cBhvr>
                                      <p:to>
                                        <p:strVal val="visible"/>
                                      </p:to>
                                    </p:set>
                                    <p:anim calcmode="lin" valueType="num">
                                      <p:cBhvr additive="base">
                                        <p:cTn id="31" dur="500" fill="hold"/>
                                        <p:tgtEl>
                                          <p:spTgt spid="4505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5059">
                                            <p:txEl>
                                              <p:pRg st="4" end="4"/>
                                            </p:txEl>
                                          </p:spTgt>
                                        </p:tgtEl>
                                        <p:attrNameLst>
                                          <p:attrName>style.visibility</p:attrName>
                                        </p:attrNameLst>
                                      </p:cBhvr>
                                      <p:to>
                                        <p:strVal val="visible"/>
                                      </p:to>
                                    </p:set>
                                    <p:anim calcmode="lin" valueType="num">
                                      <p:cBhvr additive="base">
                                        <p:cTn id="37" dur="500" fill="hold"/>
                                        <p:tgtEl>
                                          <p:spTgt spid="4505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5059">
                                            <p:txEl>
                                              <p:pRg st="5" end="5"/>
                                            </p:txEl>
                                          </p:spTgt>
                                        </p:tgtEl>
                                        <p:attrNameLst>
                                          <p:attrName>style.visibility</p:attrName>
                                        </p:attrNameLst>
                                      </p:cBhvr>
                                      <p:to>
                                        <p:strVal val="visible"/>
                                      </p:to>
                                    </p:set>
                                    <p:anim calcmode="lin" valueType="num">
                                      <p:cBhvr additive="base">
                                        <p:cTn id="43" dur="500" fill="hold"/>
                                        <p:tgtEl>
                                          <p:spTgt spid="4505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505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5059">
                                            <p:txEl>
                                              <p:pRg st="6" end="6"/>
                                            </p:txEl>
                                          </p:spTgt>
                                        </p:tgtEl>
                                        <p:attrNameLst>
                                          <p:attrName>style.visibility</p:attrName>
                                        </p:attrNameLst>
                                      </p:cBhvr>
                                      <p:to>
                                        <p:strVal val="visible"/>
                                      </p:to>
                                    </p:set>
                                    <p:anim calcmode="lin" valueType="num">
                                      <p:cBhvr additive="base">
                                        <p:cTn id="49" dur="500" fill="hold"/>
                                        <p:tgtEl>
                                          <p:spTgt spid="45059">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505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2" animBg="1" autoUpdateAnimBg="0"/>
    </p:bldLst>
  </p:timing>
</p:sld>
</file>

<file path=ppt/theme/theme1.xml><?xml version="1.0" encoding="utf-8"?>
<a:theme xmlns:a="http://schemas.openxmlformats.org/drawingml/2006/main" name="untitled 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847CEE"/>
      </a:folHlink>
    </a:clrScheme>
    <a:fontScheme name="untitled 1">
      <a:majorFont>
        <a:latin typeface="Times"/>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11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2"/>
            </a:solidFill>
            <a:effectLst>
              <a:outerShdw blurRad="38100" dist="38100" dir="2700000" algn="tl">
                <a:srgbClr val="000000">
                  <a:alpha val="43137"/>
                </a:srgbClr>
              </a:outerShdw>
            </a:effectLst>
            <a:latin typeface="Helvetica" pitchFamily="-110"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HD:Desktop Folder:Chem 120:Chem Foundations</Template>
  <TotalTime>189007</TotalTime>
  <Pages>23</Pages>
  <Words>2578</Words>
  <Application>Microsoft Macintosh PowerPoint</Application>
  <PresentationFormat>On-screen Show (4:3)</PresentationFormat>
  <Paragraphs>406</Paragraphs>
  <Slides>60</Slides>
  <Notes>22</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60</vt:i4>
      </vt:variant>
    </vt:vector>
  </HeadingPairs>
  <TitlesOfParts>
    <vt:vector size="65" baseType="lpstr">
      <vt:lpstr>untitled 1</vt:lpstr>
      <vt:lpstr>Microsoft ClipArt Gallery</vt:lpstr>
      <vt:lpstr>Equation</vt:lpstr>
      <vt:lpstr>Document</vt:lpstr>
      <vt:lpstr>Worksheet</vt:lpstr>
      <vt:lpstr>PowerPoint Presentation</vt:lpstr>
      <vt:lpstr>CHEM 108 Basic Measurements: for stuff that you can see or sense</vt:lpstr>
      <vt:lpstr>Units of Measure</vt:lpstr>
      <vt:lpstr>Units of Measure</vt:lpstr>
      <vt:lpstr>What is the length of the rod?</vt:lpstr>
      <vt:lpstr>What is the diameter of a circle?</vt:lpstr>
      <vt:lpstr>Mass Determination (Weighing Devices: Balances)</vt:lpstr>
      <vt:lpstr>Mass vs. Weight British vs. Metric</vt:lpstr>
      <vt:lpstr>Dimensional Analysis  Conversion/Unit Factor Calculations</vt:lpstr>
      <vt:lpstr>Dimensional Analysis  Conversion/Unit Factor Calculations</vt:lpstr>
      <vt:lpstr>Volume  (Liquid Measurement Tools)</vt:lpstr>
      <vt:lpstr>PowerPoint Presentation</vt:lpstr>
      <vt:lpstr>PowerPoint Presentation</vt:lpstr>
      <vt:lpstr>PowerPoint Presentation</vt:lpstr>
      <vt:lpstr>Volumes of regular shapes</vt:lpstr>
      <vt:lpstr>Volumes of regular shapes</vt:lpstr>
      <vt:lpstr>What is the volume the sphere?</vt:lpstr>
      <vt:lpstr>Volume of an object (any shape) by displacement</vt:lpstr>
      <vt:lpstr>Temperature Scales </vt:lpstr>
      <vt:lpstr>Temperature Scales Relative to Water</vt:lpstr>
      <vt:lpstr>“Normal” Body Temperature</vt:lpstr>
      <vt:lpstr>QUESTION</vt:lpstr>
      <vt:lpstr>Temperature</vt:lpstr>
      <vt:lpstr>QUESTION</vt:lpstr>
      <vt:lpstr>Commonly Used Prefixes in Chemistry</vt:lpstr>
      <vt:lpstr>QUESTION</vt:lpstr>
      <vt:lpstr>QUESTION</vt:lpstr>
      <vt:lpstr>QUESTION</vt:lpstr>
      <vt:lpstr>QUESTION</vt:lpstr>
      <vt:lpstr>Numbers</vt:lpstr>
      <vt:lpstr>What is the length of the rod?</vt:lpstr>
      <vt:lpstr>PowerPoint Presentation</vt:lpstr>
      <vt:lpstr>PowerPoint Presentation</vt:lpstr>
      <vt:lpstr>PowerPoint Presentation</vt:lpstr>
      <vt:lpstr>PowerPoint Presentation</vt:lpstr>
      <vt:lpstr>PowerPoint Presentation</vt:lpstr>
      <vt:lpstr>QUESTION</vt:lpstr>
      <vt:lpstr>QUESTION</vt:lpstr>
      <vt:lpstr>Mathematics &amp; Arithmetic</vt:lpstr>
      <vt:lpstr>Computational Rules</vt:lpstr>
      <vt:lpstr>Computational Rules</vt:lpstr>
      <vt:lpstr>PowerPoint Presentation</vt:lpstr>
      <vt:lpstr>Addition</vt:lpstr>
      <vt:lpstr>QUESTION</vt:lpstr>
      <vt:lpstr>PowerPoint Presentation</vt:lpstr>
      <vt:lpstr>PowerPoint Presentation</vt:lpstr>
      <vt:lpstr>Mathematical Processes:</vt:lpstr>
      <vt:lpstr>QUESTION</vt:lpstr>
      <vt:lpstr>Systematic Problem Solving Dimensional/Unit Analysis: Conversions Workshop</vt:lpstr>
      <vt:lpstr>Complete the following Units &amp; Conversions</vt:lpstr>
      <vt:lpstr>QUESTION General Chemistry Level Challenge</vt:lpstr>
      <vt:lpstr>QUESTION General Chemistry Level Challenge</vt:lpstr>
      <vt:lpstr>Comparing Distances (length)</vt:lpstr>
      <vt:lpstr>QUESTION General Chemistry Level Challenge</vt:lpstr>
      <vt:lpstr>PowerPoint Presentation</vt:lpstr>
      <vt:lpstr>Calculations / Computations Fastest computer (2001):12 TeraFLOPS/second)</vt:lpstr>
      <vt:lpstr>World’s fastest computers (2017) </vt:lpstr>
      <vt:lpstr>Floating Point Operations (FLOPS) Equivalent to adding one plus one</vt:lpstr>
      <vt:lpstr>Floating Point Operations FLOPS</vt:lpstr>
      <vt:lpstr>Measurements: Scaling/ Problem Solving Powers of Ten (Exponents: 10 x)</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Scientific &amp; Chemical  Foundations</dc:title>
  <dc:subject/>
  <dc:creator>Ron Rusay</dc:creator>
  <cp:keywords/>
  <dc:description/>
  <cp:lastModifiedBy>Ron Rusay</cp:lastModifiedBy>
  <cp:revision>244</cp:revision>
  <cp:lastPrinted>2019-02-05T18:20:09Z</cp:lastPrinted>
  <dcterms:created xsi:type="dcterms:W3CDTF">2018-09-16T06:47:52Z</dcterms:created>
  <dcterms:modified xsi:type="dcterms:W3CDTF">2019-02-05T21:39:29Z</dcterms:modified>
</cp:coreProperties>
</file>