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4"/>
  </p:notesMasterIdLst>
  <p:handoutMasterIdLst>
    <p:handoutMasterId r:id="rId35"/>
  </p:handoutMasterIdLst>
  <p:sldIdLst>
    <p:sldId id="366" r:id="rId2"/>
    <p:sldId id="355" r:id="rId3"/>
    <p:sldId id="356" r:id="rId4"/>
    <p:sldId id="373" r:id="rId5"/>
    <p:sldId id="349" r:id="rId6"/>
    <p:sldId id="371" r:id="rId7"/>
    <p:sldId id="368" r:id="rId8"/>
    <p:sldId id="358" r:id="rId9"/>
    <p:sldId id="374" r:id="rId10"/>
    <p:sldId id="361" r:id="rId11"/>
    <p:sldId id="359" r:id="rId12"/>
    <p:sldId id="346" r:id="rId13"/>
    <p:sldId id="370" r:id="rId14"/>
    <p:sldId id="336" r:id="rId15"/>
    <p:sldId id="364" r:id="rId16"/>
    <p:sldId id="367" r:id="rId17"/>
    <p:sldId id="263" r:id="rId18"/>
    <p:sldId id="353" r:id="rId19"/>
    <p:sldId id="354" r:id="rId20"/>
    <p:sldId id="261" r:id="rId21"/>
    <p:sldId id="262" r:id="rId22"/>
    <p:sldId id="350" r:id="rId23"/>
    <p:sldId id="363" r:id="rId24"/>
    <p:sldId id="275" r:id="rId25"/>
    <p:sldId id="341" r:id="rId26"/>
    <p:sldId id="264" r:id="rId27"/>
    <p:sldId id="265" r:id="rId28"/>
    <p:sldId id="372" r:id="rId29"/>
    <p:sldId id="271" r:id="rId30"/>
    <p:sldId id="357" r:id="rId31"/>
    <p:sldId id="344" r:id="rId32"/>
    <p:sldId id="365" r:id="rId3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112"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12"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12"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12"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12" charset="0"/>
        <a:ea typeface="+mn-ea"/>
        <a:cs typeface="+mn-cs"/>
      </a:defRPr>
    </a:lvl5pPr>
    <a:lvl6pPr marL="2286000" algn="l" defTabSz="457200" rtl="0" eaLnBrk="1" latinLnBrk="0" hangingPunct="1">
      <a:defRPr sz="2400" kern="1200">
        <a:solidFill>
          <a:schemeClr val="tx1"/>
        </a:solidFill>
        <a:latin typeface="Times" pitchFamily="-112" charset="0"/>
        <a:ea typeface="+mn-ea"/>
        <a:cs typeface="+mn-cs"/>
      </a:defRPr>
    </a:lvl6pPr>
    <a:lvl7pPr marL="2743200" algn="l" defTabSz="457200" rtl="0" eaLnBrk="1" latinLnBrk="0" hangingPunct="1">
      <a:defRPr sz="2400" kern="1200">
        <a:solidFill>
          <a:schemeClr val="tx1"/>
        </a:solidFill>
        <a:latin typeface="Times" pitchFamily="-112" charset="0"/>
        <a:ea typeface="+mn-ea"/>
        <a:cs typeface="+mn-cs"/>
      </a:defRPr>
    </a:lvl7pPr>
    <a:lvl8pPr marL="3200400" algn="l" defTabSz="457200" rtl="0" eaLnBrk="1" latinLnBrk="0" hangingPunct="1">
      <a:defRPr sz="2400" kern="1200">
        <a:solidFill>
          <a:schemeClr val="tx1"/>
        </a:solidFill>
        <a:latin typeface="Times" pitchFamily="-112" charset="0"/>
        <a:ea typeface="+mn-ea"/>
        <a:cs typeface="+mn-cs"/>
      </a:defRPr>
    </a:lvl8pPr>
    <a:lvl9pPr marL="3657600" algn="l" defTabSz="457200" rtl="0" eaLnBrk="1" latinLnBrk="0" hangingPunct="1">
      <a:defRPr sz="2400" kern="1200">
        <a:solidFill>
          <a:schemeClr val="tx1"/>
        </a:solidFill>
        <a:latin typeface="Times" pitchFamily="-112"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clrMode="gray" frameSlides="1"/>
  <p:clrMru>
    <a:srgbClr val="006600"/>
    <a:srgbClr val="800000"/>
    <a:srgbClr val="008000"/>
    <a:srgbClr val="FF33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77" d="100"/>
          <a:sy n="77" d="100"/>
        </p:scale>
        <p:origin x="-92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1366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1366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1366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53253A2-A86D-2149-AA57-B5DE35117DFB}" type="slidenum">
              <a:rPr lang="en-US"/>
              <a:pPr>
                <a:defRPr/>
              </a:pPr>
              <a:t>‹#›</a:t>
            </a:fld>
            <a:endParaRPr lang="en-US"/>
          </a:p>
        </p:txBody>
      </p:sp>
    </p:spTree>
    <p:extLst>
      <p:ext uri="{BB962C8B-B14F-4D97-AF65-F5344CB8AC3E}">
        <p14:creationId xmlns:p14="http://schemas.microsoft.com/office/powerpoint/2010/main" val="16769236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075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75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75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075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4E60835-1CD0-BB4A-8508-0873307AFBE9}" type="slidenum">
              <a:rPr lang="en-US"/>
              <a:pPr>
                <a:defRPr/>
              </a:pPr>
              <a:t>‹#›</a:t>
            </a:fld>
            <a:endParaRPr lang="en-US"/>
          </a:p>
        </p:txBody>
      </p:sp>
    </p:spTree>
    <p:extLst>
      <p:ext uri="{BB962C8B-B14F-4D97-AF65-F5344CB8AC3E}">
        <p14:creationId xmlns:p14="http://schemas.microsoft.com/office/powerpoint/2010/main" val="31229890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12" charset="0"/>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Times" pitchFamily="-112"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Times" pitchFamily="-112"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Times" pitchFamily="-112"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Times" pitchFamily="-112" charset="0"/>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solidFill>
            <a:srgbClr val="FFFFFF"/>
          </a:solidFill>
          <a:ln/>
        </p:spPr>
      </p:sp>
      <p:sp>
        <p:nvSpPr>
          <p:cNvPr id="30723" name="Rectangle 3"/>
          <p:cNvSpPr>
            <a:spLocks noGrp="1" noChangeArrowheads="1"/>
          </p:cNvSpPr>
          <p:nvPr>
            <p:ph type="body" idx="1"/>
          </p:nvPr>
        </p:nvSpPr>
        <p:spPr>
          <a:solidFill>
            <a:srgbClr val="FFFFFF"/>
          </a:solidFill>
          <a:ln>
            <a:solidFill>
              <a:srgbClr val="000000"/>
            </a:solidFill>
          </a:ln>
        </p:spPr>
        <p:txBody>
          <a:bodyPr/>
          <a:lstStyle/>
          <a:p>
            <a:r>
              <a:rPr lang="en-US" smtClean="0">
                <a:latin typeface="Helvetica" pitchFamily="-112" charset="0"/>
              </a:rPr>
              <a:t>HMClassPrep  Table 22.8</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solidFill>
            <a:srgbClr val="FFFFFF"/>
          </a:solidFill>
          <a:ln/>
        </p:spPr>
      </p:sp>
      <p:sp>
        <p:nvSpPr>
          <p:cNvPr id="33795" name="Rectangle 3"/>
          <p:cNvSpPr>
            <a:spLocks noGrp="1" noChangeArrowheads="1"/>
          </p:cNvSpPr>
          <p:nvPr>
            <p:ph type="body" idx="1"/>
          </p:nvPr>
        </p:nvSpPr>
        <p:spPr>
          <a:solidFill>
            <a:srgbClr val="FFFFFF"/>
          </a:solidFill>
          <a:ln>
            <a:solidFill>
              <a:srgbClr val="000000"/>
            </a:solidFill>
          </a:ln>
        </p:spPr>
        <p:txBody>
          <a:bodyPr/>
          <a:lstStyle/>
          <a:p>
            <a:r>
              <a:rPr lang="en-US" smtClean="0">
                <a:latin typeface="Helvetica" pitchFamily="-112" charset="0"/>
              </a:rPr>
              <a:t>HMClassPrep  Table 22.8</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387BEAB1-36BE-B140-A6C2-B94908255097}" type="slidenum">
              <a:rPr lang="en-US" smtClean="0"/>
              <a:pPr/>
              <a:t>12</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latin typeface="Times New Roman" pitchFamily="-112" charset="0"/>
                <a:ea typeface="ＭＳ Ｐゴシック" pitchFamily="-112" charset="-128"/>
                <a:cs typeface="ＭＳ Ｐゴシック" pitchFamily="-112" charset="-128"/>
              </a:rPr>
              <a:t>http://www.medbio.info/Horn/Time%201-2/CarbChem1.htm</a:t>
            </a:r>
          </a:p>
          <a:p>
            <a:endParaRPr lang="en-US" dirty="0"/>
          </a:p>
        </p:txBody>
      </p:sp>
      <p:sp>
        <p:nvSpPr>
          <p:cNvPr id="4" name="Slide Number Placeholder 3"/>
          <p:cNvSpPr>
            <a:spLocks noGrp="1"/>
          </p:cNvSpPr>
          <p:nvPr>
            <p:ph type="sldNum" sz="quarter" idx="10"/>
          </p:nvPr>
        </p:nvSpPr>
        <p:spPr/>
        <p:txBody>
          <a:bodyPr/>
          <a:lstStyle/>
          <a:p>
            <a:pPr>
              <a:defRPr/>
            </a:pPr>
            <a:fld id="{E4E60835-1CD0-BB4A-8508-0873307AFBE9}" type="slidenum">
              <a:rPr lang="en-US" smtClean="0"/>
              <a:pPr>
                <a:defRPr/>
              </a:pPr>
              <a:t>16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p:cNvSpPr>
          <p:nvPr>
            <p:ph type="sldImg"/>
          </p:nvPr>
        </p:nvSpPr>
        <p:spPr>
          <a:ln/>
        </p:spPr>
      </p:sp>
      <p:sp>
        <p:nvSpPr>
          <p:cNvPr id="18435" name="Notes Placeholder 2"/>
          <p:cNvSpPr>
            <a:spLocks noGrp="1"/>
          </p:cNvSpPr>
          <p:nvPr>
            <p:ph type="body" idx="1"/>
          </p:nvPr>
        </p:nvSpPr>
        <p:spPr>
          <a:noFill/>
          <a:ln/>
        </p:spPr>
        <p:txBody>
          <a:bodyPr/>
          <a:lstStyle/>
          <a:p>
            <a:r>
              <a:rPr lang="en-US" smtClean="0"/>
              <a:t>Britain, for example, consumed five times as much sugar in 1770 as in 1710.[25] By 1750 sugar surpassed grain as "the most valuable commodity in European trade — it made up a fifth of all European imports and in the last decades of the century four-fifths of the sugar came from the British and French colonies in the West Indies."[25] The sugar market went through a series of booms. The heightened demand and production of sugar came about to a large extent due to a great change in the eating habits of many Europeans. For example, they began consuming jams, candy, tea, coffee, cocoa, processed foods, and other sweet victuals in much greater numbers.</a:t>
            </a:r>
          </a:p>
        </p:txBody>
      </p:sp>
      <p:sp>
        <p:nvSpPr>
          <p:cNvPr id="18436" name="Slide Number Placeholder 3"/>
          <p:cNvSpPr>
            <a:spLocks noGrp="1"/>
          </p:cNvSpPr>
          <p:nvPr>
            <p:ph type="sldNum" sz="quarter" idx="5"/>
          </p:nvPr>
        </p:nvSpPr>
        <p:spPr>
          <a:noFill/>
        </p:spPr>
        <p:txBody>
          <a:bodyPr/>
          <a:lstStyle/>
          <a:p>
            <a:fld id="{CFA72CAE-891D-A64C-BDB7-5625FD06F010}" type="slidenum">
              <a:rPr lang="en-US" smtClean="0"/>
              <a:pPr/>
              <a:t>17</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p:cNvSpPr>
          <p:nvPr>
            <p:ph type="sldImg"/>
          </p:nvPr>
        </p:nvSpPr>
        <p:spPr>
          <a:ln/>
        </p:spPr>
      </p:sp>
      <p:sp>
        <p:nvSpPr>
          <p:cNvPr id="20483" name="Notes Placeholder 2"/>
          <p:cNvSpPr>
            <a:spLocks noGrp="1"/>
          </p:cNvSpPr>
          <p:nvPr>
            <p:ph type="body" idx="1"/>
          </p:nvPr>
        </p:nvSpPr>
        <p:spPr>
          <a:noFill/>
          <a:ln/>
        </p:spPr>
        <p:txBody>
          <a:bodyPr/>
          <a:lstStyle/>
          <a:p>
            <a:r>
              <a:rPr lang="en-US" dirty="0" smtClean="0"/>
              <a:t>http://chemconnections.org/general/chem106/Reading/Researchers%20Aim%20to%20Put%20Carbon%20Dioxide%20Back%20to%20Work%20-%20The%20New%20York%20Times.pdf</a:t>
            </a:r>
          </a:p>
        </p:txBody>
      </p:sp>
      <p:sp>
        <p:nvSpPr>
          <p:cNvPr id="20484" name="Slide Number Placeholder 3"/>
          <p:cNvSpPr>
            <a:spLocks noGrp="1"/>
          </p:cNvSpPr>
          <p:nvPr>
            <p:ph type="sldNum" sz="quarter" idx="5"/>
          </p:nvPr>
        </p:nvSpPr>
        <p:spPr>
          <a:noFill/>
        </p:spPr>
        <p:txBody>
          <a:bodyPr/>
          <a:lstStyle/>
          <a:p>
            <a:fld id="{83EED841-2F99-0B4D-B4B1-1F0F85ACE4ED}" type="slidenum">
              <a:rPr lang="en-US" smtClean="0"/>
              <a:pPr/>
              <a:t>18</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a:ln/>
        </p:spPr>
      </p:sp>
      <p:sp>
        <p:nvSpPr>
          <p:cNvPr id="23555" name="Notes Placeholder 2"/>
          <p:cNvSpPr>
            <a:spLocks noGrp="1"/>
          </p:cNvSpPr>
          <p:nvPr>
            <p:ph type="body" idx="1"/>
          </p:nvPr>
        </p:nvSpPr>
        <p:spPr>
          <a:noFill/>
          <a:ln/>
        </p:spPr>
        <p:txBody>
          <a:bodyPr/>
          <a:lstStyle/>
          <a:p>
            <a:r>
              <a:rPr lang="en-US" smtClean="0"/>
              <a:t>http://www.scientificamerican.com/article/why-does-lactic-acid-buil/</a:t>
            </a:r>
          </a:p>
          <a:p>
            <a:r>
              <a:rPr lang="en-US" smtClean="0"/>
              <a:t>the working muscles generate energy anaerobically. This energy comes from glucose through a process called glycolysis, in which glucose is broken down or metabolized into a substance called pyruvate through a series of steps. When the body has plenty of oxygen, pyruvate is shuttled to an aerobic pathway to be further broken down for more energy. But when oxygen is limited, the body temporarily converts pyruvate into a substance called lactate, which allows glucose breakdown--and thus energy production--to continue. The working muscle cells can continue this type of anaerobic energy production at high rates for one to three minutes, during which time lactate can accumulate to high levels.</a:t>
            </a:r>
          </a:p>
        </p:txBody>
      </p:sp>
      <p:sp>
        <p:nvSpPr>
          <p:cNvPr id="23556" name="Slide Number Placeholder 3"/>
          <p:cNvSpPr>
            <a:spLocks noGrp="1"/>
          </p:cNvSpPr>
          <p:nvPr>
            <p:ph type="sldNum" sz="quarter" idx="5"/>
          </p:nvPr>
        </p:nvSpPr>
        <p:spPr>
          <a:noFill/>
        </p:spPr>
        <p:txBody>
          <a:bodyPr/>
          <a:lstStyle/>
          <a:p>
            <a:fld id="{8A5C2201-A7F3-304E-84F9-9E23FF72BDD9}" type="slidenum">
              <a:rPr lang="en-US" smtClean="0"/>
              <a:pPr/>
              <a:t>20</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Starch or </a:t>
            </a:r>
            <a:r>
              <a:rPr lang="en-US" dirty="0" err="1" smtClean="0"/>
              <a:t>amylum</a:t>
            </a:r>
            <a:r>
              <a:rPr lang="en-US" dirty="0" smtClean="0"/>
              <a:t> is a polymeric carbohydrate consisting of a large number of glucose units joined by </a:t>
            </a:r>
            <a:r>
              <a:rPr lang="en-US" dirty="0" err="1" smtClean="0"/>
              <a:t>glycosidic</a:t>
            </a:r>
            <a:r>
              <a:rPr lang="en-US" dirty="0" smtClean="0"/>
              <a:t> bonds. This polysaccharide is produced by most green plants as an energy store. It is the most common carbohydrate in human diets and is contained in large amounts in staple foods such as potatoes, wheat, maize (corn), rice, and cassava.</a:t>
            </a:r>
          </a:p>
          <a:p>
            <a:r>
              <a:rPr lang="en-US" dirty="0" smtClean="0"/>
              <a:t>In photosynthesis, plants use light energy to produce glucose from carbon dioxide. The glucose is used to make cellulose fibers, the structural component of the plant, or is stored in the form of starch granules, in </a:t>
            </a:r>
            <a:r>
              <a:rPr lang="en-US" dirty="0" err="1" smtClean="0"/>
              <a:t>amyloplasts</a:t>
            </a:r>
            <a:r>
              <a:rPr lang="en-US" dirty="0" smtClean="0"/>
              <a:t>. Toward the end of the growing season, starch accumulates in twigs of trees near the buds. Fruit, seeds, rhizomes, and tubers store starch to prepare for the next growing season.</a:t>
            </a:r>
            <a:endParaRPr lang="en-US" dirty="0"/>
          </a:p>
        </p:txBody>
      </p:sp>
      <p:sp>
        <p:nvSpPr>
          <p:cNvPr id="4" name="Slide Number Placeholder 3"/>
          <p:cNvSpPr>
            <a:spLocks noGrp="1"/>
          </p:cNvSpPr>
          <p:nvPr>
            <p:ph type="sldNum" sz="quarter" idx="10"/>
          </p:nvPr>
        </p:nvSpPr>
        <p:spPr/>
        <p:txBody>
          <a:bodyPr/>
          <a:lstStyle/>
          <a:p>
            <a:pPr>
              <a:defRPr/>
            </a:pPr>
            <a:fld id="{E4E60835-1CD0-BB4A-8508-0873307AFBE9}" type="slidenum">
              <a:rPr lang="en-US" smtClean="0"/>
              <a:pPr>
                <a:defRPr/>
              </a:pPr>
              <a:t>23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p:cNvSpPr>
          <p:nvPr>
            <p:ph type="sldImg"/>
          </p:nvPr>
        </p:nvSpPr>
        <p:spPr>
          <a:ln/>
        </p:spPr>
      </p:sp>
      <p:sp>
        <p:nvSpPr>
          <p:cNvPr id="43011" name="Notes Placeholder 2"/>
          <p:cNvSpPr>
            <a:spLocks noGrp="1"/>
          </p:cNvSpPr>
          <p:nvPr>
            <p:ph type="body" idx="1"/>
          </p:nvPr>
        </p:nvSpPr>
        <p:spPr>
          <a:noFill/>
          <a:ln/>
        </p:spPr>
        <p:txBody>
          <a:bodyPr/>
          <a:lstStyle/>
          <a:p>
            <a:r>
              <a:rPr lang="en-US" smtClean="0"/>
              <a:t>high-fructose corn syrup usage in processed foods may be linked to various health conditions, including metabolic syndrome, hypertension, dyslipidemia, hepatic steatosis, insulin resistance, and obesity. However, there is to date little evidence that high-fructose corn syrup is any unhealthier, calorie for calorie, than sucrose or other simple sugars.</a:t>
            </a:r>
          </a:p>
        </p:txBody>
      </p:sp>
      <p:sp>
        <p:nvSpPr>
          <p:cNvPr id="43012" name="Slide Number Placeholder 3"/>
          <p:cNvSpPr>
            <a:spLocks noGrp="1"/>
          </p:cNvSpPr>
          <p:nvPr>
            <p:ph type="sldNum" sz="quarter" idx="5"/>
          </p:nvPr>
        </p:nvSpPr>
        <p:spPr>
          <a:noFill/>
        </p:spPr>
        <p:txBody>
          <a:bodyPr/>
          <a:lstStyle/>
          <a:p>
            <a:fld id="{FA0DB9BA-A77F-B948-AD87-083D8F68C9C9}" type="slidenum">
              <a:rPr lang="en-US" smtClean="0"/>
              <a:pPr/>
              <a:t>27</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New Roman" charset="0"/>
                <a:ea typeface="ＭＳ Ｐゴシック" charset="0"/>
                <a:cs typeface="ＭＳ Ｐゴシック" charset="0"/>
              </a:rPr>
              <a:t>http://chemistry.elmhurst.edu/vchembook/549sweet.html</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high-fructose corn syrup usage in processed foods may be linked to various health conditions, including metabolic syndrome, hypertension, dyslipidemia, hepatic steatosis, insulin resistance, and obesity. However, there is to date little evidence that high-fructose corn syrup is any unhealthier, calorie for calorie, than sucrose or other simple sugars.</a:t>
            </a:r>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33603F8B-84BD-0949-8F3C-522B544D6C77}" type="slidenum">
              <a:rPr lang="en-US" sz="1200" b="0">
                <a:latin typeface="Arial" charset="0"/>
              </a:rPr>
              <a:pPr/>
              <a:t>28</a:t>
            </a:fld>
            <a:endParaRPr lang="en-US" sz="1200" b="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1150938" y="692150"/>
            <a:ext cx="4556125" cy="3416300"/>
          </a:xfrm>
          <a:ln/>
        </p:spPr>
      </p:sp>
      <p:sp>
        <p:nvSpPr>
          <p:cNvPr id="46083" name="Notes Placeholder 2"/>
          <p:cNvSpPr>
            <a:spLocks noGrp="1"/>
          </p:cNvSpPr>
          <p:nvPr>
            <p:ph type="body" idx="1"/>
          </p:nvPr>
        </p:nvSpPr>
        <p:spPr>
          <a:noFill/>
          <a:ln/>
        </p:spPr>
        <p:txBody>
          <a:bodyPr/>
          <a:lstStyle/>
          <a:p>
            <a:endParaRPr lang="en-US" smtClean="0">
              <a:latin typeface="Arial" pitchFamily="-112"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p:cNvSpPr>
          <p:nvPr>
            <p:ph type="sldImg"/>
          </p:nvPr>
        </p:nvSpPr>
        <p:spPr>
          <a:ln/>
        </p:spPr>
      </p:sp>
      <p:sp>
        <p:nvSpPr>
          <p:cNvPr id="50179" name="Notes Placeholder 2"/>
          <p:cNvSpPr>
            <a:spLocks noGrp="1"/>
          </p:cNvSpPr>
          <p:nvPr>
            <p:ph type="body" idx="1"/>
          </p:nvPr>
        </p:nvSpPr>
        <p:spPr>
          <a:noFill/>
          <a:ln/>
        </p:spPr>
        <p:txBody>
          <a:bodyPr/>
          <a:lstStyle/>
          <a:p>
            <a:r>
              <a:rPr lang="en-US" smtClean="0"/>
              <a:t>http://www.nytimes.com/2016/05/02/health/biggest-loser-weight-loss.html?rref=collection%2Fsectioncollection%2Fscience&amp;action=click&amp;contentCollection=science&amp;region=rank&amp;module=package&amp;version=highlights&amp;contentPlacement=1&amp;pgtype=sectionfront</a:t>
            </a:r>
          </a:p>
          <a:p>
            <a:endParaRPr lang="en-US" smtClean="0"/>
          </a:p>
          <a:p>
            <a:endParaRPr lang="en-US" smtClean="0"/>
          </a:p>
        </p:txBody>
      </p:sp>
      <p:sp>
        <p:nvSpPr>
          <p:cNvPr id="50180" name="Slide Number Placeholder 3"/>
          <p:cNvSpPr>
            <a:spLocks noGrp="1"/>
          </p:cNvSpPr>
          <p:nvPr>
            <p:ph type="sldNum" sz="quarter" idx="5"/>
          </p:nvPr>
        </p:nvSpPr>
        <p:spPr>
          <a:noFill/>
        </p:spPr>
        <p:txBody>
          <a:bodyPr/>
          <a:lstStyle/>
          <a:p>
            <a:fld id="{65B494F9-DF56-E94F-AE62-79171092A327}" type="slidenum">
              <a:rPr lang="en-US" smtClean="0"/>
              <a:pPr/>
              <a:t>31</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p:cNvSpPr>
          <p:nvPr>
            <p:ph type="sldImg"/>
          </p:nvPr>
        </p:nvSpPr>
        <p:spPr>
          <a:ln/>
        </p:spPr>
      </p:sp>
      <p:sp>
        <p:nvSpPr>
          <p:cNvPr id="52227" name="Notes Placeholder 2"/>
          <p:cNvSpPr>
            <a:spLocks noGrp="1"/>
          </p:cNvSpPr>
          <p:nvPr>
            <p:ph type="body" idx="1"/>
          </p:nvPr>
        </p:nvSpPr>
        <p:spPr>
          <a:noFill/>
          <a:ln/>
        </p:spPr>
        <p:txBody>
          <a:bodyPr/>
          <a:lstStyle/>
          <a:p>
            <a:r>
              <a:rPr lang="en-US" dirty="0" smtClean="0"/>
              <a:t>http://www.nytimes.com/2016/05/02/health/biggest-loser-weight-loss.html?rref=collection%2Fsectioncollection%2Fscience&amp;action=</a:t>
            </a:r>
            <a:r>
              <a:rPr lang="en-US" dirty="0" err="1" smtClean="0"/>
              <a:t>click&amp;contentCollection</a:t>
            </a:r>
            <a:r>
              <a:rPr lang="en-US" dirty="0" smtClean="0"/>
              <a:t>=</a:t>
            </a:r>
            <a:r>
              <a:rPr lang="en-US" dirty="0" err="1" smtClean="0"/>
              <a:t>science&amp;region</a:t>
            </a:r>
            <a:r>
              <a:rPr lang="en-US" dirty="0" smtClean="0"/>
              <a:t>=</a:t>
            </a:r>
            <a:r>
              <a:rPr lang="en-US" dirty="0" err="1" smtClean="0"/>
              <a:t>rank&amp;module</a:t>
            </a:r>
            <a:r>
              <a:rPr lang="en-US" dirty="0" smtClean="0"/>
              <a:t>=</a:t>
            </a:r>
            <a:r>
              <a:rPr lang="en-US" dirty="0" err="1" smtClean="0"/>
              <a:t>package&amp;version</a:t>
            </a:r>
            <a:r>
              <a:rPr lang="en-US" dirty="0" smtClean="0"/>
              <a:t>=</a:t>
            </a:r>
            <a:r>
              <a:rPr lang="en-US" dirty="0" err="1" smtClean="0"/>
              <a:t>highlights&amp;contentPlacement</a:t>
            </a:r>
            <a:r>
              <a:rPr lang="en-US" dirty="0" smtClean="0"/>
              <a:t>=1&amp;pgtype=</a:t>
            </a:r>
            <a:r>
              <a:rPr lang="en-US" dirty="0" err="1" smtClean="0"/>
              <a:t>sectionfront</a:t>
            </a:r>
            <a:endParaRPr lang="en-US" dirty="0" smtClean="0"/>
          </a:p>
          <a:p>
            <a:endParaRPr lang="en-US" dirty="0" smtClean="0"/>
          </a:p>
          <a:p>
            <a:endParaRPr lang="en-US" dirty="0" smtClean="0"/>
          </a:p>
        </p:txBody>
      </p:sp>
      <p:sp>
        <p:nvSpPr>
          <p:cNvPr id="52228" name="Slide Number Placeholder 3"/>
          <p:cNvSpPr>
            <a:spLocks noGrp="1"/>
          </p:cNvSpPr>
          <p:nvPr>
            <p:ph type="sldNum" sz="quarter" idx="5"/>
          </p:nvPr>
        </p:nvSpPr>
        <p:spPr>
          <a:noFill/>
        </p:spPr>
        <p:txBody>
          <a:bodyPr/>
          <a:lstStyle/>
          <a:p>
            <a:fld id="{21C0D1A8-3F19-5043-9B14-760F2E9C98FF}" type="slidenum">
              <a:rPr lang="en-US" smtClean="0"/>
              <a:pPr/>
              <a:t>32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B24BD2-CC2F-5D40-B22A-B42177BD50E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436500D-AE53-054B-AC45-561F9F65BD4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E77092C-8A64-474A-85EE-86118768FC2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559837F-BC02-4746-BEF7-416D985F2FC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28403E2-2E67-D04B-A9AE-FFED51E7258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3C3E5AF-4A15-5E44-902D-157F0B7B93D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F20CD1C-4D55-924A-A1C6-CD0D1A167E8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3B07C24-A33E-1343-92BD-B295C8A3098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C7D2360-7202-CC4C-80EC-0EDCC6BFEC8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313341-E60C-CF42-9968-9F16B9A49B7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028DEC4-81AB-6844-A07E-52478DD37BA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79BCC3D-78D1-554A-854C-7DE2014ED13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5pPr>
      <a:lvl6pPr marL="457200" algn="ctr" rtl="0" eaLnBrk="0" fontAlgn="base" hangingPunct="0">
        <a:spcBef>
          <a:spcPct val="0"/>
        </a:spcBef>
        <a:spcAft>
          <a:spcPct val="0"/>
        </a:spcAft>
        <a:defRPr sz="4400">
          <a:solidFill>
            <a:schemeClr val="tx2"/>
          </a:solidFill>
          <a:latin typeface="Times" pitchFamily="-112" charset="0"/>
        </a:defRPr>
      </a:lvl6pPr>
      <a:lvl7pPr marL="914400" algn="ctr" rtl="0" eaLnBrk="0" fontAlgn="base" hangingPunct="0">
        <a:spcBef>
          <a:spcPct val="0"/>
        </a:spcBef>
        <a:spcAft>
          <a:spcPct val="0"/>
        </a:spcAft>
        <a:defRPr sz="4400">
          <a:solidFill>
            <a:schemeClr val="tx2"/>
          </a:solidFill>
          <a:latin typeface="Times" pitchFamily="-112" charset="0"/>
        </a:defRPr>
      </a:lvl7pPr>
      <a:lvl8pPr marL="1371600" algn="ctr" rtl="0" eaLnBrk="0" fontAlgn="base" hangingPunct="0">
        <a:spcBef>
          <a:spcPct val="0"/>
        </a:spcBef>
        <a:spcAft>
          <a:spcPct val="0"/>
        </a:spcAft>
        <a:defRPr sz="4400">
          <a:solidFill>
            <a:schemeClr val="tx2"/>
          </a:solidFill>
          <a:latin typeface="Times" pitchFamily="-112" charset="0"/>
        </a:defRPr>
      </a:lvl8pPr>
      <a:lvl9pPr marL="1828800" algn="ctr" rtl="0" eaLnBrk="0" fontAlgn="base" hangingPunct="0">
        <a:spcBef>
          <a:spcPct val="0"/>
        </a:spcBef>
        <a:spcAft>
          <a:spcPct val="0"/>
        </a:spcAft>
        <a:defRPr sz="4400">
          <a:solidFill>
            <a:schemeClr val="tx2"/>
          </a:solidFill>
          <a:latin typeface="Times"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9.png"/><Relationship Id="rId5" Type="http://schemas.openxmlformats.org/officeDocument/2006/relationships/hyperlink" Target="http://chemconnections.org/general/movies/Chirality.mov" TargetMode="External"/><Relationship Id="rId1" Type="http://schemas.microsoft.com/office/2007/relationships/media" Target="file://localhost/Users/ronrusay/Desktop/Powerpoint%20&amp;%20Movies/Movies/Chirality.mov" TargetMode="External"/><Relationship Id="rId2" Type="http://schemas.openxmlformats.org/officeDocument/2006/relationships/video" Target="file://localhost/Users/ronrusay/Desktop/Powerpoint%20&amp;%20Movies/Movies/Chirality.mov"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jpeg"/><Relationship Id="rId5"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hyperlink" Target="http://chemistry.beloit.edu/Stars/EMSpectrum/index.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eg"/><Relationship Id="rId3"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jpeg"/><Relationship Id="rId5" Type="http://schemas.openxmlformats.org/officeDocument/2006/relationships/image" Target="../media/image33.jpeg"/><Relationship Id="rId6" Type="http://schemas.openxmlformats.org/officeDocument/2006/relationships/image" Target="../media/image34.jpeg"/><Relationship Id="rId7" Type="http://schemas.openxmlformats.org/officeDocument/2006/relationships/image" Target="../media/image35.jpe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36.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jpeg"/></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38.png"/><Relationship Id="rId5" Type="http://schemas.openxmlformats.org/officeDocument/2006/relationships/image" Target="../media/image39.pn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hyperlink" Target="http://www.ncbi.nlm.nih.gov/pmc/articles/PMC3602983/figure/F2/" TargetMode="External"/><Relationship Id="rId5" Type="http://schemas.openxmlformats.org/officeDocument/2006/relationships/image" Target="../media/image41.png"/><Relationship Id="rId6" Type="http://schemas.openxmlformats.org/officeDocument/2006/relationships/hyperlink" Target="https://www.ncbi.nlm.nih.gov/pubmed/17212793" TargetMode="External"/><Relationship Id="rId7" Type="http://schemas.openxmlformats.org/officeDocument/2006/relationships/hyperlink" Target="http://www.nytimes.com/2016/05/02/health/biggest-loser-weight-loss.html?rref=collection/sectioncollection/science&amp;action=click&amp;contentCollection=science&amp;region=rank&amp;module=package&amp;version=highlights&amp;contentPlacement=1&amp;pgtype=sectionfront&amp;_r=0" TargetMode="External"/><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838200" y="2590800"/>
            <a:ext cx="7772400" cy="1143000"/>
          </a:xfrm>
          <a:prstGeom prst="rect">
            <a:avLst/>
          </a:prstGeom>
          <a:noFill/>
          <a:ln w="12700">
            <a:noFill/>
            <a:miter lim="800000"/>
            <a:headEnd/>
            <a:tailEnd/>
          </a:ln>
          <a:effectLst/>
        </p:spPr>
        <p:txBody>
          <a:bodyPr lIns="90487" tIns="44450" rIns="90487" bIns="44450" anchor="b">
            <a:prstTxWarp prst="textNoShape">
              <a:avLst/>
            </a:prstTxWarp>
          </a:bodyPr>
          <a:lstStyle/>
          <a:p>
            <a:pPr algn="ctr" eaLnBrk="0" hangingPunct="0">
              <a:defRPr/>
            </a:pPr>
            <a:r>
              <a:rPr lang="en-US" sz="4400" b="0" dirty="0">
                <a:effectLst>
                  <a:outerShdw blurRad="38100" dist="38100" dir="2700000" algn="tl">
                    <a:srgbClr val="DDDDDD"/>
                  </a:outerShdw>
                </a:effectLst>
                <a:latin typeface="Times" pitchFamily="-112" charset="0"/>
              </a:rPr>
              <a:t>Organic Molecules</a:t>
            </a:r>
          </a:p>
          <a:p>
            <a:pPr algn="ctr" eaLnBrk="0" hangingPunct="0">
              <a:defRPr/>
            </a:pPr>
            <a:r>
              <a:rPr lang="en-US" sz="3600" b="0" dirty="0">
                <a:effectLst>
                  <a:outerShdw blurRad="38100" dist="38100" dir="2700000" algn="tl">
                    <a:srgbClr val="DDDDDD"/>
                  </a:outerShdw>
                </a:effectLst>
                <a:latin typeface="Times" pitchFamily="-112" charset="0"/>
              </a:rPr>
              <a:t>Functional </a:t>
            </a:r>
            <a:r>
              <a:rPr lang="en-US" sz="3600" b="0" dirty="0" smtClean="0">
                <a:effectLst>
                  <a:outerShdw blurRad="38100" dist="38100" dir="2700000" algn="tl">
                    <a:srgbClr val="DDDDDD"/>
                  </a:outerShdw>
                </a:effectLst>
                <a:latin typeface="Times" pitchFamily="-112" charset="0"/>
              </a:rPr>
              <a:t>Groups</a:t>
            </a:r>
            <a:br>
              <a:rPr lang="en-US" sz="3600" b="0" dirty="0" smtClean="0">
                <a:effectLst>
                  <a:outerShdw blurRad="38100" dist="38100" dir="2700000" algn="tl">
                    <a:srgbClr val="DDDDDD"/>
                  </a:outerShdw>
                </a:effectLst>
                <a:latin typeface="Times" pitchFamily="-112" charset="0"/>
              </a:rPr>
            </a:br>
            <a:r>
              <a:rPr lang="en-US" sz="3600" b="0" dirty="0" smtClean="0">
                <a:effectLst>
                  <a:outerShdw blurRad="38100" dist="38100" dir="2700000" algn="tl">
                    <a:srgbClr val="DDDDDD"/>
                  </a:outerShdw>
                </a:effectLst>
                <a:latin typeface="Times" pitchFamily="-112" charset="0"/>
              </a:rPr>
              <a:t> </a:t>
            </a:r>
            <a:r>
              <a:rPr lang="en-US" sz="2800" b="0" i="1" dirty="0" smtClean="0">
                <a:effectLst>
                  <a:outerShdw blurRad="38100" dist="38100" dir="2700000" algn="tl">
                    <a:srgbClr val="DDDDDD"/>
                  </a:outerShdw>
                </a:effectLst>
                <a:latin typeface="Times" pitchFamily="-112" charset="0"/>
              </a:rPr>
              <a:t>alcohols, ethers, </a:t>
            </a:r>
            <a:r>
              <a:rPr lang="en-US" sz="2800" b="0" i="1" dirty="0" err="1" smtClean="0">
                <a:effectLst>
                  <a:outerShdw blurRad="38100" dist="38100" dir="2700000" algn="tl">
                    <a:srgbClr val="DDDDDD"/>
                  </a:outerShdw>
                </a:effectLst>
                <a:latin typeface="Times" pitchFamily="-112" charset="0"/>
              </a:rPr>
              <a:t>aldehydes</a:t>
            </a:r>
            <a:r>
              <a:rPr lang="en-US" sz="2800" b="0" i="1" dirty="0" smtClean="0">
                <a:effectLst>
                  <a:outerShdw blurRad="38100" dist="38100" dir="2700000" algn="tl">
                    <a:srgbClr val="DDDDDD"/>
                  </a:outerShdw>
                </a:effectLst>
                <a:latin typeface="Times" pitchFamily="-112" charset="0"/>
              </a:rPr>
              <a:t>, </a:t>
            </a:r>
            <a:r>
              <a:rPr lang="en-US" sz="2800" b="0" i="1" dirty="0" err="1" smtClean="0">
                <a:effectLst>
                  <a:outerShdw blurRad="38100" dist="38100" dir="2700000" algn="tl">
                    <a:srgbClr val="DDDDDD"/>
                  </a:outerShdw>
                </a:effectLst>
                <a:latin typeface="Times" pitchFamily="-112" charset="0"/>
              </a:rPr>
              <a:t>ketones</a:t>
            </a:r>
            <a:endParaRPr lang="en-US" sz="2800" b="0" i="1" dirty="0" smtClean="0">
              <a:effectLst>
                <a:outerShdw blurRad="38100" dist="38100" dir="2700000" algn="tl">
                  <a:srgbClr val="DDDDDD"/>
                </a:outerShdw>
              </a:effectLst>
              <a:latin typeface="Times" pitchFamily="-112" charset="0"/>
            </a:endParaRPr>
          </a:p>
          <a:p>
            <a:pPr algn="ctr" eaLnBrk="0" hangingPunct="0">
              <a:defRPr/>
            </a:pPr>
            <a:r>
              <a:rPr lang="en-US" sz="3600" b="0" dirty="0" smtClean="0">
                <a:effectLst>
                  <a:outerShdw blurRad="38100" dist="38100" dir="2700000" algn="tl">
                    <a:srgbClr val="DDDDDD"/>
                  </a:outerShdw>
                </a:effectLst>
                <a:latin typeface="Times" pitchFamily="-112" charset="0"/>
              </a:rPr>
              <a:t>Carbohydrates / </a:t>
            </a:r>
            <a:r>
              <a:rPr lang="en-US" sz="3600" b="0" dirty="0" err="1" smtClean="0">
                <a:effectLst>
                  <a:outerShdw blurRad="38100" dist="38100" dir="2700000" algn="tl">
                    <a:srgbClr val="DDDDDD"/>
                  </a:outerShdw>
                </a:effectLst>
                <a:latin typeface="Times" pitchFamily="-112" charset="0"/>
              </a:rPr>
              <a:t>Saccharides</a:t>
            </a:r>
            <a:r>
              <a:rPr lang="en-US" sz="3600" b="0" dirty="0" smtClean="0">
                <a:effectLst>
                  <a:outerShdw blurRad="38100" dist="38100" dir="2700000" algn="tl">
                    <a:srgbClr val="DDDDDD"/>
                  </a:outerShdw>
                </a:effectLst>
                <a:latin typeface="Times" pitchFamily="-112" charset="0"/>
              </a:rPr>
              <a:t> / Sugars</a:t>
            </a:r>
            <a:endParaRPr lang="en-US" sz="3600" b="0" dirty="0">
              <a:effectLst>
                <a:outerShdw blurRad="38100" dist="38100" dir="2700000" algn="tl">
                  <a:srgbClr val="DDDDDD"/>
                </a:outerShdw>
              </a:effectLst>
              <a:latin typeface="Times" pitchFamily="-112" charset="0"/>
            </a:endParaRPr>
          </a:p>
        </p:txBody>
      </p:sp>
      <p:sp>
        <p:nvSpPr>
          <p:cNvPr id="67587" name="Rectangle 3"/>
          <p:cNvSpPr>
            <a:spLocks noChangeArrowheads="1"/>
          </p:cNvSpPr>
          <p:nvPr/>
        </p:nvSpPr>
        <p:spPr bwMode="auto">
          <a:xfrm>
            <a:off x="1371600" y="3200400"/>
            <a:ext cx="6400800" cy="1752600"/>
          </a:xfrm>
          <a:prstGeom prst="rect">
            <a:avLst/>
          </a:prstGeom>
          <a:noFill/>
          <a:ln w="12700">
            <a:noFill/>
            <a:miter lim="800000"/>
            <a:headEnd/>
            <a:tailEnd/>
          </a:ln>
          <a:effectLst/>
        </p:spPr>
        <p:txBody>
          <a:bodyPr lIns="90487" tIns="44450" rIns="90487" bIns="44450">
            <a:prstTxWarp prst="textNoShape">
              <a:avLst/>
            </a:prstTxWarp>
          </a:bodyPr>
          <a:lstStyle/>
          <a:p>
            <a:pPr algn="ctr" eaLnBrk="0" hangingPunct="0">
              <a:spcBef>
                <a:spcPct val="20000"/>
              </a:spcBef>
              <a:buClr>
                <a:schemeClr val="accent1"/>
              </a:buClr>
              <a:buSzPct val="75000"/>
              <a:buFont typeface="Monotype Sorts" pitchFamily="-112" charset="2"/>
              <a:buNone/>
              <a:defRPr/>
            </a:pPr>
            <a:endParaRPr lang="en-US" sz="3200" dirty="0">
              <a:effectLst>
                <a:outerShdw blurRad="38100" dist="38100" dir="2700000" algn="tl">
                  <a:srgbClr val="DDDDDD"/>
                </a:outerShdw>
              </a:effectLst>
              <a:latin typeface="Times" pitchFamily="-112" charset="0"/>
            </a:endParaRPr>
          </a:p>
          <a:p>
            <a:pPr algn="ctr" eaLnBrk="0" hangingPunct="0">
              <a:spcBef>
                <a:spcPct val="20000"/>
              </a:spcBef>
              <a:buClr>
                <a:schemeClr val="accent1"/>
              </a:buClr>
              <a:buSzPct val="75000"/>
              <a:buFont typeface="Monotype Sorts" pitchFamily="-112" charset="2"/>
              <a:buNone/>
              <a:defRPr/>
            </a:pPr>
            <a:r>
              <a:rPr lang="en-US" sz="3200" b="0" dirty="0">
                <a:effectLst>
                  <a:outerShdw blurRad="38100" dist="38100" dir="2700000" algn="tl">
                    <a:srgbClr val="DDDDDD"/>
                  </a:outerShdw>
                </a:effectLst>
                <a:latin typeface="Times" pitchFamily="-112" charset="0"/>
              </a:rPr>
              <a:t>Dr. Ron </a:t>
            </a:r>
            <a:r>
              <a:rPr lang="en-US" sz="3200" b="0" dirty="0" err="1">
                <a:effectLst>
                  <a:outerShdw blurRad="38100" dist="38100" dir="2700000" algn="tl">
                    <a:srgbClr val="DDDDDD"/>
                  </a:outerShdw>
                </a:effectLst>
                <a:latin typeface="Times" pitchFamily="-112" charset="0"/>
              </a:rPr>
              <a:t>Rusay</a:t>
            </a:r>
            <a:endParaRPr lang="en-US" sz="3200" b="0" dirty="0">
              <a:effectLst>
                <a:outerShdw blurRad="38100" dist="38100" dir="2700000" algn="tl">
                  <a:srgbClr val="DDDDDD"/>
                </a:outerShdw>
              </a:effectLst>
              <a:latin typeface="Times" pitchFamily="-112" charset="0"/>
            </a:endParaRPr>
          </a:p>
        </p:txBody>
      </p:sp>
      <p:pic>
        <p:nvPicPr>
          <p:cNvPr id="15364" name="Picture 3" descr="Screen Shot 2014-07-04 at 8.37.00 AM.png"/>
          <p:cNvPicPr>
            <a:picLocks noChangeAspect="1"/>
          </p:cNvPicPr>
          <p:nvPr/>
        </p:nvPicPr>
        <p:blipFill>
          <a:blip r:embed="rId2"/>
          <a:srcRect/>
          <a:stretch>
            <a:fillRect/>
          </a:stretch>
        </p:blipFill>
        <p:spPr bwMode="auto">
          <a:xfrm>
            <a:off x="1066800" y="5638800"/>
            <a:ext cx="7239000" cy="676275"/>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prstTxWarp prst="textNoShape">
              <a:avLst/>
            </a:prstTxWarp>
          </a:bodyPr>
          <a:lstStyle/>
          <a:p>
            <a:pPr algn="ctr">
              <a:defRPr/>
            </a:pPr>
            <a:r>
              <a:rPr lang="en-US" i="1">
                <a:solidFill>
                  <a:schemeClr val="tx2"/>
                </a:solidFill>
                <a:effectLst>
                  <a:outerShdw blurRad="38100" dist="38100" dir="2700000" algn="tl">
                    <a:srgbClr val="DDDDDD"/>
                  </a:outerShdw>
                </a:effectLst>
                <a:latin typeface="Times New Roman" pitchFamily="-84" charset="0"/>
                <a:ea typeface="ＭＳ Ｐゴシック" pitchFamily="-84" charset="-128"/>
                <a:cs typeface="ＭＳ Ｐゴシック" pitchFamily="-84" charset="-128"/>
              </a:rPr>
              <a:t>Common Functional Groups</a:t>
            </a:r>
          </a:p>
        </p:txBody>
      </p:sp>
      <p:sp>
        <p:nvSpPr>
          <p:cNvPr id="25603" name="Rectangle 3"/>
          <p:cNvSpPr>
            <a:spLocks noChangeArrowheads="1"/>
          </p:cNvSpPr>
          <p:nvPr/>
        </p:nvSpPr>
        <p:spPr bwMode="auto">
          <a:xfrm>
            <a:off x="228600" y="1600200"/>
            <a:ext cx="8458200" cy="3486150"/>
          </a:xfrm>
          <a:prstGeom prst="rect">
            <a:avLst/>
          </a:prstGeom>
          <a:noFill/>
          <a:ln w="12700">
            <a:noFill/>
            <a:miter lim="800000"/>
            <a:headEnd/>
            <a:tailEnd/>
          </a:ln>
        </p:spPr>
        <p:txBody>
          <a:bodyPr lIns="90487" tIns="44450" rIns="90487" bIns="44450">
            <a:prstTxWarp prst="textNoShape">
              <a:avLst/>
            </a:prstTxWarp>
          </a:bodyPr>
          <a:lstStyle/>
          <a:p>
            <a:pPr marL="565150" indent="-565150">
              <a:spcBef>
                <a:spcPct val="70000"/>
              </a:spcBef>
            </a:pPr>
            <a:r>
              <a:rPr lang="en-US" sz="3200"/>
              <a:t>	</a:t>
            </a:r>
            <a:r>
              <a:rPr lang="en-US" sz="3200" u="sng"/>
              <a:t>Name</a:t>
            </a:r>
            <a:r>
              <a:rPr lang="en-US" sz="3200"/>
              <a:t>				</a:t>
            </a:r>
            <a:r>
              <a:rPr lang="en-US" sz="3200" u="sng"/>
              <a:t>General Formula</a:t>
            </a:r>
            <a:endParaRPr lang="en-US" sz="3200"/>
          </a:p>
          <a:p>
            <a:pPr marL="565150" indent="-565150">
              <a:spcBef>
                <a:spcPct val="70000"/>
              </a:spcBef>
            </a:pPr>
            <a:r>
              <a:rPr lang="en-US" sz="3200"/>
              <a:t>  </a:t>
            </a:r>
            <a:r>
              <a:rPr lang="en-US" sz="3200">
                <a:solidFill>
                  <a:srgbClr val="FF6600"/>
                </a:solidFill>
              </a:rPr>
              <a:t>Alcohols	</a:t>
            </a:r>
            <a:r>
              <a:rPr lang="en-US" sz="3200"/>
              <a:t>				</a:t>
            </a:r>
            <a:r>
              <a:rPr lang="en-US" sz="3200">
                <a:solidFill>
                  <a:srgbClr val="FF3300"/>
                </a:solidFill>
              </a:rPr>
              <a:t>R</a:t>
            </a:r>
            <a:r>
              <a:rPr lang="en-US" sz="3200">
                <a:solidFill>
                  <a:srgbClr val="FF3300"/>
                </a:solidFill>
                <a:latin typeface="Symbol" pitchFamily="-112" charset="2"/>
              </a:rPr>
              <a:t></a:t>
            </a:r>
            <a:endParaRPr lang="en-US" sz="3200">
              <a:solidFill>
                <a:srgbClr val="FF3300"/>
              </a:solidFill>
            </a:endParaRPr>
          </a:p>
          <a:p>
            <a:pPr marL="565150" indent="-565150">
              <a:spcBef>
                <a:spcPct val="70000"/>
              </a:spcBef>
            </a:pPr>
            <a:r>
              <a:rPr lang="en-US" sz="3200"/>
              <a:t> </a:t>
            </a:r>
            <a:r>
              <a:rPr lang="en-US" sz="3200">
                <a:solidFill>
                  <a:srgbClr val="FF6600"/>
                </a:solidFill>
              </a:rPr>
              <a:t> Ethers</a:t>
            </a:r>
            <a:r>
              <a:rPr lang="en-US" sz="3200"/>
              <a:t>					</a:t>
            </a:r>
            <a:r>
              <a:rPr lang="en-US" sz="3200">
                <a:solidFill>
                  <a:srgbClr val="FF3300"/>
                </a:solidFill>
              </a:rPr>
              <a:t>R</a:t>
            </a:r>
            <a:r>
              <a:rPr lang="en-US" sz="3200">
                <a:solidFill>
                  <a:srgbClr val="FF3300"/>
                </a:solidFill>
                <a:latin typeface="Symbol" pitchFamily="-112" charset="2"/>
              </a:rPr>
              <a:t></a:t>
            </a:r>
            <a:r>
              <a:rPr lang="en-US" sz="3200">
                <a:solidFill>
                  <a:srgbClr val="FF3300"/>
                </a:solidFill>
              </a:rPr>
              <a:t>R</a:t>
            </a:r>
            <a:r>
              <a:rPr lang="en-US" sz="3200">
                <a:solidFill>
                  <a:srgbClr val="FF3300"/>
                </a:solidFill>
                <a:latin typeface="Symbol" pitchFamily="-112" charset="2"/>
              </a:rPr>
              <a:t></a:t>
            </a:r>
            <a:endParaRPr lang="en-US" sz="3200">
              <a:solidFill>
                <a:srgbClr val="FF3300"/>
              </a:solidFill>
            </a:endParaRPr>
          </a:p>
          <a:p>
            <a:pPr marL="565150" indent="-565150">
              <a:spcBef>
                <a:spcPct val="70000"/>
              </a:spcBef>
            </a:pPr>
            <a:r>
              <a:rPr lang="en-US" sz="3200"/>
              <a:t>  Amines					</a:t>
            </a:r>
            <a:r>
              <a:rPr lang="en-US" sz="3200">
                <a:solidFill>
                  <a:schemeClr val="tx2"/>
                </a:solidFill>
              </a:rPr>
              <a:t>R</a:t>
            </a:r>
            <a:r>
              <a:rPr lang="en-US" sz="3200">
                <a:solidFill>
                  <a:schemeClr val="tx2"/>
                </a:solidFill>
                <a:latin typeface="Symbol" pitchFamily="-112" charset="2"/>
              </a:rPr>
              <a:t>NH</a:t>
            </a:r>
            <a:r>
              <a:rPr lang="en-US" sz="3200" baseline="-25000">
                <a:solidFill>
                  <a:schemeClr val="tx2"/>
                </a:solidFill>
                <a:latin typeface="Symbol" pitchFamily="-112" charset="2"/>
              </a:rPr>
              <a:t>2</a:t>
            </a:r>
          </a:p>
          <a:p>
            <a:pPr marL="565150" indent="-565150">
              <a:spcBef>
                <a:spcPct val="70000"/>
              </a:spcBef>
            </a:pPr>
            <a:r>
              <a:rPr lang="en-US" sz="3200">
                <a:solidFill>
                  <a:srgbClr val="FF0000"/>
                </a:solidFill>
              </a:rPr>
              <a:t>  </a:t>
            </a:r>
            <a:r>
              <a:rPr lang="en-US" sz="3200">
                <a:solidFill>
                  <a:srgbClr val="000000"/>
                </a:solidFill>
              </a:rPr>
              <a:t>Carboxylic Acids</a:t>
            </a:r>
            <a:r>
              <a:rPr lang="en-US" sz="3200"/>
              <a:t>			</a:t>
            </a:r>
          </a:p>
          <a:p>
            <a:pPr marL="565150" indent="-565150">
              <a:spcBef>
                <a:spcPct val="70000"/>
              </a:spcBef>
            </a:pPr>
            <a:endParaRPr lang="en-US" sz="3200" baseline="-25000"/>
          </a:p>
          <a:p>
            <a:pPr marL="565150" indent="-565150" algn="ctr"/>
            <a:endParaRPr lang="en-US" sz="3200"/>
          </a:p>
        </p:txBody>
      </p:sp>
      <p:sp>
        <p:nvSpPr>
          <p:cNvPr id="5" name="Rectangle 4"/>
          <p:cNvSpPr/>
          <p:nvPr/>
        </p:nvSpPr>
        <p:spPr>
          <a:xfrm>
            <a:off x="2667000" y="304800"/>
            <a:ext cx="4564063" cy="584200"/>
          </a:xfrm>
          <a:prstGeom prst="rect">
            <a:avLst/>
          </a:prstGeom>
        </p:spPr>
        <p:txBody>
          <a:bodyPr wrap="none">
            <a:prstTxWarp prst="textNoShape">
              <a:avLst/>
            </a:prstTxWarp>
            <a:spAutoFit/>
          </a:bodyPr>
          <a:lstStyle/>
          <a:p>
            <a:pPr>
              <a:defRPr/>
            </a:pPr>
            <a:r>
              <a:rPr lang="en-US" sz="3200" dirty="0">
                <a:solidFill>
                  <a:srgbClr val="7ED3AE"/>
                </a:solidFill>
                <a:effectLst>
                  <a:outerShdw blurRad="38100" dist="38100" dir="2700000" algn="tl">
                    <a:srgbClr val="DDDDDD"/>
                  </a:outerShdw>
                </a:effectLst>
                <a:latin typeface="Helvetica" pitchFamily="-84" charset="0"/>
                <a:ea typeface="ＭＳ Ｐゴシック" pitchFamily="-84" charset="-128"/>
                <a:cs typeface="ＭＳ Ｐゴシック" pitchFamily="-84" charset="-128"/>
              </a:rPr>
              <a:t>Sugars (Carbohydrates)</a:t>
            </a:r>
            <a:endParaRPr lang="en-US" sz="3200" dirty="0">
              <a:latin typeface="Times New Roman" pitchFamily="-84" charset="0"/>
              <a:ea typeface="ＭＳ Ｐゴシック" pitchFamily="-84" charset="-128"/>
              <a:cs typeface="ＭＳ Ｐゴシック" pitchFamily="-84" charset="-128"/>
            </a:endParaRPr>
          </a:p>
        </p:txBody>
      </p:sp>
      <p:pic>
        <p:nvPicPr>
          <p:cNvPr id="25605" name="Picture 6"/>
          <p:cNvPicPr>
            <a:picLocks noChangeArrowheads="1"/>
          </p:cNvPicPr>
          <p:nvPr/>
        </p:nvPicPr>
        <p:blipFill>
          <a:blip r:embed="rId2"/>
          <a:srcRect/>
          <a:stretch>
            <a:fillRect/>
          </a:stretch>
        </p:blipFill>
        <p:spPr bwMode="auto">
          <a:xfrm>
            <a:off x="5791200" y="4724400"/>
            <a:ext cx="1524000" cy="914400"/>
          </a:xfrm>
          <a:prstGeom prst="rect">
            <a:avLst/>
          </a:prstGeom>
          <a:noFill/>
          <a:ln w="12700">
            <a:noFill/>
            <a:miter lim="800000"/>
            <a:headEnd/>
            <a:tailEnd/>
          </a:ln>
        </p:spPr>
      </p:pic>
      <p:pic>
        <p:nvPicPr>
          <p:cNvPr id="25606" name="Picture 6" descr="Screen Shot 2016-04-23 at 10.30.06 AM.png"/>
          <p:cNvPicPr>
            <a:picLocks noChangeAspect="1"/>
          </p:cNvPicPr>
          <p:nvPr/>
        </p:nvPicPr>
        <p:blipFill>
          <a:blip r:embed="rId3"/>
          <a:srcRect/>
          <a:stretch>
            <a:fillRect/>
          </a:stretch>
        </p:blipFill>
        <p:spPr bwMode="auto">
          <a:xfrm>
            <a:off x="2209800" y="5656263"/>
            <a:ext cx="5334000" cy="1201737"/>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prstTxWarp prst="textNoShape">
              <a:avLst/>
            </a:prstTxWarp>
          </a:bodyPr>
          <a:lstStyle/>
          <a:p>
            <a:pPr algn="ctr">
              <a:defRPr/>
            </a:pPr>
            <a:r>
              <a:rPr lang="en-US" sz="4000" i="1">
                <a:solidFill>
                  <a:schemeClr val="tx2"/>
                </a:solidFill>
                <a:effectLst>
                  <a:outerShdw blurRad="38100" dist="38100" dir="2700000" algn="tl">
                    <a:srgbClr val="DDDDDD"/>
                  </a:outerShdw>
                </a:effectLst>
                <a:latin typeface="Times New Roman" pitchFamily="-84" charset="0"/>
                <a:ea typeface="ＭＳ Ｐゴシック" pitchFamily="-84" charset="-128"/>
                <a:cs typeface="ＭＳ Ｐゴシック" pitchFamily="-84" charset="-128"/>
              </a:rPr>
              <a:t> </a:t>
            </a:r>
            <a:r>
              <a:rPr lang="en-US" i="1">
                <a:solidFill>
                  <a:schemeClr val="tx2"/>
                </a:solidFill>
                <a:effectLst>
                  <a:outerShdw blurRad="38100" dist="38100" dir="2700000" algn="tl">
                    <a:srgbClr val="DDDDDD"/>
                  </a:outerShdw>
                </a:effectLst>
                <a:latin typeface="Times New Roman" pitchFamily="-84" charset="0"/>
                <a:ea typeface="ＭＳ Ｐゴシック" pitchFamily="-84" charset="-128"/>
                <a:cs typeface="ＭＳ Ｐゴシック" pitchFamily="-84" charset="-128"/>
              </a:rPr>
              <a:t>Common Functional Groups</a:t>
            </a:r>
          </a:p>
        </p:txBody>
      </p:sp>
      <p:sp>
        <p:nvSpPr>
          <p:cNvPr id="26627" name="Rectangle 3"/>
          <p:cNvSpPr>
            <a:spLocks noChangeArrowheads="1"/>
          </p:cNvSpPr>
          <p:nvPr/>
        </p:nvSpPr>
        <p:spPr bwMode="auto">
          <a:xfrm>
            <a:off x="228600" y="1371600"/>
            <a:ext cx="8534400" cy="3867150"/>
          </a:xfrm>
          <a:prstGeom prst="rect">
            <a:avLst/>
          </a:prstGeom>
          <a:noFill/>
          <a:ln w="12700">
            <a:noFill/>
            <a:miter lim="800000"/>
            <a:headEnd/>
            <a:tailEnd/>
          </a:ln>
        </p:spPr>
        <p:txBody>
          <a:bodyPr lIns="90487" tIns="44450" rIns="90487" bIns="44450">
            <a:prstTxWarp prst="textNoShape">
              <a:avLst/>
            </a:prstTxWarp>
          </a:bodyPr>
          <a:lstStyle/>
          <a:p>
            <a:pPr marL="565150" indent="-565150">
              <a:spcBef>
                <a:spcPct val="70000"/>
              </a:spcBef>
            </a:pPr>
            <a:r>
              <a:rPr lang="en-US" sz="3200"/>
              <a:t>	</a:t>
            </a:r>
            <a:r>
              <a:rPr lang="en-US" sz="3200" u="sng"/>
              <a:t>Name</a:t>
            </a:r>
            <a:r>
              <a:rPr lang="en-US" sz="3200"/>
              <a:t>				</a:t>
            </a:r>
            <a:r>
              <a:rPr lang="en-US" sz="3200" u="sng"/>
              <a:t>General Formula</a:t>
            </a:r>
            <a:endParaRPr lang="en-US" sz="3200"/>
          </a:p>
          <a:p>
            <a:pPr marL="565150" indent="-565150">
              <a:spcBef>
                <a:spcPct val="70000"/>
              </a:spcBef>
            </a:pPr>
            <a:r>
              <a:rPr lang="en-US" sz="3200">
                <a:solidFill>
                  <a:srgbClr val="FF6600"/>
                </a:solidFill>
              </a:rPr>
              <a:t>Aldehydes</a:t>
            </a:r>
          </a:p>
          <a:p>
            <a:pPr marL="565150" indent="-565150">
              <a:spcBef>
                <a:spcPct val="70000"/>
              </a:spcBef>
            </a:pPr>
            <a:r>
              <a:rPr lang="en-US" sz="3200">
                <a:solidFill>
                  <a:srgbClr val="FF6600"/>
                </a:solidFill>
              </a:rPr>
              <a:t>Ketones</a:t>
            </a:r>
          </a:p>
          <a:p>
            <a:pPr marL="565150" indent="-565150">
              <a:spcBef>
                <a:spcPct val="70000"/>
              </a:spcBef>
            </a:pPr>
            <a:r>
              <a:rPr lang="en-US" sz="3200"/>
              <a:t>Carboxylic Acids</a:t>
            </a:r>
          </a:p>
          <a:p>
            <a:pPr marL="565150" indent="-565150">
              <a:spcBef>
                <a:spcPct val="70000"/>
              </a:spcBef>
            </a:pPr>
            <a:r>
              <a:rPr lang="en-US" sz="3200"/>
              <a:t>Esters</a:t>
            </a:r>
          </a:p>
          <a:p>
            <a:pPr marL="565150" indent="-565150">
              <a:spcBef>
                <a:spcPct val="70000"/>
              </a:spcBef>
            </a:pPr>
            <a:r>
              <a:rPr lang="en-US" sz="3200"/>
              <a:t>Amides					</a:t>
            </a:r>
          </a:p>
        </p:txBody>
      </p:sp>
      <p:pic>
        <p:nvPicPr>
          <p:cNvPr id="26628" name="Picture 4"/>
          <p:cNvPicPr>
            <a:picLocks noChangeArrowheads="1"/>
          </p:cNvPicPr>
          <p:nvPr/>
        </p:nvPicPr>
        <p:blipFill>
          <a:blip r:embed="rId2">
            <a:clrChange>
              <a:clrFrom>
                <a:srgbClr val="B7BEC8"/>
              </a:clrFrom>
              <a:clrTo>
                <a:srgbClr val="B7BEC8">
                  <a:alpha val="0"/>
                </a:srgbClr>
              </a:clrTo>
            </a:clrChange>
            <a:alphaModFix amt="25000"/>
          </a:blip>
          <a:srcRect/>
          <a:stretch>
            <a:fillRect/>
          </a:stretch>
        </p:blipFill>
        <p:spPr bwMode="auto">
          <a:xfrm>
            <a:off x="6553200" y="2209800"/>
            <a:ext cx="1016000" cy="800100"/>
          </a:xfrm>
          <a:prstGeom prst="rect">
            <a:avLst/>
          </a:prstGeom>
          <a:solidFill>
            <a:srgbClr val="FF3300">
              <a:alpha val="25098"/>
            </a:srgbClr>
          </a:solidFill>
          <a:ln w="12700">
            <a:noFill/>
            <a:miter lim="800000"/>
            <a:headEnd/>
            <a:tailEnd/>
          </a:ln>
        </p:spPr>
      </p:pic>
      <p:pic>
        <p:nvPicPr>
          <p:cNvPr id="26629" name="Picture 5"/>
          <p:cNvPicPr>
            <a:picLocks noChangeArrowheads="1"/>
          </p:cNvPicPr>
          <p:nvPr/>
        </p:nvPicPr>
        <p:blipFill>
          <a:blip r:embed="rId3">
            <a:alphaModFix amt="25000"/>
          </a:blip>
          <a:srcRect/>
          <a:stretch>
            <a:fillRect/>
          </a:stretch>
        </p:blipFill>
        <p:spPr bwMode="auto">
          <a:xfrm>
            <a:off x="6553200" y="3022600"/>
            <a:ext cx="1054100" cy="800100"/>
          </a:xfrm>
          <a:prstGeom prst="rect">
            <a:avLst/>
          </a:prstGeom>
          <a:solidFill>
            <a:srgbClr val="FF3300">
              <a:alpha val="25098"/>
            </a:srgbClr>
          </a:solidFill>
          <a:ln w="12700">
            <a:noFill/>
            <a:miter lim="800000"/>
            <a:headEnd/>
            <a:tailEnd/>
          </a:ln>
        </p:spPr>
      </p:pic>
      <p:pic>
        <p:nvPicPr>
          <p:cNvPr id="26630" name="Picture 6"/>
          <p:cNvPicPr>
            <a:picLocks noChangeArrowheads="1"/>
          </p:cNvPicPr>
          <p:nvPr/>
        </p:nvPicPr>
        <p:blipFill>
          <a:blip r:embed="rId4"/>
          <a:srcRect/>
          <a:stretch>
            <a:fillRect/>
          </a:stretch>
        </p:blipFill>
        <p:spPr bwMode="auto">
          <a:xfrm>
            <a:off x="6597650" y="3860800"/>
            <a:ext cx="1282700" cy="800100"/>
          </a:xfrm>
          <a:prstGeom prst="rect">
            <a:avLst/>
          </a:prstGeom>
          <a:noFill/>
          <a:ln w="12700">
            <a:noFill/>
            <a:miter lim="800000"/>
            <a:headEnd/>
            <a:tailEnd/>
          </a:ln>
        </p:spPr>
      </p:pic>
      <p:pic>
        <p:nvPicPr>
          <p:cNvPr id="26631" name="Picture 7"/>
          <p:cNvPicPr>
            <a:picLocks noChangeArrowheads="1"/>
          </p:cNvPicPr>
          <p:nvPr/>
        </p:nvPicPr>
        <p:blipFill>
          <a:blip r:embed="rId5"/>
          <a:srcRect/>
          <a:stretch>
            <a:fillRect/>
          </a:stretch>
        </p:blipFill>
        <p:spPr bwMode="auto">
          <a:xfrm>
            <a:off x="6565900" y="4699000"/>
            <a:ext cx="1320800" cy="800100"/>
          </a:xfrm>
          <a:prstGeom prst="rect">
            <a:avLst/>
          </a:prstGeom>
          <a:noFill/>
          <a:ln w="12700">
            <a:noFill/>
            <a:miter lim="800000"/>
            <a:headEnd/>
            <a:tailEnd/>
          </a:ln>
        </p:spPr>
      </p:pic>
      <p:pic>
        <p:nvPicPr>
          <p:cNvPr id="26632" name="Picture 8"/>
          <p:cNvPicPr>
            <a:picLocks noChangeArrowheads="1"/>
          </p:cNvPicPr>
          <p:nvPr/>
        </p:nvPicPr>
        <p:blipFill>
          <a:blip r:embed="rId6"/>
          <a:srcRect/>
          <a:stretch>
            <a:fillRect/>
          </a:stretch>
        </p:blipFill>
        <p:spPr bwMode="auto">
          <a:xfrm>
            <a:off x="6565900" y="5511800"/>
            <a:ext cx="1333500" cy="1168400"/>
          </a:xfrm>
          <a:prstGeom prst="rect">
            <a:avLst/>
          </a:prstGeom>
          <a:noFill/>
          <a:ln w="12700">
            <a:noFill/>
            <a:miter lim="800000"/>
            <a:headEnd/>
            <a:tailEnd/>
          </a:ln>
        </p:spPr>
      </p:pic>
      <p:sp>
        <p:nvSpPr>
          <p:cNvPr id="9" name="Rectangle 8"/>
          <p:cNvSpPr/>
          <p:nvPr/>
        </p:nvSpPr>
        <p:spPr>
          <a:xfrm>
            <a:off x="2438400" y="304800"/>
            <a:ext cx="4564063" cy="584200"/>
          </a:xfrm>
          <a:prstGeom prst="rect">
            <a:avLst/>
          </a:prstGeom>
        </p:spPr>
        <p:txBody>
          <a:bodyPr wrap="none">
            <a:prstTxWarp prst="textNoShape">
              <a:avLst/>
            </a:prstTxWarp>
            <a:spAutoFit/>
          </a:bodyPr>
          <a:lstStyle/>
          <a:p>
            <a:pPr>
              <a:defRPr/>
            </a:pPr>
            <a:r>
              <a:rPr lang="en-US" sz="3200" dirty="0">
                <a:solidFill>
                  <a:srgbClr val="7ED3AE"/>
                </a:solidFill>
                <a:effectLst>
                  <a:outerShdw blurRad="38100" dist="38100" dir="2700000" algn="tl">
                    <a:srgbClr val="DDDDDD"/>
                  </a:outerShdw>
                </a:effectLst>
                <a:latin typeface="Helvetica" pitchFamily="-84" charset="0"/>
                <a:ea typeface="ＭＳ Ｐゴシック" pitchFamily="-84" charset="-128"/>
                <a:cs typeface="ＭＳ Ｐゴシック" pitchFamily="-84" charset="-128"/>
              </a:rPr>
              <a:t>Sugars (Carbohydrates)</a:t>
            </a:r>
            <a:endParaRPr lang="en-US" sz="3200" dirty="0">
              <a:latin typeface="Times New Roman" pitchFamily="-84" charset="0"/>
              <a:ea typeface="ＭＳ Ｐゴシック" pitchFamily="-84" charset="-128"/>
              <a:cs typeface="ＭＳ Ｐゴシック" pitchFamily="-84" charset="-128"/>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3400" y="304800"/>
            <a:ext cx="8610600" cy="1143000"/>
          </a:xfrm>
          <a:noFill/>
        </p:spPr>
        <p:txBody>
          <a:bodyPr lIns="90487" tIns="44450" rIns="90487" bIns="44450" anchor="b"/>
          <a:lstStyle/>
          <a:p>
            <a:pPr algn="ctr"/>
            <a:r>
              <a:rPr lang="en-US" i="1" dirty="0" smtClean="0"/>
              <a:t>Carbohydrate (“-</a:t>
            </a:r>
            <a:r>
              <a:rPr lang="en-US" i="1" dirty="0" err="1" smtClean="0"/>
              <a:t>ose</a:t>
            </a:r>
            <a:r>
              <a:rPr lang="en-US" i="1" dirty="0" smtClean="0"/>
              <a:t>”) Formation</a:t>
            </a:r>
            <a:br>
              <a:rPr lang="en-US" i="1" dirty="0" smtClean="0"/>
            </a:br>
            <a:r>
              <a:rPr lang="en-US" sz="3200" dirty="0" smtClean="0">
                <a:solidFill>
                  <a:srgbClr val="009A00"/>
                </a:solidFill>
              </a:rPr>
              <a:t>Photosynthesis</a:t>
            </a:r>
          </a:p>
        </p:txBody>
      </p:sp>
      <p:sp>
        <p:nvSpPr>
          <p:cNvPr id="152579" name="Rectangle 3"/>
          <p:cNvSpPr>
            <a:spLocks noGrp="1" noChangeArrowheads="1"/>
          </p:cNvSpPr>
          <p:nvPr>
            <p:ph type="body" idx="1"/>
          </p:nvPr>
        </p:nvSpPr>
        <p:spPr>
          <a:xfrm>
            <a:off x="914400" y="1524000"/>
            <a:ext cx="7772400" cy="4114800"/>
          </a:xfrm>
          <a:noFill/>
        </p:spPr>
        <p:txBody>
          <a:bodyPr lIns="90487" tIns="44450" rIns="90487" bIns="44450"/>
          <a:lstStyle/>
          <a:p>
            <a:pPr marL="0" indent="0" algn="ctr">
              <a:buNone/>
            </a:pPr>
            <a:r>
              <a:rPr lang="en-US" dirty="0" smtClean="0"/>
              <a:t>l</a:t>
            </a:r>
            <a:r>
              <a:rPr lang="en-US" sz="2800" dirty="0" smtClean="0"/>
              <a:t>ight</a:t>
            </a:r>
            <a:r>
              <a:rPr lang="en-US" dirty="0" smtClean="0"/>
              <a:t> </a:t>
            </a:r>
            <a:r>
              <a:rPr lang="en-US" dirty="0"/>
              <a:t>+</a:t>
            </a:r>
            <a:r>
              <a:rPr lang="en-US" sz="2800" dirty="0" smtClean="0"/>
              <a:t> </a:t>
            </a:r>
            <a:r>
              <a:rPr lang="en-US" sz="2800" dirty="0"/>
              <a:t>chlorophyll</a:t>
            </a:r>
            <a:r>
              <a:rPr lang="en-US" sz="2800" dirty="0" smtClean="0"/>
              <a:t>  + two greenhouse gases, </a:t>
            </a:r>
          </a:p>
          <a:p>
            <a:pPr marL="0" indent="0" algn="ctr">
              <a:buNone/>
            </a:pPr>
            <a:r>
              <a:rPr lang="en-US" sz="2800" dirty="0" smtClean="0"/>
              <a:t>which provide sugars (”carbs”) + oxygen</a:t>
            </a:r>
            <a:endParaRPr lang="en-US" sz="2800" dirty="0"/>
          </a:p>
          <a:p>
            <a:pPr marL="679450" lvl="1" indent="0">
              <a:buSzPct val="70000"/>
              <a:buNone/>
            </a:pPr>
            <a:r>
              <a:rPr lang="en-US" dirty="0"/>
              <a:t> </a:t>
            </a:r>
            <a:r>
              <a:rPr lang="en-US" dirty="0">
                <a:solidFill>
                  <a:srgbClr val="FC0128"/>
                </a:solidFill>
              </a:rPr>
              <a:t>n</a:t>
            </a:r>
            <a:r>
              <a:rPr lang="en-US" dirty="0"/>
              <a:t> CO</a:t>
            </a:r>
            <a:r>
              <a:rPr lang="en-US" baseline="-25000" dirty="0"/>
              <a:t>2</a:t>
            </a:r>
            <a:r>
              <a:rPr lang="en-US" dirty="0"/>
              <a:t> + </a:t>
            </a:r>
            <a:r>
              <a:rPr lang="en-US" dirty="0">
                <a:solidFill>
                  <a:srgbClr val="FC0128"/>
                </a:solidFill>
              </a:rPr>
              <a:t>n</a:t>
            </a:r>
            <a:r>
              <a:rPr lang="en-US" dirty="0"/>
              <a:t> H</a:t>
            </a:r>
            <a:r>
              <a:rPr lang="en-US" baseline="-25000" dirty="0"/>
              <a:t>2</a:t>
            </a:r>
            <a:r>
              <a:rPr lang="en-US" dirty="0"/>
              <a:t>O</a:t>
            </a:r>
            <a:r>
              <a:rPr lang="en-US" dirty="0" smtClean="0"/>
              <a:t>             </a:t>
            </a:r>
            <a:r>
              <a:rPr lang="en-US" dirty="0" err="1"/>
              <a:t>C</a:t>
            </a:r>
            <a:r>
              <a:rPr lang="en-US" baseline="-25000" dirty="0" err="1">
                <a:solidFill>
                  <a:srgbClr val="FC0128"/>
                </a:solidFill>
              </a:rPr>
              <a:t>n</a:t>
            </a:r>
            <a:r>
              <a:rPr lang="en-US" baseline="-25000" dirty="0">
                <a:solidFill>
                  <a:srgbClr val="FC0128"/>
                </a:solidFill>
              </a:rPr>
              <a:t> </a:t>
            </a:r>
            <a:r>
              <a:rPr lang="en-US" dirty="0"/>
              <a:t>(H</a:t>
            </a:r>
            <a:r>
              <a:rPr lang="en-US" baseline="-25000" dirty="0"/>
              <a:t>2</a:t>
            </a:r>
            <a:r>
              <a:rPr lang="en-US" dirty="0"/>
              <a:t>O)</a:t>
            </a:r>
            <a:r>
              <a:rPr lang="en-US" baseline="-25000" dirty="0">
                <a:solidFill>
                  <a:srgbClr val="FC0128"/>
                </a:solidFill>
              </a:rPr>
              <a:t>n </a:t>
            </a:r>
            <a:r>
              <a:rPr lang="en-US" baseline="-25000" dirty="0"/>
              <a:t> </a:t>
            </a:r>
            <a:r>
              <a:rPr lang="en-US" dirty="0"/>
              <a:t> + </a:t>
            </a:r>
            <a:r>
              <a:rPr lang="en-US" dirty="0">
                <a:solidFill>
                  <a:srgbClr val="FC0128"/>
                </a:solidFill>
              </a:rPr>
              <a:t>n</a:t>
            </a:r>
            <a:r>
              <a:rPr lang="en-US" dirty="0"/>
              <a:t> </a:t>
            </a:r>
            <a:r>
              <a:rPr lang="en-US" dirty="0" smtClean="0"/>
              <a:t>O</a:t>
            </a:r>
            <a:r>
              <a:rPr lang="en-US" baseline="-25000" dirty="0" smtClean="0"/>
              <a:t>2</a:t>
            </a:r>
          </a:p>
          <a:p>
            <a:pPr marL="679450" lvl="1" indent="0">
              <a:buSzPct val="70000"/>
              <a:buNone/>
            </a:pPr>
            <a:endParaRPr lang="en-US" sz="1400" dirty="0"/>
          </a:p>
          <a:p>
            <a:pPr marL="0" indent="0">
              <a:buSzPct val="70000"/>
              <a:buFont typeface="Symbol" pitchFamily="-112" charset="2"/>
              <a:buChar char="¨"/>
            </a:pPr>
            <a:r>
              <a:rPr lang="en-US" dirty="0"/>
              <a:t> </a:t>
            </a:r>
            <a:r>
              <a:rPr lang="en-US" sz="2800" dirty="0"/>
              <a:t>Empirical formula = CH</a:t>
            </a:r>
            <a:r>
              <a:rPr lang="en-US" sz="2800" baseline="-25000" dirty="0"/>
              <a:t>2</a:t>
            </a:r>
            <a:r>
              <a:rPr lang="en-US" sz="2800" dirty="0"/>
              <a:t>O</a:t>
            </a:r>
          </a:p>
          <a:p>
            <a:pPr marL="0" indent="0">
              <a:buSzPct val="70000"/>
              <a:buFont typeface="Symbol" pitchFamily="-112" charset="2"/>
              <a:buChar char="¨"/>
            </a:pPr>
            <a:r>
              <a:rPr lang="en-US" sz="2800" dirty="0">
                <a:solidFill>
                  <a:srgbClr val="F465F4"/>
                </a:solidFill>
              </a:rPr>
              <a:t> </a:t>
            </a:r>
            <a:r>
              <a:rPr lang="en-US" sz="2800" dirty="0" err="1">
                <a:solidFill>
                  <a:srgbClr val="F465F4"/>
                </a:solidFill>
              </a:rPr>
              <a:t>Monosaccharides</a:t>
            </a:r>
            <a:r>
              <a:rPr lang="en-US" sz="2800" dirty="0"/>
              <a:t> (simple sugars)</a:t>
            </a:r>
          </a:p>
          <a:p>
            <a:pPr marL="0" indent="0">
              <a:buSzPct val="70000"/>
              <a:buFont typeface="Symbol" pitchFamily="-112" charset="2"/>
              <a:buChar char="¨"/>
            </a:pPr>
            <a:r>
              <a:rPr lang="en-US" sz="2800" dirty="0"/>
              <a:t>  C</a:t>
            </a:r>
            <a:r>
              <a:rPr lang="en-US" sz="2800" baseline="-25000" dirty="0"/>
              <a:t>5 </a:t>
            </a:r>
            <a:r>
              <a:rPr lang="en-US" sz="2800" dirty="0"/>
              <a:t>: </a:t>
            </a:r>
            <a:r>
              <a:rPr lang="en-US" sz="2800" dirty="0" smtClean="0"/>
              <a:t>pent-</a:t>
            </a:r>
            <a:r>
              <a:rPr lang="en-US" sz="2800" dirty="0" err="1" smtClean="0"/>
              <a:t>oses</a:t>
            </a:r>
            <a:r>
              <a:rPr lang="en-US" sz="2800" dirty="0" smtClean="0"/>
              <a:t> – </a:t>
            </a:r>
            <a:r>
              <a:rPr lang="en-US" sz="2800" i="1" dirty="0" smtClean="0"/>
              <a:t>rib-</a:t>
            </a:r>
            <a:r>
              <a:rPr lang="en-US" sz="2800" i="1" dirty="0" err="1" smtClean="0"/>
              <a:t>ose</a:t>
            </a:r>
            <a:endParaRPr lang="en-US" sz="2800" dirty="0" smtClean="0"/>
          </a:p>
          <a:p>
            <a:pPr marL="0" indent="0">
              <a:spcBef>
                <a:spcPct val="0"/>
              </a:spcBef>
              <a:buSzPct val="70000"/>
              <a:buFont typeface="Symbol" pitchFamily="-112" charset="2"/>
              <a:buChar char="¨"/>
            </a:pPr>
            <a:r>
              <a:rPr lang="en-US" sz="2800" dirty="0"/>
              <a:t>  C</a:t>
            </a:r>
            <a:r>
              <a:rPr lang="en-US" sz="2800" baseline="-25000" dirty="0"/>
              <a:t>6 </a:t>
            </a:r>
            <a:r>
              <a:rPr lang="en-US" sz="2800" dirty="0"/>
              <a:t>: </a:t>
            </a:r>
            <a:r>
              <a:rPr lang="en-US" sz="2800" dirty="0" smtClean="0"/>
              <a:t>hex-</a:t>
            </a:r>
            <a:r>
              <a:rPr lang="en-US" sz="2800" dirty="0" err="1" smtClean="0"/>
              <a:t>oses</a:t>
            </a:r>
            <a:r>
              <a:rPr lang="en-US" sz="2800" dirty="0" smtClean="0"/>
              <a:t> – </a:t>
            </a:r>
            <a:r>
              <a:rPr lang="en-US" sz="2800" i="1" dirty="0" err="1" smtClean="0"/>
              <a:t>fruct-ose</a:t>
            </a:r>
            <a:r>
              <a:rPr lang="en-US" sz="2800" i="1" dirty="0"/>
              <a:t>, </a:t>
            </a:r>
            <a:r>
              <a:rPr lang="en-US" sz="2800" i="1" dirty="0" err="1" smtClean="0"/>
              <a:t>gluc-ose</a:t>
            </a:r>
            <a:endParaRPr lang="en-US" sz="2800" dirty="0"/>
          </a:p>
          <a:p>
            <a:pPr marL="679450" lvl="1" indent="0">
              <a:spcBef>
                <a:spcPct val="0"/>
              </a:spcBef>
              <a:buSzPct val="70000"/>
              <a:buNone/>
            </a:pPr>
            <a:endParaRPr lang="en-US" dirty="0" smtClean="0"/>
          </a:p>
          <a:p>
            <a:pPr marL="279400" indent="0">
              <a:spcBef>
                <a:spcPct val="0"/>
              </a:spcBef>
              <a:buSzPct val="70000"/>
              <a:buNone/>
            </a:pPr>
            <a:r>
              <a:rPr lang="en-US" sz="2800" dirty="0" smtClean="0"/>
              <a:t>Can </a:t>
            </a:r>
            <a:r>
              <a:rPr lang="en-US" sz="2800" dirty="0"/>
              <a:t>be either an </a:t>
            </a:r>
            <a:r>
              <a:rPr lang="en-US" sz="2800" dirty="0" err="1" smtClean="0">
                <a:solidFill>
                  <a:srgbClr val="12682D"/>
                </a:solidFill>
              </a:rPr>
              <a:t>ald-ose</a:t>
            </a:r>
            <a:r>
              <a:rPr lang="en-US" sz="2800" dirty="0" smtClean="0">
                <a:solidFill>
                  <a:srgbClr val="12682D"/>
                </a:solidFill>
              </a:rPr>
              <a:t> </a:t>
            </a:r>
            <a:r>
              <a:rPr lang="en-US" sz="2800" dirty="0">
                <a:solidFill>
                  <a:srgbClr val="12682D"/>
                </a:solidFill>
              </a:rPr>
              <a:t>(</a:t>
            </a:r>
            <a:r>
              <a:rPr lang="en-US" sz="2800" dirty="0">
                <a:solidFill>
                  <a:srgbClr val="FF3300"/>
                </a:solidFill>
              </a:rPr>
              <a:t>aldehyde + alcohols</a:t>
            </a:r>
            <a:r>
              <a:rPr lang="en-US" sz="2800" dirty="0">
                <a:solidFill>
                  <a:srgbClr val="12682D"/>
                </a:solidFill>
              </a:rPr>
              <a:t>) </a:t>
            </a:r>
            <a:r>
              <a:rPr lang="en-US" sz="2800" dirty="0"/>
              <a:t>or </a:t>
            </a:r>
            <a:r>
              <a:rPr lang="en-US" sz="2800" dirty="0" err="1" smtClean="0">
                <a:solidFill>
                  <a:srgbClr val="0000FF"/>
                </a:solidFill>
              </a:rPr>
              <a:t>ket-ose</a:t>
            </a:r>
            <a:r>
              <a:rPr lang="en-US" sz="2800" dirty="0" smtClean="0">
                <a:solidFill>
                  <a:srgbClr val="0000FF"/>
                </a:solidFill>
              </a:rPr>
              <a:t> </a:t>
            </a:r>
            <a:r>
              <a:rPr lang="en-US" sz="2800" dirty="0">
                <a:solidFill>
                  <a:srgbClr val="000066"/>
                </a:solidFill>
              </a:rPr>
              <a:t>(</a:t>
            </a:r>
            <a:r>
              <a:rPr lang="en-US" sz="2800" dirty="0">
                <a:solidFill>
                  <a:srgbClr val="FF3300"/>
                </a:solidFill>
              </a:rPr>
              <a:t>ketone + alcohols</a:t>
            </a:r>
            <a:r>
              <a:rPr lang="en-US" sz="2800" dirty="0">
                <a:solidFill>
                  <a:srgbClr val="000066"/>
                </a:solidFill>
              </a:rPr>
              <a:t>)</a:t>
            </a:r>
            <a:endParaRPr lang="en-US" sz="2800" dirty="0"/>
          </a:p>
        </p:txBody>
      </p:sp>
      <p:cxnSp>
        <p:nvCxnSpPr>
          <p:cNvPr id="24580" name="Straight Arrow Connector 6"/>
          <p:cNvCxnSpPr>
            <a:cxnSpLocks noChangeShapeType="1"/>
          </p:cNvCxnSpPr>
          <p:nvPr/>
        </p:nvCxnSpPr>
        <p:spPr bwMode="auto">
          <a:xfrm>
            <a:off x="4114800" y="2817812"/>
            <a:ext cx="685800" cy="1588"/>
          </a:xfrm>
          <a:prstGeom prst="straightConnector1">
            <a:avLst/>
          </a:prstGeom>
          <a:noFill/>
          <a:ln w="9525">
            <a:solidFill>
              <a:schemeClr val="tx1"/>
            </a:solidFill>
            <a:round/>
            <a:headEnd/>
            <a:tailEnd type="arrow" w="med" len="med"/>
          </a:ln>
        </p:spPr>
      </p:cxnSp>
    </p:spTree>
    <p:extLst>
      <p:ext uri="{BB962C8B-B14F-4D97-AF65-F5344CB8AC3E}">
        <p14:creationId xmlns:p14="http://schemas.microsoft.com/office/powerpoint/2010/main" val="298104949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anim calcmode="lin" valueType="num">
                                      <p:cBhvr additive="base">
                                        <p:cTn id="7" dur="500" fill="hold"/>
                                        <p:tgtEl>
                                          <p:spTgt spid="1525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25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2579">
                                            <p:txEl>
                                              <p:pRg st="1" end="1"/>
                                            </p:txEl>
                                          </p:spTgt>
                                        </p:tgtEl>
                                        <p:attrNameLst>
                                          <p:attrName>style.visibility</p:attrName>
                                        </p:attrNameLst>
                                      </p:cBhvr>
                                      <p:to>
                                        <p:strVal val="visible"/>
                                      </p:to>
                                    </p:set>
                                    <p:anim calcmode="lin" valueType="num">
                                      <p:cBhvr additive="base">
                                        <p:cTn id="13" dur="500" fill="hold"/>
                                        <p:tgtEl>
                                          <p:spTgt spid="15257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52579">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52579">
                                            <p:txEl>
                                              <p:pRg st="2" end="2"/>
                                            </p:txEl>
                                          </p:spTgt>
                                        </p:tgtEl>
                                        <p:attrNameLst>
                                          <p:attrName>style.visibility</p:attrName>
                                        </p:attrNameLst>
                                      </p:cBhvr>
                                      <p:to>
                                        <p:strVal val="visible"/>
                                      </p:to>
                                    </p:set>
                                    <p:anim calcmode="lin" valueType="num">
                                      <p:cBhvr additive="base">
                                        <p:cTn id="17" dur="500" fill="hold"/>
                                        <p:tgtEl>
                                          <p:spTgt spid="152579">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525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52579">
                                            <p:txEl>
                                              <p:pRg st="4" end="4"/>
                                            </p:txEl>
                                          </p:spTgt>
                                        </p:tgtEl>
                                        <p:attrNameLst>
                                          <p:attrName>style.visibility</p:attrName>
                                        </p:attrNameLst>
                                      </p:cBhvr>
                                      <p:to>
                                        <p:strVal val="visible"/>
                                      </p:to>
                                    </p:set>
                                    <p:anim calcmode="lin" valueType="num">
                                      <p:cBhvr additive="base">
                                        <p:cTn id="23" dur="500" fill="hold"/>
                                        <p:tgtEl>
                                          <p:spTgt spid="152579">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5257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52579">
                                            <p:txEl>
                                              <p:pRg st="5" end="5"/>
                                            </p:txEl>
                                          </p:spTgt>
                                        </p:tgtEl>
                                        <p:attrNameLst>
                                          <p:attrName>style.visibility</p:attrName>
                                        </p:attrNameLst>
                                      </p:cBhvr>
                                      <p:to>
                                        <p:strVal val="visible"/>
                                      </p:to>
                                    </p:set>
                                    <p:anim calcmode="lin" valueType="num">
                                      <p:cBhvr additive="base">
                                        <p:cTn id="29" dur="500" fill="hold"/>
                                        <p:tgtEl>
                                          <p:spTgt spid="152579">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5257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52579">
                                            <p:txEl>
                                              <p:pRg st="6" end="6"/>
                                            </p:txEl>
                                          </p:spTgt>
                                        </p:tgtEl>
                                        <p:attrNameLst>
                                          <p:attrName>style.visibility</p:attrName>
                                        </p:attrNameLst>
                                      </p:cBhvr>
                                      <p:to>
                                        <p:strVal val="visible"/>
                                      </p:to>
                                    </p:set>
                                    <p:anim calcmode="lin" valueType="num">
                                      <p:cBhvr additive="base">
                                        <p:cTn id="35" dur="500" fill="hold"/>
                                        <p:tgtEl>
                                          <p:spTgt spid="152579">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5257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52579">
                                            <p:txEl>
                                              <p:pRg st="7" end="7"/>
                                            </p:txEl>
                                          </p:spTgt>
                                        </p:tgtEl>
                                        <p:attrNameLst>
                                          <p:attrName>style.visibility</p:attrName>
                                        </p:attrNameLst>
                                      </p:cBhvr>
                                      <p:to>
                                        <p:strVal val="visible"/>
                                      </p:to>
                                    </p:set>
                                    <p:anim calcmode="lin" valueType="num">
                                      <p:cBhvr additive="base">
                                        <p:cTn id="41" dur="500" fill="hold"/>
                                        <p:tgtEl>
                                          <p:spTgt spid="152579">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5257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52579">
                                            <p:txEl>
                                              <p:pRg st="9" end="9"/>
                                            </p:txEl>
                                          </p:spTgt>
                                        </p:tgtEl>
                                        <p:attrNameLst>
                                          <p:attrName>style.visibility</p:attrName>
                                        </p:attrNameLst>
                                      </p:cBhvr>
                                      <p:to>
                                        <p:strVal val="visible"/>
                                      </p:to>
                                    </p:set>
                                    <p:anim calcmode="lin" valueType="num">
                                      <p:cBhvr additive="base">
                                        <p:cTn id="47" dur="500" fill="hold"/>
                                        <p:tgtEl>
                                          <p:spTgt spid="152579">
                                            <p:txEl>
                                              <p:pRg st="9" end="9"/>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152579">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2" descr="FG20_09.JPG                                                    000074D2Corwin                         B6D524B2:"/>
          <p:cNvPicPr>
            <a:picLocks noChangeAspect="1" noChangeArrowheads="1"/>
          </p:cNvPicPr>
          <p:nvPr/>
        </p:nvPicPr>
        <p:blipFill>
          <a:blip r:embed="rId2"/>
          <a:srcRect/>
          <a:stretch>
            <a:fillRect/>
          </a:stretch>
        </p:blipFill>
        <p:spPr bwMode="auto">
          <a:xfrm>
            <a:off x="762000" y="228600"/>
            <a:ext cx="7543800" cy="5657850"/>
          </a:xfrm>
          <a:prstGeom prst="rect">
            <a:avLst/>
          </a:prstGeom>
          <a:noFill/>
          <a:ln w="9525">
            <a:noFill/>
            <a:miter lim="800000"/>
            <a:headEnd/>
            <a:tailEnd/>
          </a:ln>
        </p:spPr>
      </p:pic>
      <p:sp>
        <p:nvSpPr>
          <p:cNvPr id="153604" name="Text Box 4"/>
          <p:cNvSpPr txBox="1">
            <a:spLocks noChangeArrowheads="1"/>
          </p:cNvSpPr>
          <p:nvPr/>
        </p:nvSpPr>
        <p:spPr bwMode="auto">
          <a:xfrm>
            <a:off x="1295400" y="381000"/>
            <a:ext cx="1200150"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chemeClr val="tx2"/>
                </a:solidFill>
                <a:effectLst>
                  <a:outerShdw blurRad="38100" dist="38100" dir="2700000" algn="tl">
                    <a:srgbClr val="DDDDDD"/>
                  </a:outerShdw>
                </a:effectLst>
                <a:latin typeface="Helvetica" pitchFamily="-112" charset="0"/>
              </a:rPr>
              <a:t>Aldose</a:t>
            </a:r>
            <a:r>
              <a:rPr lang="en-US" i="1" dirty="0">
                <a:solidFill>
                  <a:schemeClr val="tx2"/>
                </a:solidFill>
                <a:effectLst>
                  <a:outerShdw blurRad="38100" dist="38100" dir="2700000" algn="tl">
                    <a:srgbClr val="DDDDDD"/>
                  </a:outerShdw>
                </a:effectLst>
                <a:latin typeface="Helvetica" pitchFamily="-112" charset="0"/>
              </a:rPr>
              <a:t> </a:t>
            </a:r>
          </a:p>
        </p:txBody>
      </p:sp>
      <p:sp>
        <p:nvSpPr>
          <p:cNvPr id="153611" name="Rectangle 11"/>
          <p:cNvSpPr>
            <a:spLocks noChangeArrowheads="1"/>
          </p:cNvSpPr>
          <p:nvPr/>
        </p:nvSpPr>
        <p:spPr bwMode="auto">
          <a:xfrm>
            <a:off x="7010400" y="16002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28684" name="Rectangle 12"/>
          <p:cNvSpPr>
            <a:spLocks noChangeArrowheads="1"/>
          </p:cNvSpPr>
          <p:nvPr/>
        </p:nvSpPr>
        <p:spPr bwMode="auto">
          <a:xfrm>
            <a:off x="1371600" y="10668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153613" name="Rectangle 13"/>
          <p:cNvSpPr>
            <a:spLocks noChangeArrowheads="1"/>
          </p:cNvSpPr>
          <p:nvPr/>
        </p:nvSpPr>
        <p:spPr bwMode="auto">
          <a:xfrm>
            <a:off x="4419600" y="16002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613"/>
                                        </p:tgtEl>
                                        <p:attrNameLst>
                                          <p:attrName>style.visibility</p:attrName>
                                        </p:attrNameLst>
                                      </p:cBhvr>
                                      <p:to>
                                        <p:strVal val="visible"/>
                                      </p:to>
                                    </p:set>
                                    <p:anim calcmode="lin" valueType="num">
                                      <p:cBhvr additive="base">
                                        <p:cTn id="7" dur="500" fill="hold"/>
                                        <p:tgtEl>
                                          <p:spTgt spid="153613"/>
                                        </p:tgtEl>
                                        <p:attrNameLst>
                                          <p:attrName>ppt_x</p:attrName>
                                        </p:attrNameLst>
                                      </p:cBhvr>
                                      <p:tavLst>
                                        <p:tav tm="0">
                                          <p:val>
                                            <p:strVal val="0-#ppt_w/2"/>
                                          </p:val>
                                        </p:tav>
                                        <p:tav tm="100000">
                                          <p:val>
                                            <p:strVal val="#ppt_x"/>
                                          </p:val>
                                        </p:tav>
                                      </p:tavLst>
                                    </p:anim>
                                    <p:anim calcmode="lin" valueType="num">
                                      <p:cBhvr additive="base">
                                        <p:cTn id="8" dur="500" fill="hold"/>
                                        <p:tgtEl>
                                          <p:spTgt spid="1536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3611"/>
                                        </p:tgtEl>
                                        <p:attrNameLst>
                                          <p:attrName>style.visibility</p:attrName>
                                        </p:attrNameLst>
                                      </p:cBhvr>
                                      <p:to>
                                        <p:strVal val="visible"/>
                                      </p:to>
                                    </p:set>
                                    <p:anim calcmode="lin" valueType="num">
                                      <p:cBhvr additive="base">
                                        <p:cTn id="13" dur="500" fill="hold"/>
                                        <p:tgtEl>
                                          <p:spTgt spid="153611"/>
                                        </p:tgtEl>
                                        <p:attrNameLst>
                                          <p:attrName>ppt_x</p:attrName>
                                        </p:attrNameLst>
                                      </p:cBhvr>
                                      <p:tavLst>
                                        <p:tav tm="0">
                                          <p:val>
                                            <p:strVal val="0-#ppt_w/2"/>
                                          </p:val>
                                        </p:tav>
                                        <p:tav tm="100000">
                                          <p:val>
                                            <p:strVal val="#ppt_x"/>
                                          </p:val>
                                        </p:tav>
                                      </p:tavLst>
                                    </p:anim>
                                    <p:anim calcmode="lin" valueType="num">
                                      <p:cBhvr additive="base">
                                        <p:cTn id="14" dur="500" fill="hold"/>
                                        <p:tgtEl>
                                          <p:spTgt spid="1536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11" grpId="0" animBg="1"/>
      <p:bldP spid="153613"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2" descr="FG20_09.JPG                                                    000074D2Corwin                         B6D524B2:"/>
          <p:cNvPicPr>
            <a:picLocks noChangeAspect="1" noChangeArrowheads="1"/>
          </p:cNvPicPr>
          <p:nvPr/>
        </p:nvPicPr>
        <p:blipFill>
          <a:blip r:embed="rId2"/>
          <a:srcRect/>
          <a:stretch>
            <a:fillRect/>
          </a:stretch>
        </p:blipFill>
        <p:spPr bwMode="auto">
          <a:xfrm>
            <a:off x="685800" y="533400"/>
            <a:ext cx="7543800" cy="5657850"/>
          </a:xfrm>
          <a:prstGeom prst="rect">
            <a:avLst/>
          </a:prstGeom>
          <a:noFill/>
          <a:ln w="9525">
            <a:noFill/>
            <a:miter lim="800000"/>
            <a:headEnd/>
            <a:tailEnd/>
          </a:ln>
        </p:spPr>
      </p:pic>
      <p:sp>
        <p:nvSpPr>
          <p:cNvPr id="153604" name="Text Box 4"/>
          <p:cNvSpPr txBox="1">
            <a:spLocks noChangeArrowheads="1"/>
          </p:cNvSpPr>
          <p:nvPr/>
        </p:nvSpPr>
        <p:spPr bwMode="auto">
          <a:xfrm>
            <a:off x="990600" y="685800"/>
            <a:ext cx="1200150"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a:solidFill>
                  <a:schemeClr val="tx2"/>
                </a:solidFill>
                <a:effectLst>
                  <a:outerShdw blurRad="38100" dist="38100" dir="2700000" algn="tl">
                    <a:srgbClr val="DDDDDD"/>
                  </a:outerShdw>
                </a:effectLst>
                <a:latin typeface="Helvetica" pitchFamily="-112" charset="0"/>
              </a:rPr>
              <a:t>Aldose </a:t>
            </a:r>
          </a:p>
        </p:txBody>
      </p:sp>
      <p:sp>
        <p:nvSpPr>
          <p:cNvPr id="153605" name="Text Box 5"/>
          <p:cNvSpPr txBox="1">
            <a:spLocks noChangeArrowheads="1"/>
          </p:cNvSpPr>
          <p:nvPr/>
        </p:nvSpPr>
        <p:spPr bwMode="auto">
          <a:xfrm>
            <a:off x="2362200" y="1828800"/>
            <a:ext cx="488950"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b="1">
                <a:solidFill>
                  <a:srgbClr val="12682D"/>
                </a:solidFill>
                <a:effectLst>
                  <a:outerShdw blurRad="38100" dist="38100" dir="2700000" algn="tl">
                    <a:srgbClr val="DDDDDD"/>
                  </a:outerShdw>
                </a:effectLst>
              </a:rPr>
              <a:t>C</a:t>
            </a:r>
            <a:r>
              <a:rPr lang="en-US" i="1">
                <a:solidFill>
                  <a:schemeClr val="tx2"/>
                </a:solidFill>
                <a:effectLst>
                  <a:outerShdw blurRad="38100" dist="38100" dir="2700000" algn="tl">
                    <a:srgbClr val="DDDDDD"/>
                  </a:outerShdw>
                </a:effectLst>
                <a:latin typeface="Helvetica" pitchFamily="-112" charset="0"/>
              </a:rPr>
              <a:t> </a:t>
            </a:r>
          </a:p>
        </p:txBody>
      </p:sp>
      <p:sp>
        <p:nvSpPr>
          <p:cNvPr id="153606" name="Line 6"/>
          <p:cNvSpPr>
            <a:spLocks noChangeShapeType="1"/>
          </p:cNvSpPr>
          <p:nvPr/>
        </p:nvSpPr>
        <p:spPr bwMode="auto">
          <a:xfrm flipV="1">
            <a:off x="2514600" y="1676400"/>
            <a:ext cx="0" cy="22860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7" name="Line 7"/>
          <p:cNvSpPr>
            <a:spLocks noChangeShapeType="1"/>
          </p:cNvSpPr>
          <p:nvPr/>
        </p:nvSpPr>
        <p:spPr bwMode="auto">
          <a:xfrm>
            <a:off x="2743200" y="2057400"/>
            <a:ext cx="152400" cy="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8" name="Line 8"/>
          <p:cNvSpPr>
            <a:spLocks noChangeShapeType="1"/>
          </p:cNvSpPr>
          <p:nvPr/>
        </p:nvSpPr>
        <p:spPr bwMode="auto">
          <a:xfrm>
            <a:off x="2514600" y="2209800"/>
            <a:ext cx="0" cy="152400"/>
          </a:xfrm>
          <a:prstGeom prst="line">
            <a:avLst/>
          </a:prstGeom>
          <a:noFill/>
          <a:ln w="12700">
            <a:solidFill>
              <a:schemeClr val="tx1"/>
            </a:solidFill>
            <a:round/>
            <a:headEnd/>
            <a:tailEnd/>
          </a:ln>
        </p:spPr>
        <p:txBody>
          <a:bodyPr wrap="none" anchor="ctr">
            <a:prstTxWarp prst="textNoShape">
              <a:avLst/>
            </a:prstTxWarp>
          </a:bodyPr>
          <a:lstStyle/>
          <a:p>
            <a:endParaRPr lang="en-US"/>
          </a:p>
        </p:txBody>
      </p:sp>
      <p:grpSp>
        <p:nvGrpSpPr>
          <p:cNvPr id="16" name="Group 15"/>
          <p:cNvGrpSpPr/>
          <p:nvPr/>
        </p:nvGrpSpPr>
        <p:grpSpPr>
          <a:xfrm>
            <a:off x="3276600" y="762000"/>
            <a:ext cx="5654675" cy="457200"/>
            <a:chOff x="3276600" y="762000"/>
            <a:chExt cx="5654675" cy="457200"/>
          </a:xfrm>
        </p:grpSpPr>
        <p:sp>
          <p:nvSpPr>
            <p:cNvPr id="153609" name="Text Box 9"/>
            <p:cNvSpPr txBox="1">
              <a:spLocks noChangeArrowheads="1"/>
            </p:cNvSpPr>
            <p:nvPr/>
          </p:nvSpPr>
          <p:spPr bwMode="auto">
            <a:xfrm>
              <a:off x="3276600" y="762000"/>
              <a:ext cx="2759075"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chemeClr val="tx2"/>
                  </a:solidFill>
                  <a:effectLst>
                    <a:outerShdw blurRad="38100" dist="38100" dir="2700000" algn="tl">
                      <a:srgbClr val="DDDDDD"/>
                    </a:outerShdw>
                  </a:effectLst>
                  <a:latin typeface="Helvetica" pitchFamily="-112" charset="0"/>
                </a:rPr>
                <a:t>Aldose</a:t>
              </a:r>
              <a:r>
                <a:rPr lang="en-US" i="1" dirty="0">
                  <a:solidFill>
                    <a:schemeClr val="tx2"/>
                  </a:solidFill>
                  <a:effectLst>
                    <a:outerShdw blurRad="38100" dist="38100" dir="2700000" algn="tl">
                      <a:srgbClr val="DDDDDD"/>
                    </a:outerShdw>
                  </a:effectLst>
                  <a:latin typeface="Helvetica" pitchFamily="-112" charset="0"/>
                </a:rPr>
                <a:t> or </a:t>
              </a:r>
              <a:r>
                <a:rPr lang="en-US" i="1" dirty="0" err="1">
                  <a:solidFill>
                    <a:schemeClr val="tx2"/>
                  </a:solidFill>
                  <a:effectLst>
                    <a:outerShdw blurRad="38100" dist="38100" dir="2700000" algn="tl">
                      <a:srgbClr val="DDDDDD"/>
                    </a:outerShdw>
                  </a:effectLst>
                  <a:latin typeface="Helvetica" pitchFamily="-112" charset="0"/>
                </a:rPr>
                <a:t>Ketose</a:t>
              </a:r>
              <a:r>
                <a:rPr lang="en-US" i="1" dirty="0">
                  <a:solidFill>
                    <a:schemeClr val="tx2"/>
                  </a:solidFill>
                  <a:effectLst>
                    <a:outerShdw blurRad="38100" dist="38100" dir="2700000" algn="tl">
                      <a:srgbClr val="DDDDDD"/>
                    </a:outerShdw>
                  </a:effectLst>
                  <a:latin typeface="Helvetica" pitchFamily="-112" charset="0"/>
                </a:rPr>
                <a:t>? </a:t>
              </a:r>
            </a:p>
          </p:txBody>
        </p:sp>
        <p:sp>
          <p:nvSpPr>
            <p:cNvPr id="153610" name="Text Box 10"/>
            <p:cNvSpPr txBox="1">
              <a:spLocks noChangeArrowheads="1"/>
            </p:cNvSpPr>
            <p:nvPr/>
          </p:nvSpPr>
          <p:spPr bwMode="auto">
            <a:xfrm>
              <a:off x="6172200" y="762000"/>
              <a:ext cx="2759075"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chemeClr val="tx2"/>
                  </a:solidFill>
                  <a:effectLst>
                    <a:outerShdw blurRad="38100" dist="38100" dir="2700000" algn="tl">
                      <a:srgbClr val="DDDDDD"/>
                    </a:outerShdw>
                  </a:effectLst>
                  <a:latin typeface="Helvetica" pitchFamily="-112" charset="0"/>
                </a:rPr>
                <a:t>Aldose</a:t>
              </a:r>
              <a:r>
                <a:rPr lang="en-US" i="1" dirty="0">
                  <a:solidFill>
                    <a:schemeClr val="tx2"/>
                  </a:solidFill>
                  <a:effectLst>
                    <a:outerShdw blurRad="38100" dist="38100" dir="2700000" algn="tl">
                      <a:srgbClr val="DDDDDD"/>
                    </a:outerShdw>
                  </a:effectLst>
                  <a:latin typeface="Helvetica" pitchFamily="-112" charset="0"/>
                </a:rPr>
                <a:t> or </a:t>
              </a:r>
              <a:r>
                <a:rPr lang="en-US" i="1" dirty="0" err="1">
                  <a:solidFill>
                    <a:schemeClr val="tx2"/>
                  </a:solidFill>
                  <a:effectLst>
                    <a:outerShdw blurRad="38100" dist="38100" dir="2700000" algn="tl">
                      <a:srgbClr val="DDDDDD"/>
                    </a:outerShdw>
                  </a:effectLst>
                  <a:latin typeface="Helvetica" pitchFamily="-112" charset="0"/>
                </a:rPr>
                <a:t>Ketose</a:t>
              </a:r>
              <a:r>
                <a:rPr lang="en-US" i="1" dirty="0">
                  <a:solidFill>
                    <a:schemeClr val="tx2"/>
                  </a:solidFill>
                  <a:effectLst>
                    <a:outerShdw blurRad="38100" dist="38100" dir="2700000" algn="tl">
                      <a:srgbClr val="DDDDDD"/>
                    </a:outerShdw>
                  </a:effectLst>
                  <a:latin typeface="Helvetica" pitchFamily="-112" charset="0"/>
                </a:rPr>
                <a:t>? </a:t>
              </a:r>
            </a:p>
          </p:txBody>
        </p:sp>
      </p:grpSp>
      <p:sp>
        <p:nvSpPr>
          <p:cNvPr id="153611" name="Rectangle 11"/>
          <p:cNvSpPr>
            <a:spLocks noChangeArrowheads="1"/>
          </p:cNvSpPr>
          <p:nvPr/>
        </p:nvSpPr>
        <p:spPr bwMode="auto">
          <a:xfrm>
            <a:off x="7010400" y="19050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28684" name="Rectangle 12"/>
          <p:cNvSpPr>
            <a:spLocks noChangeArrowheads="1"/>
          </p:cNvSpPr>
          <p:nvPr/>
        </p:nvSpPr>
        <p:spPr bwMode="auto">
          <a:xfrm>
            <a:off x="1371600" y="13716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153613" name="Rectangle 13"/>
          <p:cNvSpPr>
            <a:spLocks noChangeArrowheads="1"/>
          </p:cNvSpPr>
          <p:nvPr/>
        </p:nvSpPr>
        <p:spPr bwMode="auto">
          <a:xfrm>
            <a:off x="4343400" y="19050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grpSp>
        <p:nvGrpSpPr>
          <p:cNvPr id="17" name="Group 16"/>
          <p:cNvGrpSpPr/>
          <p:nvPr/>
        </p:nvGrpSpPr>
        <p:grpSpPr>
          <a:xfrm>
            <a:off x="2057400" y="1828800"/>
            <a:ext cx="2132013" cy="457200"/>
            <a:chOff x="2057400" y="1828800"/>
            <a:chExt cx="2132013" cy="457200"/>
          </a:xfrm>
        </p:grpSpPr>
        <p:sp>
          <p:nvSpPr>
            <p:cNvPr id="153603" name="Line 3"/>
            <p:cNvSpPr>
              <a:spLocks noChangeShapeType="1"/>
            </p:cNvSpPr>
            <p:nvPr/>
          </p:nvSpPr>
          <p:spPr bwMode="auto">
            <a:xfrm flipV="1">
              <a:off x="2057400" y="1828800"/>
              <a:ext cx="228600" cy="38100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16" name="Text Box 16"/>
            <p:cNvSpPr txBox="1">
              <a:spLocks noChangeArrowheads="1"/>
            </p:cNvSpPr>
            <p:nvPr/>
          </p:nvSpPr>
          <p:spPr bwMode="auto">
            <a:xfrm>
              <a:off x="2971800" y="1828800"/>
              <a:ext cx="1217613"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a:solidFill>
                    <a:schemeClr val="tx2"/>
                  </a:solidFill>
                  <a:effectLst>
                    <a:outerShdw blurRad="38100" dist="38100" dir="2700000" algn="tl">
                      <a:srgbClr val="DDDDDD"/>
                    </a:outerShdw>
                  </a:effectLst>
                  <a:latin typeface="Helvetica" pitchFamily="-112" charset="0"/>
                </a:rPr>
                <a:t>Ketose </a:t>
              </a: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2" descr="FG20_09.JPG                                                    000074D2Corwin                         B6D524B2:"/>
          <p:cNvPicPr>
            <a:picLocks noChangeAspect="1" noChangeArrowheads="1"/>
          </p:cNvPicPr>
          <p:nvPr/>
        </p:nvPicPr>
        <p:blipFill>
          <a:blip r:embed="rId2"/>
          <a:srcRect/>
          <a:stretch>
            <a:fillRect/>
          </a:stretch>
        </p:blipFill>
        <p:spPr bwMode="auto">
          <a:xfrm>
            <a:off x="685800" y="533400"/>
            <a:ext cx="7543800" cy="5657850"/>
          </a:xfrm>
          <a:prstGeom prst="rect">
            <a:avLst/>
          </a:prstGeom>
          <a:noFill/>
          <a:ln w="9525">
            <a:noFill/>
            <a:miter lim="800000"/>
            <a:headEnd/>
            <a:tailEnd/>
          </a:ln>
        </p:spPr>
      </p:pic>
      <p:sp>
        <p:nvSpPr>
          <p:cNvPr id="153603" name="Line 3"/>
          <p:cNvSpPr>
            <a:spLocks noChangeShapeType="1"/>
          </p:cNvSpPr>
          <p:nvPr/>
        </p:nvSpPr>
        <p:spPr bwMode="auto">
          <a:xfrm flipV="1">
            <a:off x="2057400" y="1828800"/>
            <a:ext cx="228600" cy="38100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4" name="Text Box 4"/>
          <p:cNvSpPr txBox="1">
            <a:spLocks noChangeArrowheads="1"/>
          </p:cNvSpPr>
          <p:nvPr/>
        </p:nvSpPr>
        <p:spPr bwMode="auto">
          <a:xfrm>
            <a:off x="990600" y="685800"/>
            <a:ext cx="1200150"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a:solidFill>
                  <a:schemeClr val="tx2"/>
                </a:solidFill>
                <a:effectLst>
                  <a:outerShdw blurRad="38100" dist="38100" dir="2700000" algn="tl">
                    <a:srgbClr val="DDDDDD"/>
                  </a:outerShdw>
                </a:effectLst>
                <a:latin typeface="Helvetica" pitchFamily="-112" charset="0"/>
              </a:rPr>
              <a:t>Aldose </a:t>
            </a:r>
          </a:p>
        </p:txBody>
      </p:sp>
      <p:sp>
        <p:nvSpPr>
          <p:cNvPr id="153605" name="Text Box 5"/>
          <p:cNvSpPr txBox="1">
            <a:spLocks noChangeArrowheads="1"/>
          </p:cNvSpPr>
          <p:nvPr/>
        </p:nvSpPr>
        <p:spPr bwMode="auto">
          <a:xfrm>
            <a:off x="2362200" y="1828800"/>
            <a:ext cx="488950"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b="1">
                <a:solidFill>
                  <a:srgbClr val="12682D"/>
                </a:solidFill>
                <a:effectLst>
                  <a:outerShdw blurRad="38100" dist="38100" dir="2700000" algn="tl">
                    <a:srgbClr val="DDDDDD"/>
                  </a:outerShdw>
                </a:effectLst>
              </a:rPr>
              <a:t>C</a:t>
            </a:r>
            <a:r>
              <a:rPr lang="en-US" i="1">
                <a:solidFill>
                  <a:schemeClr val="tx2"/>
                </a:solidFill>
                <a:effectLst>
                  <a:outerShdw blurRad="38100" dist="38100" dir="2700000" algn="tl">
                    <a:srgbClr val="DDDDDD"/>
                  </a:outerShdw>
                </a:effectLst>
                <a:latin typeface="Helvetica" pitchFamily="-112" charset="0"/>
              </a:rPr>
              <a:t> </a:t>
            </a:r>
          </a:p>
        </p:txBody>
      </p:sp>
      <p:sp>
        <p:nvSpPr>
          <p:cNvPr id="153606" name="Line 6"/>
          <p:cNvSpPr>
            <a:spLocks noChangeShapeType="1"/>
          </p:cNvSpPr>
          <p:nvPr/>
        </p:nvSpPr>
        <p:spPr bwMode="auto">
          <a:xfrm flipV="1">
            <a:off x="2514600" y="1676400"/>
            <a:ext cx="0" cy="22860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7" name="Line 7"/>
          <p:cNvSpPr>
            <a:spLocks noChangeShapeType="1"/>
          </p:cNvSpPr>
          <p:nvPr/>
        </p:nvSpPr>
        <p:spPr bwMode="auto">
          <a:xfrm>
            <a:off x="2743200" y="2057400"/>
            <a:ext cx="152400" cy="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8" name="Line 8"/>
          <p:cNvSpPr>
            <a:spLocks noChangeShapeType="1"/>
          </p:cNvSpPr>
          <p:nvPr/>
        </p:nvSpPr>
        <p:spPr bwMode="auto">
          <a:xfrm>
            <a:off x="2514600" y="2209800"/>
            <a:ext cx="0" cy="15240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9" name="Text Box 9"/>
          <p:cNvSpPr txBox="1">
            <a:spLocks noChangeArrowheads="1"/>
          </p:cNvSpPr>
          <p:nvPr/>
        </p:nvSpPr>
        <p:spPr bwMode="auto">
          <a:xfrm>
            <a:off x="3276600" y="762000"/>
            <a:ext cx="2759075"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chemeClr val="tx2"/>
                </a:solidFill>
                <a:effectLst>
                  <a:outerShdw blurRad="38100" dist="38100" dir="2700000" algn="tl">
                    <a:srgbClr val="DDDDDD"/>
                  </a:outerShdw>
                </a:effectLst>
                <a:latin typeface="Helvetica" pitchFamily="-112" charset="0"/>
              </a:rPr>
              <a:t>Aldose</a:t>
            </a:r>
            <a:r>
              <a:rPr lang="en-US" i="1" dirty="0">
                <a:solidFill>
                  <a:schemeClr val="tx2"/>
                </a:solidFill>
                <a:effectLst>
                  <a:outerShdw blurRad="38100" dist="38100" dir="2700000" algn="tl">
                    <a:srgbClr val="DDDDDD"/>
                  </a:outerShdw>
                </a:effectLst>
                <a:latin typeface="Helvetica" pitchFamily="-112" charset="0"/>
              </a:rPr>
              <a:t> or </a:t>
            </a:r>
            <a:r>
              <a:rPr lang="en-US" i="1" dirty="0" err="1">
                <a:solidFill>
                  <a:schemeClr val="tx2"/>
                </a:solidFill>
                <a:effectLst>
                  <a:outerShdw blurRad="38100" dist="38100" dir="2700000" algn="tl">
                    <a:srgbClr val="DDDDDD"/>
                  </a:outerShdw>
                </a:effectLst>
                <a:latin typeface="Helvetica" pitchFamily="-112" charset="0"/>
              </a:rPr>
              <a:t>Ketose</a:t>
            </a:r>
            <a:r>
              <a:rPr lang="en-US" i="1" dirty="0">
                <a:solidFill>
                  <a:schemeClr val="tx2"/>
                </a:solidFill>
                <a:effectLst>
                  <a:outerShdw blurRad="38100" dist="38100" dir="2700000" algn="tl">
                    <a:srgbClr val="DDDDDD"/>
                  </a:outerShdw>
                </a:effectLst>
                <a:latin typeface="Helvetica" pitchFamily="-112" charset="0"/>
              </a:rPr>
              <a:t>? </a:t>
            </a:r>
          </a:p>
        </p:txBody>
      </p:sp>
      <p:sp>
        <p:nvSpPr>
          <p:cNvPr id="153610" name="Text Box 10"/>
          <p:cNvSpPr txBox="1">
            <a:spLocks noChangeArrowheads="1"/>
          </p:cNvSpPr>
          <p:nvPr/>
        </p:nvSpPr>
        <p:spPr bwMode="auto">
          <a:xfrm>
            <a:off x="6172200" y="762000"/>
            <a:ext cx="2759075"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chemeClr val="tx2"/>
                </a:solidFill>
                <a:effectLst>
                  <a:outerShdw blurRad="38100" dist="38100" dir="2700000" algn="tl">
                    <a:srgbClr val="DDDDDD"/>
                  </a:outerShdw>
                </a:effectLst>
                <a:latin typeface="Helvetica" pitchFamily="-112" charset="0"/>
              </a:rPr>
              <a:t>Aldose</a:t>
            </a:r>
            <a:r>
              <a:rPr lang="en-US" i="1" dirty="0">
                <a:solidFill>
                  <a:schemeClr val="tx2"/>
                </a:solidFill>
                <a:effectLst>
                  <a:outerShdw blurRad="38100" dist="38100" dir="2700000" algn="tl">
                    <a:srgbClr val="DDDDDD"/>
                  </a:outerShdw>
                </a:effectLst>
                <a:latin typeface="Helvetica" pitchFamily="-112" charset="0"/>
              </a:rPr>
              <a:t> or </a:t>
            </a:r>
            <a:r>
              <a:rPr lang="en-US" i="1" dirty="0" err="1">
                <a:solidFill>
                  <a:schemeClr val="tx2"/>
                </a:solidFill>
                <a:effectLst>
                  <a:outerShdw blurRad="38100" dist="38100" dir="2700000" algn="tl">
                    <a:srgbClr val="DDDDDD"/>
                  </a:outerShdw>
                </a:effectLst>
                <a:latin typeface="Helvetica" pitchFamily="-112" charset="0"/>
              </a:rPr>
              <a:t>Ketose</a:t>
            </a:r>
            <a:r>
              <a:rPr lang="en-US" i="1" dirty="0">
                <a:solidFill>
                  <a:schemeClr val="tx2"/>
                </a:solidFill>
                <a:effectLst>
                  <a:outerShdw blurRad="38100" dist="38100" dir="2700000" algn="tl">
                    <a:srgbClr val="DDDDDD"/>
                  </a:outerShdw>
                </a:effectLst>
                <a:latin typeface="Helvetica" pitchFamily="-112" charset="0"/>
              </a:rPr>
              <a:t>? </a:t>
            </a:r>
          </a:p>
        </p:txBody>
      </p:sp>
      <p:sp>
        <p:nvSpPr>
          <p:cNvPr id="153611" name="Rectangle 11"/>
          <p:cNvSpPr>
            <a:spLocks noChangeArrowheads="1"/>
          </p:cNvSpPr>
          <p:nvPr/>
        </p:nvSpPr>
        <p:spPr bwMode="auto">
          <a:xfrm>
            <a:off x="7010400" y="19050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28684" name="Rectangle 12"/>
          <p:cNvSpPr>
            <a:spLocks noChangeArrowheads="1"/>
          </p:cNvSpPr>
          <p:nvPr/>
        </p:nvSpPr>
        <p:spPr bwMode="auto">
          <a:xfrm>
            <a:off x="1371600" y="13716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153613" name="Rectangle 13"/>
          <p:cNvSpPr>
            <a:spLocks noChangeArrowheads="1"/>
          </p:cNvSpPr>
          <p:nvPr/>
        </p:nvSpPr>
        <p:spPr bwMode="auto">
          <a:xfrm>
            <a:off x="4343400" y="19050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153616" name="Text Box 16"/>
          <p:cNvSpPr txBox="1">
            <a:spLocks noChangeArrowheads="1"/>
          </p:cNvSpPr>
          <p:nvPr/>
        </p:nvSpPr>
        <p:spPr bwMode="auto">
          <a:xfrm>
            <a:off x="2971800" y="1828800"/>
            <a:ext cx="1217613"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a:solidFill>
                  <a:schemeClr val="tx2"/>
                </a:solidFill>
                <a:effectLst>
                  <a:outerShdw blurRad="38100" dist="38100" dir="2700000" algn="tl">
                    <a:srgbClr val="DDDDDD"/>
                  </a:outerShdw>
                </a:effectLst>
                <a:latin typeface="Helvetica" pitchFamily="-112" charset="0"/>
              </a:rPr>
              <a:t>Ketose </a:t>
            </a:r>
          </a:p>
        </p:txBody>
      </p:sp>
      <p:sp>
        <p:nvSpPr>
          <p:cNvPr id="28692" name="Rectangle 19"/>
          <p:cNvSpPr>
            <a:spLocks noChangeArrowheads="1"/>
          </p:cNvSpPr>
          <p:nvPr/>
        </p:nvSpPr>
        <p:spPr bwMode="auto">
          <a:xfrm>
            <a:off x="228600" y="5410200"/>
            <a:ext cx="6172200" cy="1200150"/>
          </a:xfrm>
          <a:prstGeom prst="rect">
            <a:avLst/>
          </a:prstGeom>
          <a:noFill/>
          <a:ln w="9525">
            <a:noFill/>
            <a:miter lim="800000"/>
            <a:headEnd/>
            <a:tailEnd/>
          </a:ln>
        </p:spPr>
        <p:txBody>
          <a:bodyPr>
            <a:prstTxWarp prst="textNoShape">
              <a:avLst/>
            </a:prstTxWarp>
            <a:spAutoFit/>
          </a:bodyPr>
          <a:lstStyle/>
          <a:p>
            <a:pPr algn="ctr"/>
            <a:r>
              <a:rPr lang="en-US" dirty="0"/>
              <a:t>There are 2</a:t>
            </a:r>
            <a:r>
              <a:rPr lang="en-US" baseline="30000" dirty="0"/>
              <a:t>n</a:t>
            </a:r>
            <a:r>
              <a:rPr lang="en-US" dirty="0"/>
              <a:t> possible </a:t>
            </a:r>
            <a:r>
              <a:rPr lang="en-US" dirty="0" err="1"/>
              <a:t>stereoisomers</a:t>
            </a:r>
            <a:r>
              <a:rPr lang="en-US" dirty="0"/>
              <a:t>, where </a:t>
            </a:r>
            <a:r>
              <a:rPr lang="en-US" dirty="0" err="1"/>
              <a:t>n</a:t>
            </a:r>
            <a:r>
              <a:rPr lang="en-US" dirty="0"/>
              <a:t> = the number of </a:t>
            </a:r>
            <a:r>
              <a:rPr lang="en-US" dirty="0" err="1"/>
              <a:t>chiral</a:t>
            </a:r>
            <a:r>
              <a:rPr lang="en-US" dirty="0"/>
              <a:t> atoms. Glucose? Fructose? Ribose?</a:t>
            </a:r>
          </a:p>
        </p:txBody>
      </p:sp>
      <p:sp>
        <p:nvSpPr>
          <p:cNvPr id="21" name="Text Box 14"/>
          <p:cNvSpPr txBox="1">
            <a:spLocks noChangeArrowheads="1"/>
          </p:cNvSpPr>
          <p:nvPr/>
        </p:nvSpPr>
        <p:spPr bwMode="auto">
          <a:xfrm>
            <a:off x="4191000" y="1295400"/>
            <a:ext cx="1217613"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rgbClr val="C860F9"/>
                </a:solidFill>
                <a:effectLst>
                  <a:outerShdw blurRad="38100" dist="38100" dir="2700000" algn="tl">
                    <a:srgbClr val="DDDDDD"/>
                  </a:outerShdw>
                </a:effectLst>
                <a:latin typeface="Helvetica" pitchFamily="-112" charset="0"/>
              </a:rPr>
              <a:t>Ketose</a:t>
            </a:r>
            <a:r>
              <a:rPr lang="en-US" i="1" dirty="0">
                <a:solidFill>
                  <a:srgbClr val="C860F9"/>
                </a:solidFill>
                <a:effectLst>
                  <a:outerShdw blurRad="38100" dist="38100" dir="2700000" algn="tl">
                    <a:srgbClr val="DDDDDD"/>
                  </a:outerShdw>
                </a:effectLst>
                <a:latin typeface="Helvetica" pitchFamily="-112" charset="0"/>
              </a:rPr>
              <a:t> </a:t>
            </a:r>
            <a:endParaRPr lang="en-US" i="1" dirty="0">
              <a:solidFill>
                <a:schemeClr val="tx2"/>
              </a:solidFill>
              <a:effectLst>
                <a:outerShdw blurRad="38100" dist="38100" dir="2700000" algn="tl">
                  <a:srgbClr val="DDDDDD"/>
                </a:outerShdw>
              </a:effectLst>
              <a:latin typeface="Helvetica" pitchFamily="-112" charset="0"/>
            </a:endParaRPr>
          </a:p>
        </p:txBody>
      </p:sp>
      <p:sp>
        <p:nvSpPr>
          <p:cNvPr id="22" name="Text Box 15"/>
          <p:cNvSpPr txBox="1">
            <a:spLocks noChangeArrowheads="1"/>
          </p:cNvSpPr>
          <p:nvPr/>
        </p:nvSpPr>
        <p:spPr bwMode="auto">
          <a:xfrm>
            <a:off x="6781800" y="1295400"/>
            <a:ext cx="1200150"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rgbClr val="FC0128"/>
                </a:solidFill>
                <a:effectLst>
                  <a:outerShdw blurRad="38100" dist="38100" dir="2700000" algn="tl">
                    <a:srgbClr val="DDDDDD"/>
                  </a:outerShdw>
                </a:effectLst>
                <a:latin typeface="Helvetica" pitchFamily="-112" charset="0"/>
              </a:rPr>
              <a:t>Aldose</a:t>
            </a:r>
            <a:r>
              <a:rPr lang="en-US" i="1" dirty="0">
                <a:solidFill>
                  <a:srgbClr val="FC0128"/>
                </a:solidFill>
                <a:effectLst>
                  <a:outerShdw blurRad="38100" dist="38100" dir="2700000" algn="tl">
                    <a:srgbClr val="DDDDDD"/>
                  </a:outerShdw>
                </a:effectLst>
                <a:latin typeface="Helvetica" pitchFamily="-112" charset="0"/>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0-#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6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92" grpId="0"/>
      <p:bldP spid="21" grpId="0" autoUpdateAnimBg="0"/>
      <p:bldP spid="22"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Users/ronrusay/Desktop/Powerpoint &amp; Movies/Movies/Chirality.mov">
            <a:hlinkClick r:id="" action="ppaction://media"/>
          </p:cNvPr>
          <p:cNvPicPr>
            <a:picLocks noGrp="1"/>
          </p:cNvPicPr>
          <p:nvPr>
            <p:ph idx="1"/>
            <a:videoFile r:link="rId2"/>
            <p:extLst>
              <p:ext uri="{DAA4B4D4-6D71-4841-9C94-3DE7FCFB9230}">
                <p14:media xmlns:p14="http://schemas.microsoft.com/office/powerpoint/2010/main" r:link="rId1"/>
              </p:ext>
            </p:extLst>
          </p:nvPr>
        </p:nvPicPr>
        <p:blipFill>
          <a:blip r:embed="rId4"/>
          <a:srcRect/>
          <a:stretch>
            <a:fillRect/>
          </a:stretch>
        </p:blipFill>
        <p:spPr>
          <a:xfrm>
            <a:off x="2438400" y="1752600"/>
            <a:ext cx="4064000" cy="3048000"/>
          </a:xfrm>
        </p:spPr>
      </p:pic>
      <p:sp>
        <p:nvSpPr>
          <p:cNvPr id="5" name="Rectangle 2"/>
          <p:cNvSpPr txBox="1">
            <a:spLocks noChangeArrowheads="1"/>
          </p:cNvSpPr>
          <p:nvPr/>
        </p:nvSpPr>
        <p:spPr bwMode="auto">
          <a:xfrm>
            <a:off x="1143000" y="152400"/>
            <a:ext cx="7772400" cy="1162050"/>
          </a:xfrm>
          <a:prstGeom prst="rect">
            <a:avLst/>
          </a:prstGeom>
          <a:noFill/>
          <a:ln w="12700">
            <a:noFill/>
            <a:miter lim="800000"/>
            <a:headEnd/>
            <a:tailEnd/>
          </a:ln>
          <a:effectLst/>
        </p:spPr>
        <p:txBody>
          <a:bodyPr lIns="90487" tIns="44450" rIns="90487" bIns="44450" anchor="b">
            <a:prstTxWarp prst="textNoShape">
              <a:avLst/>
            </a:prstTxWarp>
          </a:bodyPr>
          <a:lstStyle/>
          <a:p>
            <a:pPr algn="ctr">
              <a:defRPr/>
            </a:pPr>
            <a:r>
              <a:rPr lang="en-US" sz="4000" dirty="0" err="1">
                <a:effectLst>
                  <a:outerShdw blurRad="38100" dist="38100" dir="2700000" algn="tl">
                    <a:srgbClr val="DDDDDD"/>
                  </a:outerShdw>
                </a:effectLst>
                <a:latin typeface="Times" pitchFamily="-84" charset="0"/>
                <a:ea typeface="ＭＳ Ｐゴシック" pitchFamily="-84" charset="-128"/>
                <a:cs typeface="ＭＳ Ｐゴシック" pitchFamily="-84" charset="-128"/>
              </a:rPr>
              <a:t>Chirality</a:t>
            </a:r>
            <a:r>
              <a:rPr lang="en-US" sz="4000" dirty="0">
                <a:effectLst>
                  <a:outerShdw blurRad="38100" dist="38100" dir="2700000" algn="tl">
                    <a:srgbClr val="DDDDDD"/>
                  </a:outerShdw>
                </a:effectLst>
                <a:latin typeface="Times" pitchFamily="-84" charset="0"/>
                <a:ea typeface="ＭＳ Ｐゴシック" pitchFamily="-84" charset="-128"/>
                <a:cs typeface="ＭＳ Ｐゴシック" pitchFamily="-84" charset="-128"/>
              </a:rPr>
              <a:t> &amp; Carbon Atoms </a:t>
            </a:r>
          </a:p>
        </p:txBody>
      </p:sp>
      <p:sp>
        <p:nvSpPr>
          <p:cNvPr id="27652" name="TextBox 5"/>
          <p:cNvSpPr txBox="1">
            <a:spLocks noChangeArrowheads="1"/>
          </p:cNvSpPr>
          <p:nvPr/>
        </p:nvSpPr>
        <p:spPr bwMode="auto">
          <a:xfrm>
            <a:off x="609600" y="5105400"/>
            <a:ext cx="7620000" cy="1200150"/>
          </a:xfrm>
          <a:prstGeom prst="rect">
            <a:avLst/>
          </a:prstGeom>
          <a:noFill/>
          <a:ln w="9525">
            <a:noFill/>
            <a:miter lim="800000"/>
            <a:headEnd/>
            <a:tailEnd/>
          </a:ln>
        </p:spPr>
        <p:txBody>
          <a:bodyPr>
            <a:prstTxWarp prst="textNoShape">
              <a:avLst/>
            </a:prstTxWarp>
            <a:spAutoFit/>
          </a:bodyPr>
          <a:lstStyle/>
          <a:p>
            <a:pPr algn="ctr"/>
            <a:r>
              <a:rPr lang="en-US" dirty="0" smtClean="0"/>
              <a:t>Each carbon atom with four different </a:t>
            </a:r>
            <a:r>
              <a:rPr lang="en-US" dirty="0" err="1" smtClean="0"/>
              <a:t>substituents</a:t>
            </a:r>
            <a:r>
              <a:rPr lang="en-US" dirty="0" smtClean="0"/>
              <a:t> is </a:t>
            </a:r>
            <a:r>
              <a:rPr lang="en-US" dirty="0" err="1" smtClean="0"/>
              <a:t>chiral</a:t>
            </a:r>
            <a:r>
              <a:rPr lang="en-US" dirty="0" smtClean="0"/>
              <a:t>.</a:t>
            </a:r>
          </a:p>
          <a:p>
            <a:pPr algn="ctr"/>
            <a:r>
              <a:rPr lang="en-US" dirty="0" smtClean="0"/>
              <a:t>Sugars have many </a:t>
            </a:r>
            <a:r>
              <a:rPr lang="en-US" dirty="0" err="1" smtClean="0"/>
              <a:t>chiral</a:t>
            </a:r>
            <a:r>
              <a:rPr lang="en-US" dirty="0" smtClean="0"/>
              <a:t> carbon atoms and 2</a:t>
            </a:r>
            <a:r>
              <a:rPr lang="en-US" baseline="30000" dirty="0" smtClean="0"/>
              <a:t>n</a:t>
            </a:r>
            <a:r>
              <a:rPr lang="en-US" dirty="0" smtClean="0"/>
              <a:t> possible </a:t>
            </a:r>
            <a:r>
              <a:rPr lang="en-US" dirty="0" err="1" smtClean="0"/>
              <a:t>stereoisomers</a:t>
            </a:r>
            <a:r>
              <a:rPr lang="en-US" dirty="0" smtClean="0"/>
              <a:t>.</a:t>
            </a:r>
            <a:endParaRPr lang="en-US" dirty="0"/>
          </a:p>
        </p:txBody>
      </p:sp>
      <p:sp>
        <p:nvSpPr>
          <p:cNvPr id="6" name="Rectangle 5">
            <a:hlinkClick r:id="rId5"/>
          </p:cNvPr>
          <p:cNvSpPr/>
          <p:nvPr/>
        </p:nvSpPr>
        <p:spPr>
          <a:xfrm>
            <a:off x="609600" y="1295400"/>
            <a:ext cx="8382000" cy="400110"/>
          </a:xfrm>
          <a:prstGeom prst="rect">
            <a:avLst/>
          </a:prstGeom>
        </p:spPr>
        <p:txBody>
          <a:bodyPr wrap="square">
            <a:spAutoFit/>
          </a:bodyPr>
          <a:lstStyle/>
          <a:p>
            <a:pPr algn="ctr"/>
            <a:r>
              <a:rPr lang="en-US" sz="2000" dirty="0" smtClean="0">
                <a:latin typeface="Helvetica"/>
                <a:cs typeface="Helvetica"/>
              </a:rPr>
              <a:t>http://</a:t>
            </a:r>
            <a:r>
              <a:rPr lang="en-US" sz="2000" dirty="0" err="1" smtClean="0">
                <a:latin typeface="Helvetica"/>
                <a:cs typeface="Helvetica"/>
              </a:rPr>
              <a:t>chemconnections.org/general/movies/Chirality.mov</a:t>
            </a:r>
            <a:endParaRPr lang="en-US" sz="2000" dirty="0">
              <a:latin typeface="Helvetica"/>
              <a:cs typeface="Helvetica"/>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893" fill="hold"/>
                                        <p:tgtEl>
                                          <p:spTgt spid="2765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7650"/>
                </p:tgtEl>
              </p:cMediaNode>
            </p:video>
            <p:seq concurrent="1" nextAc="seek">
              <p:cTn id="8" restart="whenNotActive" fill="hold" evtFilter="cancelBubble" nodeType="interactiveSeq">
                <p:stCondLst>
                  <p:cond evt="onClick" delay="0">
                    <p:tgtEl>
                      <p:spTgt spid="2765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7650"/>
                                        </p:tgtEl>
                                      </p:cBhvr>
                                    </p:cmd>
                                  </p:childTnLst>
                                </p:cTn>
                              </p:par>
                            </p:childTnLst>
                          </p:cTn>
                        </p:par>
                      </p:childTnLst>
                    </p:cTn>
                  </p:par>
                </p:childTnLst>
              </p:cTn>
              <p:nextCondLst>
                <p:cond evt="onClick" delay="0">
                  <p:tgtEl>
                    <p:spTgt spid="27650"/>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FG20_09.JPG                                                    000074D2Corwin                         B6D524B2:"/>
          <p:cNvPicPr>
            <a:picLocks noChangeAspect="1" noChangeArrowheads="1"/>
          </p:cNvPicPr>
          <p:nvPr/>
        </p:nvPicPr>
        <p:blipFill>
          <a:blip r:embed="rId2"/>
          <a:srcRect/>
          <a:stretch>
            <a:fillRect/>
          </a:stretch>
        </p:blipFill>
        <p:spPr bwMode="auto">
          <a:xfrm>
            <a:off x="685800" y="533400"/>
            <a:ext cx="7543800" cy="5657850"/>
          </a:xfrm>
          <a:prstGeom prst="rect">
            <a:avLst/>
          </a:prstGeom>
          <a:noFill/>
          <a:ln w="9525">
            <a:noFill/>
            <a:miter lim="800000"/>
            <a:headEnd/>
            <a:tailEnd/>
          </a:ln>
        </p:spPr>
      </p:pic>
      <p:sp>
        <p:nvSpPr>
          <p:cNvPr id="153603" name="Line 3"/>
          <p:cNvSpPr>
            <a:spLocks noChangeShapeType="1"/>
          </p:cNvSpPr>
          <p:nvPr/>
        </p:nvSpPr>
        <p:spPr bwMode="auto">
          <a:xfrm flipV="1">
            <a:off x="2057400" y="1828800"/>
            <a:ext cx="228600" cy="38100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4" name="Text Box 4"/>
          <p:cNvSpPr txBox="1">
            <a:spLocks noChangeArrowheads="1"/>
          </p:cNvSpPr>
          <p:nvPr/>
        </p:nvSpPr>
        <p:spPr bwMode="auto">
          <a:xfrm>
            <a:off x="1314639" y="457200"/>
            <a:ext cx="1276161" cy="738664"/>
          </a:xfrm>
          <a:prstGeom prst="rect">
            <a:avLst/>
          </a:prstGeom>
          <a:noFill/>
          <a:ln w="12700">
            <a:noFill/>
            <a:miter lim="800000"/>
            <a:headEnd/>
            <a:tailEnd/>
          </a:ln>
          <a:effectLst/>
        </p:spPr>
        <p:txBody>
          <a:bodyPr wrap="none">
            <a:prstTxWarp prst="textNoShape">
              <a:avLst/>
            </a:prstTxWarp>
            <a:spAutoFit/>
          </a:bodyPr>
          <a:lstStyle/>
          <a:p>
            <a:pPr algn="ctr">
              <a:defRPr/>
            </a:pPr>
            <a:r>
              <a:rPr lang="en-US" sz="1800" b="0" i="1" dirty="0" smtClean="0">
                <a:solidFill>
                  <a:schemeClr val="tx2"/>
                </a:solidFill>
                <a:effectLst>
                  <a:outerShdw blurRad="38100" dist="38100" dir="2700000" algn="tl">
                    <a:srgbClr val="DDDDDD"/>
                  </a:outerShdw>
                </a:effectLst>
                <a:latin typeface="Helvetica" pitchFamily="-112" charset="0"/>
              </a:rPr>
              <a:t>Aldehyde</a:t>
            </a:r>
            <a:endParaRPr lang="en-US" sz="1800" b="0" i="1" dirty="0">
              <a:solidFill>
                <a:schemeClr val="tx2"/>
              </a:solidFill>
              <a:effectLst>
                <a:outerShdw blurRad="38100" dist="38100" dir="2700000" algn="tl">
                  <a:srgbClr val="DDDDDD"/>
                </a:outerShdw>
              </a:effectLst>
              <a:latin typeface="Helvetica" pitchFamily="-112" charset="0"/>
            </a:endParaRPr>
          </a:p>
          <a:p>
            <a:pPr algn="ctr">
              <a:defRPr/>
            </a:pPr>
            <a:r>
              <a:rPr lang="en-US" i="1" dirty="0" smtClean="0">
                <a:solidFill>
                  <a:schemeClr val="tx2"/>
                </a:solidFill>
                <a:effectLst>
                  <a:outerShdw blurRad="38100" dist="38100" dir="2700000" algn="tl">
                    <a:srgbClr val="DDDDDD"/>
                  </a:outerShdw>
                </a:effectLst>
                <a:latin typeface="Helvetica" pitchFamily="-112" charset="0"/>
              </a:rPr>
              <a:t>Aldose </a:t>
            </a:r>
            <a:endParaRPr lang="en-US" i="1" dirty="0">
              <a:solidFill>
                <a:schemeClr val="tx2"/>
              </a:solidFill>
              <a:effectLst>
                <a:outerShdw blurRad="38100" dist="38100" dir="2700000" algn="tl">
                  <a:srgbClr val="DDDDDD"/>
                </a:outerShdw>
              </a:effectLst>
              <a:latin typeface="Helvetica" pitchFamily="-112" charset="0"/>
            </a:endParaRPr>
          </a:p>
        </p:txBody>
      </p:sp>
      <p:sp>
        <p:nvSpPr>
          <p:cNvPr id="153605" name="Text Box 5"/>
          <p:cNvSpPr txBox="1">
            <a:spLocks noChangeArrowheads="1"/>
          </p:cNvSpPr>
          <p:nvPr/>
        </p:nvSpPr>
        <p:spPr bwMode="auto">
          <a:xfrm>
            <a:off x="2362200" y="1828800"/>
            <a:ext cx="488950"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b="1">
                <a:solidFill>
                  <a:srgbClr val="12682D"/>
                </a:solidFill>
                <a:effectLst>
                  <a:outerShdw blurRad="38100" dist="38100" dir="2700000" algn="tl">
                    <a:srgbClr val="DDDDDD"/>
                  </a:outerShdw>
                </a:effectLst>
              </a:rPr>
              <a:t>C</a:t>
            </a:r>
            <a:r>
              <a:rPr lang="en-US" i="1">
                <a:solidFill>
                  <a:schemeClr val="tx2"/>
                </a:solidFill>
                <a:effectLst>
                  <a:outerShdw blurRad="38100" dist="38100" dir="2700000" algn="tl">
                    <a:srgbClr val="DDDDDD"/>
                  </a:outerShdw>
                </a:effectLst>
                <a:latin typeface="Helvetica" pitchFamily="-112" charset="0"/>
              </a:rPr>
              <a:t> </a:t>
            </a:r>
          </a:p>
        </p:txBody>
      </p:sp>
      <p:sp>
        <p:nvSpPr>
          <p:cNvPr id="153606" name="Line 6"/>
          <p:cNvSpPr>
            <a:spLocks noChangeShapeType="1"/>
          </p:cNvSpPr>
          <p:nvPr/>
        </p:nvSpPr>
        <p:spPr bwMode="auto">
          <a:xfrm flipV="1">
            <a:off x="2514600" y="1676400"/>
            <a:ext cx="0" cy="22860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7" name="Line 7"/>
          <p:cNvSpPr>
            <a:spLocks noChangeShapeType="1"/>
          </p:cNvSpPr>
          <p:nvPr/>
        </p:nvSpPr>
        <p:spPr bwMode="auto">
          <a:xfrm>
            <a:off x="2743200" y="2057400"/>
            <a:ext cx="152400" cy="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8" name="Line 8"/>
          <p:cNvSpPr>
            <a:spLocks noChangeShapeType="1"/>
          </p:cNvSpPr>
          <p:nvPr/>
        </p:nvSpPr>
        <p:spPr bwMode="auto">
          <a:xfrm>
            <a:off x="2514600" y="2209800"/>
            <a:ext cx="0" cy="15240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9" name="Text Box 9"/>
          <p:cNvSpPr txBox="1">
            <a:spLocks noChangeArrowheads="1"/>
          </p:cNvSpPr>
          <p:nvPr/>
        </p:nvSpPr>
        <p:spPr bwMode="auto">
          <a:xfrm>
            <a:off x="3276600" y="762000"/>
            <a:ext cx="2759075"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chemeClr val="tx2"/>
                </a:solidFill>
                <a:effectLst>
                  <a:outerShdw blurRad="38100" dist="38100" dir="2700000" algn="tl">
                    <a:srgbClr val="DDDDDD"/>
                  </a:outerShdw>
                </a:effectLst>
                <a:latin typeface="Helvetica" pitchFamily="-112" charset="0"/>
              </a:rPr>
              <a:t>Aldose</a:t>
            </a:r>
            <a:r>
              <a:rPr lang="en-US" i="1" dirty="0">
                <a:solidFill>
                  <a:schemeClr val="tx2"/>
                </a:solidFill>
                <a:effectLst>
                  <a:outerShdw blurRad="38100" dist="38100" dir="2700000" algn="tl">
                    <a:srgbClr val="DDDDDD"/>
                  </a:outerShdw>
                </a:effectLst>
                <a:latin typeface="Helvetica" pitchFamily="-112" charset="0"/>
              </a:rPr>
              <a:t> or </a:t>
            </a:r>
            <a:r>
              <a:rPr lang="en-US" i="1" dirty="0" err="1">
                <a:solidFill>
                  <a:schemeClr val="tx2"/>
                </a:solidFill>
                <a:effectLst>
                  <a:outerShdw blurRad="38100" dist="38100" dir="2700000" algn="tl">
                    <a:srgbClr val="DDDDDD"/>
                  </a:outerShdw>
                </a:effectLst>
                <a:latin typeface="Helvetica" pitchFamily="-112" charset="0"/>
              </a:rPr>
              <a:t>Ketose</a:t>
            </a:r>
            <a:r>
              <a:rPr lang="en-US" i="1" dirty="0">
                <a:solidFill>
                  <a:schemeClr val="tx2"/>
                </a:solidFill>
                <a:effectLst>
                  <a:outerShdw blurRad="38100" dist="38100" dir="2700000" algn="tl">
                    <a:srgbClr val="DDDDDD"/>
                  </a:outerShdw>
                </a:effectLst>
                <a:latin typeface="Helvetica" pitchFamily="-112" charset="0"/>
              </a:rPr>
              <a:t>? </a:t>
            </a:r>
          </a:p>
        </p:txBody>
      </p:sp>
      <p:sp>
        <p:nvSpPr>
          <p:cNvPr id="153610" name="Text Box 10"/>
          <p:cNvSpPr txBox="1">
            <a:spLocks noChangeArrowheads="1"/>
          </p:cNvSpPr>
          <p:nvPr/>
        </p:nvSpPr>
        <p:spPr bwMode="auto">
          <a:xfrm>
            <a:off x="6172200" y="762000"/>
            <a:ext cx="2759075"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chemeClr val="tx2"/>
                </a:solidFill>
                <a:effectLst>
                  <a:outerShdw blurRad="38100" dist="38100" dir="2700000" algn="tl">
                    <a:srgbClr val="DDDDDD"/>
                  </a:outerShdw>
                </a:effectLst>
                <a:latin typeface="Helvetica" pitchFamily="-112" charset="0"/>
              </a:rPr>
              <a:t>Aldose</a:t>
            </a:r>
            <a:r>
              <a:rPr lang="en-US" i="1" dirty="0">
                <a:solidFill>
                  <a:schemeClr val="tx2"/>
                </a:solidFill>
                <a:effectLst>
                  <a:outerShdw blurRad="38100" dist="38100" dir="2700000" algn="tl">
                    <a:srgbClr val="DDDDDD"/>
                  </a:outerShdw>
                </a:effectLst>
                <a:latin typeface="Helvetica" pitchFamily="-112" charset="0"/>
              </a:rPr>
              <a:t> or </a:t>
            </a:r>
            <a:r>
              <a:rPr lang="en-US" i="1" dirty="0" err="1">
                <a:solidFill>
                  <a:schemeClr val="tx2"/>
                </a:solidFill>
                <a:effectLst>
                  <a:outerShdw blurRad="38100" dist="38100" dir="2700000" algn="tl">
                    <a:srgbClr val="DDDDDD"/>
                  </a:outerShdw>
                </a:effectLst>
                <a:latin typeface="Helvetica" pitchFamily="-112" charset="0"/>
              </a:rPr>
              <a:t>Ketose</a:t>
            </a:r>
            <a:r>
              <a:rPr lang="en-US" i="1" dirty="0">
                <a:solidFill>
                  <a:schemeClr val="tx2"/>
                </a:solidFill>
                <a:effectLst>
                  <a:outerShdw blurRad="38100" dist="38100" dir="2700000" algn="tl">
                    <a:srgbClr val="DDDDDD"/>
                  </a:outerShdw>
                </a:effectLst>
                <a:latin typeface="Helvetica" pitchFamily="-112" charset="0"/>
              </a:rPr>
              <a:t>? </a:t>
            </a:r>
          </a:p>
        </p:txBody>
      </p:sp>
      <p:sp>
        <p:nvSpPr>
          <p:cNvPr id="153611" name="Rectangle 11"/>
          <p:cNvSpPr>
            <a:spLocks noChangeArrowheads="1"/>
          </p:cNvSpPr>
          <p:nvPr/>
        </p:nvSpPr>
        <p:spPr bwMode="auto">
          <a:xfrm>
            <a:off x="7010400" y="19050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28684" name="Rectangle 12"/>
          <p:cNvSpPr>
            <a:spLocks noChangeArrowheads="1"/>
          </p:cNvSpPr>
          <p:nvPr/>
        </p:nvSpPr>
        <p:spPr bwMode="auto">
          <a:xfrm>
            <a:off x="1371600" y="13716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153613" name="Rectangle 13"/>
          <p:cNvSpPr>
            <a:spLocks noChangeArrowheads="1"/>
          </p:cNvSpPr>
          <p:nvPr/>
        </p:nvSpPr>
        <p:spPr bwMode="auto">
          <a:xfrm>
            <a:off x="4343400" y="19050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153616" name="Text Box 16"/>
          <p:cNvSpPr txBox="1">
            <a:spLocks noChangeArrowheads="1"/>
          </p:cNvSpPr>
          <p:nvPr/>
        </p:nvSpPr>
        <p:spPr bwMode="auto">
          <a:xfrm>
            <a:off x="2743200" y="1699736"/>
            <a:ext cx="1276311" cy="738664"/>
          </a:xfrm>
          <a:prstGeom prst="rect">
            <a:avLst/>
          </a:prstGeom>
          <a:noFill/>
          <a:ln w="12700">
            <a:noFill/>
            <a:miter lim="800000"/>
            <a:headEnd/>
            <a:tailEnd/>
          </a:ln>
          <a:effectLst/>
        </p:spPr>
        <p:txBody>
          <a:bodyPr wrap="none">
            <a:prstTxWarp prst="textNoShape">
              <a:avLst/>
            </a:prstTxWarp>
            <a:spAutoFit/>
          </a:bodyPr>
          <a:lstStyle/>
          <a:p>
            <a:pPr algn="ctr">
              <a:defRPr/>
            </a:pPr>
            <a:r>
              <a:rPr lang="en-US" sz="1800" b="0" i="1" dirty="0" smtClean="0">
                <a:solidFill>
                  <a:schemeClr val="tx2"/>
                </a:solidFill>
                <a:effectLst>
                  <a:outerShdw blurRad="38100" dist="38100" dir="2700000" algn="tl">
                    <a:srgbClr val="DDDDDD"/>
                  </a:outerShdw>
                </a:effectLst>
                <a:latin typeface="Helvetica" pitchFamily="-112" charset="0"/>
              </a:rPr>
              <a:t>Ketone</a:t>
            </a:r>
          </a:p>
          <a:p>
            <a:pPr algn="ctr">
              <a:defRPr/>
            </a:pPr>
            <a:r>
              <a:rPr lang="en-US" i="1" dirty="0" err="1" smtClean="0">
                <a:solidFill>
                  <a:schemeClr val="tx2"/>
                </a:solidFill>
                <a:effectLst>
                  <a:outerShdw blurRad="38100" dist="38100" dir="2700000" algn="tl">
                    <a:srgbClr val="DDDDDD"/>
                  </a:outerShdw>
                </a:effectLst>
                <a:latin typeface="Helvetica" pitchFamily="-112" charset="0"/>
              </a:rPr>
              <a:t>Ketose</a:t>
            </a:r>
            <a:r>
              <a:rPr lang="en-US" i="1" dirty="0" smtClean="0">
                <a:solidFill>
                  <a:schemeClr val="tx2"/>
                </a:solidFill>
                <a:effectLst>
                  <a:outerShdw blurRad="38100" dist="38100" dir="2700000" algn="tl">
                    <a:srgbClr val="DDDDDD"/>
                  </a:outerShdw>
                </a:effectLst>
                <a:latin typeface="Helvetica" pitchFamily="-112" charset="0"/>
              </a:rPr>
              <a:t> </a:t>
            </a:r>
            <a:endParaRPr lang="en-US" i="1" dirty="0">
              <a:solidFill>
                <a:schemeClr val="tx2"/>
              </a:solidFill>
              <a:effectLst>
                <a:outerShdw blurRad="38100" dist="38100" dir="2700000" algn="tl">
                  <a:srgbClr val="DDDDDD"/>
                </a:outerShdw>
              </a:effectLst>
              <a:latin typeface="Helvetica" pitchFamily="-112" charset="0"/>
            </a:endParaRPr>
          </a:p>
        </p:txBody>
      </p:sp>
      <p:sp>
        <p:nvSpPr>
          <p:cNvPr id="28692" name="Rectangle 19"/>
          <p:cNvSpPr>
            <a:spLocks noChangeArrowheads="1"/>
          </p:cNvSpPr>
          <p:nvPr/>
        </p:nvSpPr>
        <p:spPr bwMode="auto">
          <a:xfrm>
            <a:off x="1676400" y="5410200"/>
            <a:ext cx="5791200" cy="1200150"/>
          </a:xfrm>
          <a:prstGeom prst="rect">
            <a:avLst/>
          </a:prstGeom>
          <a:noFill/>
          <a:ln w="9525">
            <a:noFill/>
            <a:miter lim="800000"/>
            <a:headEnd/>
            <a:tailEnd/>
          </a:ln>
        </p:spPr>
        <p:txBody>
          <a:bodyPr wrap="square">
            <a:prstTxWarp prst="textNoShape">
              <a:avLst/>
            </a:prstTxWarp>
            <a:spAutoFit/>
          </a:bodyPr>
          <a:lstStyle/>
          <a:p>
            <a:pPr algn="ctr"/>
            <a:r>
              <a:rPr lang="en-US" dirty="0"/>
              <a:t>There are 2</a:t>
            </a:r>
            <a:r>
              <a:rPr lang="en-US" baseline="30000" dirty="0"/>
              <a:t>n</a:t>
            </a:r>
            <a:r>
              <a:rPr lang="en-US" dirty="0"/>
              <a:t> possible stereoisomers, where n = the number of chiral </a:t>
            </a:r>
            <a:r>
              <a:rPr lang="en-US" dirty="0" smtClean="0"/>
              <a:t>atoms (alcohols). </a:t>
            </a:r>
            <a:r>
              <a:rPr lang="en-US" dirty="0"/>
              <a:t>Glucose? Fructose? Ribose?</a:t>
            </a:r>
          </a:p>
        </p:txBody>
      </p:sp>
      <p:sp>
        <p:nvSpPr>
          <p:cNvPr id="21" name="Text Box 14"/>
          <p:cNvSpPr txBox="1">
            <a:spLocks noChangeArrowheads="1"/>
          </p:cNvSpPr>
          <p:nvPr/>
        </p:nvSpPr>
        <p:spPr bwMode="auto">
          <a:xfrm>
            <a:off x="4191000" y="1295400"/>
            <a:ext cx="1217613"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rgbClr val="C860F9"/>
                </a:solidFill>
                <a:effectLst>
                  <a:outerShdw blurRad="38100" dist="38100" dir="2700000" algn="tl">
                    <a:srgbClr val="DDDDDD"/>
                  </a:outerShdw>
                </a:effectLst>
                <a:latin typeface="Helvetica" pitchFamily="-112" charset="0"/>
              </a:rPr>
              <a:t>Ketose</a:t>
            </a:r>
            <a:r>
              <a:rPr lang="en-US" i="1" dirty="0">
                <a:solidFill>
                  <a:srgbClr val="C860F9"/>
                </a:solidFill>
                <a:effectLst>
                  <a:outerShdw blurRad="38100" dist="38100" dir="2700000" algn="tl">
                    <a:srgbClr val="DDDDDD"/>
                  </a:outerShdw>
                </a:effectLst>
                <a:latin typeface="Helvetica" pitchFamily="-112" charset="0"/>
              </a:rPr>
              <a:t> </a:t>
            </a:r>
            <a:endParaRPr lang="en-US" i="1" dirty="0">
              <a:solidFill>
                <a:schemeClr val="tx2"/>
              </a:solidFill>
              <a:effectLst>
                <a:outerShdw blurRad="38100" dist="38100" dir="2700000" algn="tl">
                  <a:srgbClr val="DDDDDD"/>
                </a:outerShdw>
              </a:effectLst>
              <a:latin typeface="Helvetica" pitchFamily="-112" charset="0"/>
            </a:endParaRPr>
          </a:p>
        </p:txBody>
      </p:sp>
      <p:sp>
        <p:nvSpPr>
          <p:cNvPr id="22" name="Text Box 15"/>
          <p:cNvSpPr txBox="1">
            <a:spLocks noChangeArrowheads="1"/>
          </p:cNvSpPr>
          <p:nvPr/>
        </p:nvSpPr>
        <p:spPr bwMode="auto">
          <a:xfrm>
            <a:off x="6781800" y="1295400"/>
            <a:ext cx="1200150"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rgbClr val="FC0128"/>
                </a:solidFill>
                <a:effectLst>
                  <a:outerShdw blurRad="38100" dist="38100" dir="2700000" algn="tl">
                    <a:srgbClr val="DDDDDD"/>
                  </a:outerShdw>
                </a:effectLst>
                <a:latin typeface="Helvetica" pitchFamily="-112" charset="0"/>
              </a:rPr>
              <a:t>Aldose</a:t>
            </a:r>
            <a:r>
              <a:rPr lang="en-US" i="1" dirty="0">
                <a:solidFill>
                  <a:srgbClr val="FC0128"/>
                </a:solidFill>
                <a:effectLst>
                  <a:outerShdw blurRad="38100" dist="38100" dir="2700000" algn="tl">
                    <a:srgbClr val="DDDDDD"/>
                  </a:outerShdw>
                </a:effectLst>
                <a:latin typeface="Helvetica" pitchFamily="-112" charset="0"/>
              </a:rPr>
              <a:t> </a:t>
            </a:r>
          </a:p>
        </p:txBody>
      </p:sp>
      <p:grpSp>
        <p:nvGrpSpPr>
          <p:cNvPr id="9" name="Group 8"/>
          <p:cNvGrpSpPr/>
          <p:nvPr/>
        </p:nvGrpSpPr>
        <p:grpSpPr>
          <a:xfrm>
            <a:off x="1447800" y="2362200"/>
            <a:ext cx="1828103" cy="2057400"/>
            <a:chOff x="1447800" y="2362200"/>
            <a:chExt cx="1828103" cy="2057400"/>
          </a:xfrm>
        </p:grpSpPr>
        <p:grpSp>
          <p:nvGrpSpPr>
            <p:cNvPr id="6" name="Group 5"/>
            <p:cNvGrpSpPr/>
            <p:nvPr/>
          </p:nvGrpSpPr>
          <p:grpSpPr>
            <a:xfrm>
              <a:off x="1447800" y="2362200"/>
              <a:ext cx="457200" cy="2057400"/>
              <a:chOff x="1447800" y="2362200"/>
              <a:chExt cx="457200" cy="2057400"/>
            </a:xfrm>
          </p:grpSpPr>
          <p:grpSp>
            <p:nvGrpSpPr>
              <p:cNvPr id="29" name="Group 28"/>
              <p:cNvGrpSpPr/>
              <p:nvPr/>
            </p:nvGrpSpPr>
            <p:grpSpPr>
              <a:xfrm>
                <a:off x="1447800" y="2895600"/>
                <a:ext cx="457200" cy="1524000"/>
                <a:chOff x="7010400" y="2895600"/>
                <a:chExt cx="457200" cy="1524000"/>
              </a:xfrm>
            </p:grpSpPr>
            <p:sp>
              <p:nvSpPr>
                <p:cNvPr id="30" name="Donut 29"/>
                <p:cNvSpPr/>
                <p:nvPr/>
              </p:nvSpPr>
              <p:spPr bwMode="auto">
                <a:xfrm>
                  <a:off x="7010400" y="28956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31" name="Donut 30"/>
                <p:cNvSpPr/>
                <p:nvPr/>
              </p:nvSpPr>
              <p:spPr bwMode="auto">
                <a:xfrm>
                  <a:off x="7010400" y="34290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32" name="Donut 31"/>
                <p:cNvSpPr/>
                <p:nvPr/>
              </p:nvSpPr>
              <p:spPr bwMode="auto">
                <a:xfrm>
                  <a:off x="7010400" y="39624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grpSp>
          <p:sp>
            <p:nvSpPr>
              <p:cNvPr id="33" name="Donut 32"/>
              <p:cNvSpPr/>
              <p:nvPr/>
            </p:nvSpPr>
            <p:spPr bwMode="auto">
              <a:xfrm>
                <a:off x="1447800" y="23622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grpSp>
        <p:sp>
          <p:nvSpPr>
            <p:cNvPr id="8" name="Rectangle 7"/>
            <p:cNvSpPr/>
            <p:nvPr/>
          </p:nvSpPr>
          <p:spPr>
            <a:xfrm>
              <a:off x="2590800" y="3198168"/>
              <a:ext cx="685103" cy="830997"/>
            </a:xfrm>
            <a:prstGeom prst="rect">
              <a:avLst/>
            </a:prstGeom>
          </p:spPr>
          <p:txBody>
            <a:bodyPr wrap="none">
              <a:spAutoFit/>
            </a:bodyPr>
            <a:lstStyle/>
            <a:p>
              <a:r>
                <a:rPr lang="en-US" dirty="0" smtClean="0"/>
                <a:t>n=4</a:t>
              </a:r>
            </a:p>
            <a:p>
              <a:r>
                <a:rPr lang="en-US" dirty="0" smtClean="0"/>
                <a:t>2</a:t>
              </a:r>
              <a:r>
                <a:rPr lang="en-US" baseline="30000" dirty="0" smtClean="0"/>
                <a:t>4</a:t>
              </a:r>
              <a:endParaRPr lang="en-US" dirty="0"/>
            </a:p>
          </p:txBody>
        </p:sp>
      </p:grpSp>
      <p:grpSp>
        <p:nvGrpSpPr>
          <p:cNvPr id="10" name="Group 9"/>
          <p:cNvGrpSpPr/>
          <p:nvPr/>
        </p:nvGrpSpPr>
        <p:grpSpPr>
          <a:xfrm>
            <a:off x="4343400" y="2895600"/>
            <a:ext cx="3124200" cy="1524000"/>
            <a:chOff x="4343400" y="2895600"/>
            <a:chExt cx="3124200" cy="1524000"/>
          </a:xfrm>
        </p:grpSpPr>
        <p:grpSp>
          <p:nvGrpSpPr>
            <p:cNvPr id="7" name="Group 6"/>
            <p:cNvGrpSpPr/>
            <p:nvPr/>
          </p:nvGrpSpPr>
          <p:grpSpPr>
            <a:xfrm>
              <a:off x="4343400" y="2895600"/>
              <a:ext cx="3124200" cy="1524000"/>
              <a:chOff x="4343400" y="2895600"/>
              <a:chExt cx="3124200" cy="1524000"/>
            </a:xfrm>
          </p:grpSpPr>
          <p:grpSp>
            <p:nvGrpSpPr>
              <p:cNvPr id="5" name="Group 4"/>
              <p:cNvGrpSpPr/>
              <p:nvPr/>
            </p:nvGrpSpPr>
            <p:grpSpPr>
              <a:xfrm>
                <a:off x="7010400" y="2895600"/>
                <a:ext cx="457200" cy="1524000"/>
                <a:chOff x="7010400" y="2895600"/>
                <a:chExt cx="457200" cy="1524000"/>
              </a:xfrm>
            </p:grpSpPr>
            <p:sp>
              <p:nvSpPr>
                <p:cNvPr id="19" name="Donut 18"/>
                <p:cNvSpPr/>
                <p:nvPr/>
              </p:nvSpPr>
              <p:spPr bwMode="auto">
                <a:xfrm>
                  <a:off x="7010400" y="28956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23" name="Donut 22"/>
                <p:cNvSpPr/>
                <p:nvPr/>
              </p:nvSpPr>
              <p:spPr bwMode="auto">
                <a:xfrm>
                  <a:off x="7010400" y="34290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24" name="Donut 23"/>
                <p:cNvSpPr/>
                <p:nvPr/>
              </p:nvSpPr>
              <p:spPr bwMode="auto">
                <a:xfrm>
                  <a:off x="7010400" y="39624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grpSp>
          <p:grpSp>
            <p:nvGrpSpPr>
              <p:cNvPr id="25" name="Group 24"/>
              <p:cNvGrpSpPr/>
              <p:nvPr/>
            </p:nvGrpSpPr>
            <p:grpSpPr>
              <a:xfrm>
                <a:off x="4343400" y="2895600"/>
                <a:ext cx="457200" cy="1524000"/>
                <a:chOff x="7010400" y="2895600"/>
                <a:chExt cx="457200" cy="1524000"/>
              </a:xfrm>
            </p:grpSpPr>
            <p:sp>
              <p:nvSpPr>
                <p:cNvPr id="26" name="Donut 25"/>
                <p:cNvSpPr/>
                <p:nvPr/>
              </p:nvSpPr>
              <p:spPr bwMode="auto">
                <a:xfrm>
                  <a:off x="7010400" y="28956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27" name="Donut 26"/>
                <p:cNvSpPr/>
                <p:nvPr/>
              </p:nvSpPr>
              <p:spPr bwMode="auto">
                <a:xfrm>
                  <a:off x="7010400" y="34290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28" name="Donut 27"/>
                <p:cNvSpPr/>
                <p:nvPr/>
              </p:nvSpPr>
              <p:spPr bwMode="auto">
                <a:xfrm>
                  <a:off x="7010400" y="39624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grpSp>
        </p:grpSp>
        <p:sp>
          <p:nvSpPr>
            <p:cNvPr id="37" name="Rectangle 36"/>
            <p:cNvSpPr/>
            <p:nvPr/>
          </p:nvSpPr>
          <p:spPr>
            <a:xfrm>
              <a:off x="5715697" y="3200400"/>
              <a:ext cx="685103" cy="830997"/>
            </a:xfrm>
            <a:prstGeom prst="rect">
              <a:avLst/>
            </a:prstGeom>
          </p:spPr>
          <p:txBody>
            <a:bodyPr wrap="none">
              <a:spAutoFit/>
            </a:bodyPr>
            <a:lstStyle/>
            <a:p>
              <a:r>
                <a:rPr lang="en-US" dirty="0" smtClean="0"/>
                <a:t>n=3</a:t>
              </a:r>
            </a:p>
            <a:p>
              <a:r>
                <a:rPr lang="en-US" dirty="0" smtClean="0"/>
                <a:t>2</a:t>
              </a:r>
              <a:r>
                <a:rPr lang="en-US" baseline="30000" dirty="0" smtClean="0"/>
                <a:t>3</a:t>
              </a:r>
              <a:endParaRPr lang="en-US" dirty="0"/>
            </a:p>
          </p:txBody>
        </p:sp>
      </p:grpSp>
    </p:spTree>
    <p:extLst>
      <p:ext uri="{BB962C8B-B14F-4D97-AF65-F5344CB8AC3E}">
        <p14:creationId xmlns:p14="http://schemas.microsoft.com/office/powerpoint/2010/main" val="1857239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0-#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69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92" grpId="0"/>
      <p:bldP spid="21" grpId="0" autoUpdateAnimBg="0"/>
      <p:bldP spid="22"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990600" y="0"/>
            <a:ext cx="7307263" cy="1065213"/>
          </a:xfrm>
        </p:spPr>
        <p:txBody>
          <a:bodyPr/>
          <a:lstStyle/>
          <a:p>
            <a:r>
              <a:rPr lang="en-US" sz="6600" b="1"/>
              <a:t>QUESTION</a:t>
            </a:r>
          </a:p>
        </p:txBody>
      </p:sp>
      <p:pic>
        <p:nvPicPr>
          <p:cNvPr id="29699" name="Picture 3" descr="F:\Work\#773\ART\ch22art\tab22_08(trial).gif"/>
          <p:cNvPicPr>
            <a:picLocks noChangeAspect="1" noChangeArrowheads="1"/>
          </p:cNvPicPr>
          <p:nvPr/>
        </p:nvPicPr>
        <p:blipFill>
          <a:blip r:embed="rId3"/>
          <a:srcRect/>
          <a:stretch>
            <a:fillRect/>
          </a:stretch>
        </p:blipFill>
        <p:spPr bwMode="auto">
          <a:xfrm>
            <a:off x="533400" y="1295400"/>
            <a:ext cx="2667000" cy="4800600"/>
          </a:xfrm>
          <a:prstGeom prst="rect">
            <a:avLst/>
          </a:prstGeom>
          <a:noFill/>
          <a:ln w="12700">
            <a:solidFill>
              <a:schemeClr val="tx1"/>
            </a:solidFill>
            <a:miter lim="800000"/>
            <a:headEnd/>
            <a:tailEnd/>
          </a:ln>
        </p:spPr>
      </p:pic>
      <p:sp>
        <p:nvSpPr>
          <p:cNvPr id="29700" name="Rectangle 4"/>
          <p:cNvSpPr>
            <a:spLocks noChangeArrowheads="1"/>
          </p:cNvSpPr>
          <p:nvPr/>
        </p:nvSpPr>
        <p:spPr bwMode="auto">
          <a:xfrm>
            <a:off x="3810000" y="1371600"/>
            <a:ext cx="4989513" cy="822325"/>
          </a:xfrm>
          <a:prstGeom prst="rect">
            <a:avLst/>
          </a:prstGeom>
          <a:noFill/>
          <a:ln w="9525">
            <a:noFill/>
            <a:miter lim="800000"/>
            <a:headEnd/>
            <a:tailEnd/>
          </a:ln>
        </p:spPr>
        <p:txBody>
          <a:bodyPr>
            <a:prstTxWarp prst="textNoShape">
              <a:avLst/>
            </a:prstTxWarp>
            <a:spAutoFit/>
          </a:bodyPr>
          <a:lstStyle/>
          <a:p>
            <a:r>
              <a:rPr lang="en-US"/>
              <a:t>The monosaccharide mannose has how many chiral carbon centers?</a:t>
            </a:r>
          </a:p>
        </p:txBody>
      </p:sp>
      <p:sp>
        <p:nvSpPr>
          <p:cNvPr id="29701" name="Rectangle 5"/>
          <p:cNvSpPr>
            <a:spLocks noChangeArrowheads="1"/>
          </p:cNvSpPr>
          <p:nvPr/>
        </p:nvSpPr>
        <p:spPr bwMode="auto">
          <a:xfrm>
            <a:off x="3810000" y="2379663"/>
            <a:ext cx="3048000" cy="2124075"/>
          </a:xfrm>
          <a:prstGeom prst="rect">
            <a:avLst/>
          </a:prstGeom>
          <a:noFill/>
          <a:ln w="9525">
            <a:noFill/>
            <a:miter lim="800000"/>
            <a:headEnd/>
            <a:tailEnd/>
          </a:ln>
        </p:spPr>
        <p:txBody>
          <a:bodyPr>
            <a:prstTxWarp prst="textNoShape">
              <a:avLst/>
            </a:prstTxWarp>
            <a:spAutoFit/>
          </a:bodyPr>
          <a:lstStyle/>
          <a:p>
            <a:pPr marL="457200" indent="-457200">
              <a:spcBef>
                <a:spcPct val="50000"/>
              </a:spcBef>
              <a:buFont typeface="Times" pitchFamily="-112" charset="0"/>
              <a:buAutoNum type="alphaUcPeriod"/>
            </a:pPr>
            <a:r>
              <a:rPr lang="en-US"/>
              <a:t>None</a:t>
            </a:r>
          </a:p>
          <a:p>
            <a:pPr marL="457200" indent="-457200">
              <a:spcBef>
                <a:spcPct val="50000"/>
              </a:spcBef>
              <a:buFont typeface="Times" pitchFamily="-112" charset="0"/>
              <a:buAutoNum type="alphaUcPeriod"/>
            </a:pPr>
            <a:r>
              <a:rPr lang="en-US"/>
              <a:t>Two</a:t>
            </a:r>
          </a:p>
          <a:p>
            <a:pPr marL="457200" indent="-457200">
              <a:spcBef>
                <a:spcPct val="50000"/>
              </a:spcBef>
              <a:buFont typeface="Times" pitchFamily="-112" charset="0"/>
              <a:buAutoNum type="alphaUcPeriod"/>
            </a:pPr>
            <a:r>
              <a:rPr lang="en-US"/>
              <a:t>Four</a:t>
            </a:r>
          </a:p>
          <a:p>
            <a:pPr marL="457200" indent="-457200">
              <a:spcBef>
                <a:spcPct val="50000"/>
              </a:spcBef>
              <a:buFont typeface="Times" pitchFamily="-112" charset="0"/>
              <a:buAutoNum type="alphaUcPeriod"/>
            </a:pPr>
            <a:r>
              <a:rPr lang="en-US"/>
              <a:t>Six</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990600" y="0"/>
            <a:ext cx="7307263" cy="1065213"/>
          </a:xfrm>
        </p:spPr>
        <p:txBody>
          <a:bodyPr/>
          <a:lstStyle/>
          <a:p>
            <a:r>
              <a:rPr lang="en-US" sz="6600" b="1"/>
              <a:t>QUESTION</a:t>
            </a:r>
          </a:p>
        </p:txBody>
      </p:sp>
      <p:pic>
        <p:nvPicPr>
          <p:cNvPr id="32771" name="Picture 3" descr="F:\Work\#773\ART\ch22art\tab22_08(trial).gif"/>
          <p:cNvPicPr>
            <a:picLocks noChangeAspect="1" noChangeArrowheads="1"/>
          </p:cNvPicPr>
          <p:nvPr/>
        </p:nvPicPr>
        <p:blipFill>
          <a:blip r:embed="rId3"/>
          <a:srcRect/>
          <a:stretch>
            <a:fillRect/>
          </a:stretch>
        </p:blipFill>
        <p:spPr bwMode="auto">
          <a:xfrm>
            <a:off x="533400" y="1295400"/>
            <a:ext cx="2667000" cy="4800600"/>
          </a:xfrm>
          <a:prstGeom prst="rect">
            <a:avLst/>
          </a:prstGeom>
          <a:noFill/>
          <a:ln w="12700">
            <a:solidFill>
              <a:schemeClr val="tx1"/>
            </a:solidFill>
            <a:miter lim="800000"/>
            <a:headEnd/>
            <a:tailEnd/>
          </a:ln>
        </p:spPr>
      </p:pic>
      <p:sp>
        <p:nvSpPr>
          <p:cNvPr id="32772" name="Rectangle 4"/>
          <p:cNvSpPr>
            <a:spLocks noChangeArrowheads="1"/>
          </p:cNvSpPr>
          <p:nvPr/>
        </p:nvSpPr>
        <p:spPr bwMode="auto">
          <a:xfrm>
            <a:off x="3810000" y="1371600"/>
            <a:ext cx="4989513" cy="830263"/>
          </a:xfrm>
          <a:prstGeom prst="rect">
            <a:avLst/>
          </a:prstGeom>
          <a:noFill/>
          <a:ln w="9525">
            <a:noFill/>
            <a:miter lim="800000"/>
            <a:headEnd/>
            <a:tailEnd/>
          </a:ln>
        </p:spPr>
        <p:txBody>
          <a:bodyPr>
            <a:prstTxWarp prst="textNoShape">
              <a:avLst/>
            </a:prstTxWarp>
            <a:spAutoFit/>
          </a:bodyPr>
          <a:lstStyle/>
          <a:p>
            <a:r>
              <a:rPr lang="en-US"/>
              <a:t>The monosaccharide mannose has how many stereoisomers?</a:t>
            </a:r>
          </a:p>
        </p:txBody>
      </p:sp>
      <p:sp>
        <p:nvSpPr>
          <p:cNvPr id="32773" name="Rectangle 5"/>
          <p:cNvSpPr>
            <a:spLocks noChangeArrowheads="1"/>
          </p:cNvSpPr>
          <p:nvPr/>
        </p:nvSpPr>
        <p:spPr bwMode="auto">
          <a:xfrm>
            <a:off x="3810000" y="2379663"/>
            <a:ext cx="3048000" cy="2678112"/>
          </a:xfrm>
          <a:prstGeom prst="rect">
            <a:avLst/>
          </a:prstGeom>
          <a:noFill/>
          <a:ln w="9525">
            <a:noFill/>
            <a:miter lim="800000"/>
            <a:headEnd/>
            <a:tailEnd/>
          </a:ln>
        </p:spPr>
        <p:txBody>
          <a:bodyPr>
            <a:prstTxWarp prst="textNoShape">
              <a:avLst/>
            </a:prstTxWarp>
            <a:spAutoFit/>
          </a:bodyPr>
          <a:lstStyle/>
          <a:p>
            <a:pPr marL="457200" indent="-457200">
              <a:spcBef>
                <a:spcPct val="50000"/>
              </a:spcBef>
              <a:buFont typeface="Times" pitchFamily="-112" charset="0"/>
              <a:buAutoNum type="alphaUcPeriod"/>
            </a:pPr>
            <a:r>
              <a:rPr lang="en-US"/>
              <a:t>four</a:t>
            </a:r>
          </a:p>
          <a:p>
            <a:pPr marL="457200" indent="-457200">
              <a:spcBef>
                <a:spcPct val="50000"/>
              </a:spcBef>
              <a:buFont typeface="Times" pitchFamily="-112" charset="0"/>
              <a:buAutoNum type="alphaUcPeriod"/>
            </a:pPr>
            <a:r>
              <a:rPr lang="en-US"/>
              <a:t>six</a:t>
            </a:r>
          </a:p>
          <a:p>
            <a:pPr marL="457200" indent="-457200">
              <a:spcBef>
                <a:spcPct val="50000"/>
              </a:spcBef>
              <a:buFont typeface="Times" pitchFamily="-112" charset="0"/>
              <a:buAutoNum type="alphaUcPeriod"/>
            </a:pPr>
            <a:r>
              <a:rPr lang="en-US"/>
              <a:t>eight</a:t>
            </a:r>
          </a:p>
          <a:p>
            <a:pPr marL="457200" indent="-457200">
              <a:spcBef>
                <a:spcPct val="50000"/>
              </a:spcBef>
              <a:buFont typeface="Times" pitchFamily="-112" charset="0"/>
              <a:buAutoNum type="alphaUcPeriod"/>
            </a:pPr>
            <a:r>
              <a:rPr lang="en-US"/>
              <a:t>sixteen</a:t>
            </a:r>
          </a:p>
          <a:p>
            <a:pPr marL="457200" indent="-457200">
              <a:spcBef>
                <a:spcPct val="50000"/>
              </a:spcBef>
              <a:buFont typeface="Times" pitchFamily="-112" charset="0"/>
              <a:buAutoNum type="alphaUcPeriod"/>
            </a:pPr>
            <a:r>
              <a:rPr lang="en-US"/>
              <a:t>thirty two</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Screen Shot 2016-04-27 at 8.12.40 AM.png"/>
          <p:cNvPicPr>
            <a:picLocks noChangeAspect="1"/>
          </p:cNvPicPr>
          <p:nvPr/>
        </p:nvPicPr>
        <p:blipFill>
          <a:blip r:embed="rId3"/>
          <a:srcRect/>
          <a:stretch>
            <a:fillRect/>
          </a:stretch>
        </p:blipFill>
        <p:spPr bwMode="auto">
          <a:xfrm>
            <a:off x="0" y="0"/>
            <a:ext cx="9210675" cy="6858000"/>
          </a:xfrm>
          <a:prstGeom prst="rect">
            <a:avLst/>
          </a:prstGeom>
          <a:noFill/>
          <a:ln w="9525">
            <a:noFill/>
            <a:miter lim="800000"/>
            <a:headEnd/>
            <a:tailEnd/>
          </a:ln>
        </p:spPr>
      </p:pic>
      <p:sp>
        <p:nvSpPr>
          <p:cNvPr id="7" name="Rectangle 2"/>
          <p:cNvSpPr>
            <a:spLocks noGrp="1" noChangeArrowheads="1"/>
          </p:cNvSpPr>
          <p:nvPr>
            <p:ph type="title"/>
          </p:nvPr>
        </p:nvSpPr>
        <p:spPr>
          <a:xfrm>
            <a:off x="381000" y="2895600"/>
            <a:ext cx="8763000" cy="1490663"/>
          </a:xfrm>
        </p:spPr>
        <p:txBody>
          <a:bodyPr/>
          <a:lstStyle/>
          <a:p>
            <a:pPr>
              <a:defRPr/>
            </a:pPr>
            <a:r>
              <a:rPr lang="en-US" sz="3600" dirty="0" smtClean="0">
                <a:solidFill>
                  <a:srgbClr val="FFFF00"/>
                </a:solidFill>
                <a:effectLst>
                  <a:outerShdw blurRad="50800" dist="38100" dir="2700000" algn="tl" rotWithShape="0">
                    <a:srgbClr val="000000">
                      <a:alpha val="43000"/>
                    </a:srgbClr>
                  </a:outerShdw>
                </a:effectLst>
                <a:latin typeface="Helvetica"/>
                <a:ea typeface="+mj-ea"/>
                <a:cs typeface="Helvetica"/>
              </a:rPr>
              <a:t>Sugars, </a:t>
            </a:r>
            <a:r>
              <a:rPr lang="en-US" sz="3600" dirty="0" err="1" smtClean="0">
                <a:solidFill>
                  <a:srgbClr val="FFFF00"/>
                </a:solidFill>
                <a:effectLst>
                  <a:outerShdw blurRad="50800" dist="38100" dir="2700000" algn="tl" rotWithShape="0">
                    <a:srgbClr val="000000">
                      <a:alpha val="43000"/>
                    </a:srgbClr>
                  </a:outerShdw>
                </a:effectLst>
                <a:latin typeface="Helvetica"/>
                <a:ea typeface="+mj-ea"/>
                <a:cs typeface="Helvetica"/>
              </a:rPr>
              <a:t>Saccharides</a:t>
            </a:r>
            <a:r>
              <a:rPr lang="en-US" sz="3600" dirty="0" smtClean="0">
                <a:solidFill>
                  <a:srgbClr val="FFFF00"/>
                </a:solidFill>
                <a:effectLst>
                  <a:outerShdw blurRad="50800" dist="38100" dir="2700000" algn="tl" rotWithShape="0">
                    <a:srgbClr val="000000">
                      <a:alpha val="43000"/>
                    </a:srgbClr>
                  </a:outerShdw>
                </a:effectLst>
                <a:latin typeface="Helvetica"/>
                <a:ea typeface="+mj-ea"/>
                <a:cs typeface="Helvetica"/>
              </a:rPr>
              <a:t/>
            </a:r>
            <a:br>
              <a:rPr lang="en-US" sz="3600" dirty="0" smtClean="0">
                <a:solidFill>
                  <a:srgbClr val="FFFF00"/>
                </a:solidFill>
                <a:effectLst>
                  <a:outerShdw blurRad="50800" dist="38100" dir="2700000" algn="tl" rotWithShape="0">
                    <a:srgbClr val="000000">
                      <a:alpha val="43000"/>
                    </a:srgbClr>
                  </a:outerShdw>
                </a:effectLst>
                <a:latin typeface="Helvetica"/>
                <a:ea typeface="+mj-ea"/>
                <a:cs typeface="Helvetica"/>
              </a:rPr>
            </a:br>
            <a:r>
              <a:rPr lang="en-US" sz="3600" dirty="0" smtClean="0">
                <a:solidFill>
                  <a:srgbClr val="FFFF00"/>
                </a:solidFill>
                <a:effectLst>
                  <a:outerShdw blurRad="50800" dist="38100" dir="2700000" algn="tl" rotWithShape="0">
                    <a:srgbClr val="000000">
                      <a:alpha val="43000"/>
                    </a:srgbClr>
                  </a:outerShdw>
                </a:effectLst>
                <a:latin typeface="Helvetica"/>
                <a:ea typeface="+mj-ea"/>
                <a:cs typeface="Helvetica"/>
              </a:rPr>
              <a:t>Carbohydrates </a:t>
            </a:r>
            <a:r>
              <a:rPr lang="en-US" sz="4800" i="1" dirty="0" smtClean="0">
                <a:ea typeface="+mj-ea"/>
                <a:cs typeface="+mj-cs"/>
              </a:rPr>
              <a:t/>
            </a:r>
            <a:br>
              <a:rPr lang="en-US" sz="4800" i="1" dirty="0" smtClean="0">
                <a:ea typeface="+mj-ea"/>
                <a:cs typeface="+mj-cs"/>
              </a:rPr>
            </a:br>
            <a:endParaRPr lang="en-US" sz="6300" b="1" dirty="0">
              <a:ea typeface="+mj-ea"/>
              <a:cs typeface="+mj-cs"/>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2" descr="FG20_09.JPG                                                    000074D2Corwin                         B6D524B2:"/>
          <p:cNvPicPr>
            <a:picLocks noChangeAspect="1" noChangeArrowheads="1"/>
          </p:cNvPicPr>
          <p:nvPr/>
        </p:nvPicPr>
        <p:blipFill>
          <a:blip r:embed="rId2"/>
          <a:srcRect/>
          <a:stretch>
            <a:fillRect/>
          </a:stretch>
        </p:blipFill>
        <p:spPr bwMode="auto">
          <a:xfrm>
            <a:off x="685800" y="533400"/>
            <a:ext cx="7543800" cy="5657850"/>
          </a:xfrm>
          <a:prstGeom prst="rect">
            <a:avLst/>
          </a:prstGeom>
          <a:noFill/>
          <a:ln w="9525">
            <a:noFill/>
            <a:miter lim="800000"/>
            <a:headEnd/>
            <a:tailEnd/>
          </a:ln>
        </p:spPr>
      </p:pic>
      <p:sp>
        <p:nvSpPr>
          <p:cNvPr id="153603" name="Line 3"/>
          <p:cNvSpPr>
            <a:spLocks noChangeShapeType="1"/>
          </p:cNvSpPr>
          <p:nvPr/>
        </p:nvSpPr>
        <p:spPr bwMode="auto">
          <a:xfrm flipV="1">
            <a:off x="2057400" y="1828800"/>
            <a:ext cx="228600" cy="38100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4" name="Text Box 4"/>
          <p:cNvSpPr txBox="1">
            <a:spLocks noChangeArrowheads="1"/>
          </p:cNvSpPr>
          <p:nvPr/>
        </p:nvSpPr>
        <p:spPr bwMode="auto">
          <a:xfrm>
            <a:off x="990600" y="685800"/>
            <a:ext cx="1200150"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a:solidFill>
                  <a:schemeClr val="tx2"/>
                </a:solidFill>
                <a:effectLst>
                  <a:outerShdw blurRad="38100" dist="38100" dir="2700000" algn="tl">
                    <a:srgbClr val="DDDDDD"/>
                  </a:outerShdw>
                </a:effectLst>
                <a:latin typeface="Helvetica" pitchFamily="-112" charset="0"/>
              </a:rPr>
              <a:t>Aldose </a:t>
            </a:r>
          </a:p>
        </p:txBody>
      </p:sp>
      <p:sp>
        <p:nvSpPr>
          <p:cNvPr id="153605" name="Text Box 5"/>
          <p:cNvSpPr txBox="1">
            <a:spLocks noChangeArrowheads="1"/>
          </p:cNvSpPr>
          <p:nvPr/>
        </p:nvSpPr>
        <p:spPr bwMode="auto">
          <a:xfrm>
            <a:off x="2362200" y="1828800"/>
            <a:ext cx="488950"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b="1">
                <a:solidFill>
                  <a:srgbClr val="12682D"/>
                </a:solidFill>
                <a:effectLst>
                  <a:outerShdw blurRad="38100" dist="38100" dir="2700000" algn="tl">
                    <a:srgbClr val="DDDDDD"/>
                  </a:outerShdw>
                </a:effectLst>
              </a:rPr>
              <a:t>C</a:t>
            </a:r>
            <a:r>
              <a:rPr lang="en-US" i="1">
                <a:solidFill>
                  <a:schemeClr val="tx2"/>
                </a:solidFill>
                <a:effectLst>
                  <a:outerShdw blurRad="38100" dist="38100" dir="2700000" algn="tl">
                    <a:srgbClr val="DDDDDD"/>
                  </a:outerShdw>
                </a:effectLst>
                <a:latin typeface="Helvetica" pitchFamily="-112" charset="0"/>
              </a:rPr>
              <a:t> </a:t>
            </a:r>
          </a:p>
        </p:txBody>
      </p:sp>
      <p:sp>
        <p:nvSpPr>
          <p:cNvPr id="153606" name="Line 6"/>
          <p:cNvSpPr>
            <a:spLocks noChangeShapeType="1"/>
          </p:cNvSpPr>
          <p:nvPr/>
        </p:nvSpPr>
        <p:spPr bwMode="auto">
          <a:xfrm flipV="1">
            <a:off x="2514600" y="1676400"/>
            <a:ext cx="0" cy="22860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7" name="Line 7"/>
          <p:cNvSpPr>
            <a:spLocks noChangeShapeType="1"/>
          </p:cNvSpPr>
          <p:nvPr/>
        </p:nvSpPr>
        <p:spPr bwMode="auto">
          <a:xfrm>
            <a:off x="2743200" y="2057400"/>
            <a:ext cx="152400" cy="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8" name="Line 8"/>
          <p:cNvSpPr>
            <a:spLocks noChangeShapeType="1"/>
          </p:cNvSpPr>
          <p:nvPr/>
        </p:nvSpPr>
        <p:spPr bwMode="auto">
          <a:xfrm>
            <a:off x="2514600" y="2209800"/>
            <a:ext cx="0" cy="15240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9" name="Text Box 9"/>
          <p:cNvSpPr txBox="1">
            <a:spLocks noChangeArrowheads="1"/>
          </p:cNvSpPr>
          <p:nvPr/>
        </p:nvSpPr>
        <p:spPr bwMode="auto">
          <a:xfrm>
            <a:off x="3276600" y="762000"/>
            <a:ext cx="2759075"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a:solidFill>
                  <a:schemeClr val="tx2"/>
                </a:solidFill>
                <a:effectLst>
                  <a:outerShdw blurRad="38100" dist="38100" dir="2700000" algn="tl">
                    <a:srgbClr val="DDDDDD"/>
                  </a:outerShdw>
                </a:effectLst>
                <a:latin typeface="Helvetica" pitchFamily="-112" charset="0"/>
              </a:rPr>
              <a:t>Aldose or Ketose? </a:t>
            </a:r>
          </a:p>
        </p:txBody>
      </p:sp>
      <p:sp>
        <p:nvSpPr>
          <p:cNvPr id="153610" name="Text Box 10"/>
          <p:cNvSpPr txBox="1">
            <a:spLocks noChangeArrowheads="1"/>
          </p:cNvSpPr>
          <p:nvPr/>
        </p:nvSpPr>
        <p:spPr bwMode="auto">
          <a:xfrm>
            <a:off x="6172200" y="762000"/>
            <a:ext cx="2759075"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a:solidFill>
                  <a:schemeClr val="tx2"/>
                </a:solidFill>
                <a:effectLst>
                  <a:outerShdw blurRad="38100" dist="38100" dir="2700000" algn="tl">
                    <a:srgbClr val="DDDDDD"/>
                  </a:outerShdw>
                </a:effectLst>
                <a:latin typeface="Helvetica" pitchFamily="-112" charset="0"/>
              </a:rPr>
              <a:t>Aldose or Ketose? </a:t>
            </a:r>
          </a:p>
        </p:txBody>
      </p:sp>
      <p:sp>
        <p:nvSpPr>
          <p:cNvPr id="153611" name="Rectangle 11"/>
          <p:cNvSpPr>
            <a:spLocks noChangeArrowheads="1"/>
          </p:cNvSpPr>
          <p:nvPr/>
        </p:nvSpPr>
        <p:spPr bwMode="auto">
          <a:xfrm>
            <a:off x="7010400" y="19050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28684" name="Rectangle 12"/>
          <p:cNvSpPr>
            <a:spLocks noChangeArrowheads="1"/>
          </p:cNvSpPr>
          <p:nvPr/>
        </p:nvSpPr>
        <p:spPr bwMode="auto">
          <a:xfrm>
            <a:off x="1371600" y="13716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153613" name="Rectangle 13"/>
          <p:cNvSpPr>
            <a:spLocks noChangeArrowheads="1"/>
          </p:cNvSpPr>
          <p:nvPr/>
        </p:nvSpPr>
        <p:spPr bwMode="auto">
          <a:xfrm>
            <a:off x="4343400" y="19050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153614" name="Text Box 14"/>
          <p:cNvSpPr txBox="1">
            <a:spLocks noChangeArrowheads="1"/>
          </p:cNvSpPr>
          <p:nvPr/>
        </p:nvSpPr>
        <p:spPr bwMode="auto">
          <a:xfrm>
            <a:off x="4191000" y="1295400"/>
            <a:ext cx="1217613"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a:solidFill>
                  <a:srgbClr val="C860F9"/>
                </a:solidFill>
                <a:effectLst>
                  <a:outerShdw blurRad="38100" dist="38100" dir="2700000" algn="tl">
                    <a:srgbClr val="DDDDDD"/>
                  </a:outerShdw>
                </a:effectLst>
                <a:latin typeface="Helvetica" pitchFamily="-112" charset="0"/>
              </a:rPr>
              <a:t>Ketose </a:t>
            </a:r>
            <a:endParaRPr lang="en-US" i="1">
              <a:solidFill>
                <a:schemeClr val="tx2"/>
              </a:solidFill>
              <a:effectLst>
                <a:outerShdw blurRad="38100" dist="38100" dir="2700000" algn="tl">
                  <a:srgbClr val="DDDDDD"/>
                </a:outerShdw>
              </a:effectLst>
              <a:latin typeface="Helvetica" pitchFamily="-112" charset="0"/>
            </a:endParaRPr>
          </a:p>
        </p:txBody>
      </p:sp>
      <p:sp>
        <p:nvSpPr>
          <p:cNvPr id="153615" name="Text Box 15"/>
          <p:cNvSpPr txBox="1">
            <a:spLocks noChangeArrowheads="1"/>
          </p:cNvSpPr>
          <p:nvPr/>
        </p:nvSpPr>
        <p:spPr bwMode="auto">
          <a:xfrm>
            <a:off x="6781800" y="1295400"/>
            <a:ext cx="1200150"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rgbClr val="FC0128"/>
                </a:solidFill>
                <a:effectLst>
                  <a:outerShdw blurRad="38100" dist="38100" dir="2700000" algn="tl">
                    <a:srgbClr val="DDDDDD"/>
                  </a:outerShdw>
                </a:effectLst>
                <a:latin typeface="Helvetica" pitchFamily="-112" charset="0"/>
              </a:rPr>
              <a:t>Aldose</a:t>
            </a:r>
            <a:r>
              <a:rPr lang="en-US" i="1" dirty="0">
                <a:solidFill>
                  <a:srgbClr val="FC0128"/>
                </a:solidFill>
                <a:effectLst>
                  <a:outerShdw blurRad="38100" dist="38100" dir="2700000" algn="tl">
                    <a:srgbClr val="DDDDDD"/>
                  </a:outerShdw>
                </a:effectLst>
                <a:latin typeface="Helvetica" pitchFamily="-112" charset="0"/>
              </a:rPr>
              <a:t> </a:t>
            </a:r>
          </a:p>
        </p:txBody>
      </p:sp>
      <p:sp>
        <p:nvSpPr>
          <p:cNvPr id="153616" name="Text Box 16"/>
          <p:cNvSpPr txBox="1">
            <a:spLocks noChangeArrowheads="1"/>
          </p:cNvSpPr>
          <p:nvPr/>
        </p:nvSpPr>
        <p:spPr bwMode="auto">
          <a:xfrm>
            <a:off x="2971800" y="1828800"/>
            <a:ext cx="1217613"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a:solidFill>
                  <a:schemeClr val="tx2"/>
                </a:solidFill>
                <a:effectLst>
                  <a:outerShdw blurRad="38100" dist="38100" dir="2700000" algn="tl">
                    <a:srgbClr val="DDDDDD"/>
                  </a:outerShdw>
                </a:effectLst>
                <a:latin typeface="Helvetica" pitchFamily="-112" charset="0"/>
              </a:rPr>
              <a:t>Ketose </a:t>
            </a:r>
          </a:p>
        </p:txBody>
      </p:sp>
      <p:cxnSp>
        <p:nvCxnSpPr>
          <p:cNvPr id="153617" name="AutoShape 17"/>
          <p:cNvCxnSpPr>
            <a:cxnSpLocks noChangeShapeType="1"/>
          </p:cNvCxnSpPr>
          <p:nvPr/>
        </p:nvCxnSpPr>
        <p:spPr bwMode="auto">
          <a:xfrm rot="5400000" flipH="1">
            <a:off x="6781800" y="2971800"/>
            <a:ext cx="2362200" cy="1752600"/>
          </a:xfrm>
          <a:prstGeom prst="curvedConnector3">
            <a:avLst>
              <a:gd name="adj1" fmla="val 50000"/>
            </a:avLst>
          </a:prstGeom>
          <a:noFill/>
          <a:ln w="12700">
            <a:solidFill>
              <a:schemeClr val="tx1"/>
            </a:solidFill>
            <a:round/>
            <a:headEnd/>
            <a:tailEnd type="triangle" w="med" len="med"/>
          </a:ln>
        </p:spPr>
      </p:cxnSp>
      <p:sp>
        <p:nvSpPr>
          <p:cNvPr id="153618" name="Text Box 18"/>
          <p:cNvSpPr txBox="1">
            <a:spLocks noChangeArrowheads="1"/>
          </p:cNvSpPr>
          <p:nvPr/>
        </p:nvSpPr>
        <p:spPr bwMode="auto">
          <a:xfrm>
            <a:off x="6400800" y="5410200"/>
            <a:ext cx="2538175" cy="461665"/>
          </a:xfrm>
          <a:prstGeom prst="rect">
            <a:avLst/>
          </a:prstGeom>
          <a:noFill/>
          <a:ln w="12700">
            <a:noFill/>
            <a:miter lim="800000"/>
            <a:headEnd/>
            <a:tailEnd/>
          </a:ln>
          <a:effectLst/>
        </p:spPr>
        <p:txBody>
          <a:bodyPr wrap="none">
            <a:prstTxWarp prst="textNoShape">
              <a:avLst/>
            </a:prstTxWarp>
            <a:spAutoFit/>
          </a:bodyPr>
          <a:lstStyle/>
          <a:p>
            <a:pPr algn="ctr">
              <a:defRPr/>
            </a:pPr>
            <a:r>
              <a:rPr lang="en-US" sz="2000" i="1" dirty="0" smtClean="0">
                <a:solidFill>
                  <a:srgbClr val="FF0000"/>
                </a:solidFill>
                <a:effectLst>
                  <a:outerShdw blurRad="38100" dist="38100" dir="2700000" algn="tl">
                    <a:srgbClr val="DDDDDD"/>
                  </a:outerShdw>
                </a:effectLst>
                <a:latin typeface="Helvetica" pitchFamily="-112" charset="0"/>
              </a:rPr>
              <a:t>And +1: </a:t>
            </a:r>
            <a:r>
              <a:rPr lang="en-US" sz="2000" i="1" dirty="0" err="1" smtClean="0">
                <a:solidFill>
                  <a:srgbClr val="FF0000"/>
                </a:solidFill>
                <a:effectLst>
                  <a:outerShdw blurRad="38100" dist="38100" dir="2700000" algn="tl">
                    <a:srgbClr val="DDDDDD"/>
                  </a:outerShdw>
                </a:effectLst>
                <a:latin typeface="Helvetica" pitchFamily="-112" charset="0"/>
              </a:rPr>
              <a:t>Cyclization</a:t>
            </a:r>
            <a:r>
              <a:rPr lang="en-US" i="1" dirty="0" smtClean="0">
                <a:solidFill>
                  <a:schemeClr val="tx2"/>
                </a:solidFill>
                <a:effectLst>
                  <a:outerShdw blurRad="38100" dist="38100" dir="2700000" algn="tl">
                    <a:srgbClr val="DDDDDD"/>
                  </a:outerShdw>
                </a:effectLst>
                <a:latin typeface="Helvetica" pitchFamily="-112" charset="0"/>
              </a:rPr>
              <a:t> </a:t>
            </a:r>
            <a:endParaRPr lang="en-US" i="1" dirty="0">
              <a:solidFill>
                <a:schemeClr val="tx2"/>
              </a:solidFill>
              <a:effectLst>
                <a:outerShdw blurRad="38100" dist="38100" dir="2700000" algn="tl">
                  <a:srgbClr val="DDDDDD"/>
                </a:outerShdw>
              </a:effectLst>
              <a:latin typeface="Helvetica" pitchFamily="-112" charset="0"/>
            </a:endParaRPr>
          </a:p>
        </p:txBody>
      </p:sp>
      <p:sp>
        <p:nvSpPr>
          <p:cNvPr id="153619" name="Line 19"/>
          <p:cNvSpPr>
            <a:spLocks noChangeShapeType="1"/>
          </p:cNvSpPr>
          <p:nvPr/>
        </p:nvSpPr>
        <p:spPr bwMode="auto">
          <a:xfrm>
            <a:off x="7924800" y="4343400"/>
            <a:ext cx="914400" cy="68580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en-US"/>
          </a:p>
        </p:txBody>
      </p:sp>
      <p:sp>
        <p:nvSpPr>
          <p:cNvPr id="28692" name="Rectangle 19"/>
          <p:cNvSpPr>
            <a:spLocks noChangeArrowheads="1"/>
          </p:cNvSpPr>
          <p:nvPr/>
        </p:nvSpPr>
        <p:spPr bwMode="auto">
          <a:xfrm>
            <a:off x="228600" y="5410200"/>
            <a:ext cx="6172200" cy="1200150"/>
          </a:xfrm>
          <a:prstGeom prst="rect">
            <a:avLst/>
          </a:prstGeom>
          <a:noFill/>
          <a:ln w="9525">
            <a:noFill/>
            <a:miter lim="800000"/>
            <a:headEnd/>
            <a:tailEnd/>
          </a:ln>
        </p:spPr>
        <p:txBody>
          <a:bodyPr>
            <a:prstTxWarp prst="textNoShape">
              <a:avLst/>
            </a:prstTxWarp>
            <a:spAutoFit/>
          </a:bodyPr>
          <a:lstStyle/>
          <a:p>
            <a:pPr algn="ctr"/>
            <a:r>
              <a:rPr lang="en-US" dirty="0"/>
              <a:t>There are 2</a:t>
            </a:r>
            <a:r>
              <a:rPr lang="en-US" baseline="30000" dirty="0"/>
              <a:t>n</a:t>
            </a:r>
            <a:r>
              <a:rPr lang="en-US" dirty="0"/>
              <a:t> possible </a:t>
            </a:r>
            <a:r>
              <a:rPr lang="en-US" dirty="0" err="1"/>
              <a:t>stereoisomers</a:t>
            </a:r>
            <a:r>
              <a:rPr lang="en-US" dirty="0"/>
              <a:t>, where </a:t>
            </a:r>
            <a:r>
              <a:rPr lang="en-US" dirty="0" err="1"/>
              <a:t>n</a:t>
            </a:r>
            <a:r>
              <a:rPr lang="en-US" dirty="0"/>
              <a:t> = the number of </a:t>
            </a:r>
            <a:r>
              <a:rPr lang="en-US" dirty="0" err="1"/>
              <a:t>chiral</a:t>
            </a:r>
            <a:r>
              <a:rPr lang="en-US" dirty="0"/>
              <a:t> atoms. Glucose</a:t>
            </a:r>
            <a:r>
              <a:rPr lang="en-US" dirty="0" smtClean="0"/>
              <a:t>? </a:t>
            </a:r>
            <a:r>
              <a:rPr lang="en-US" dirty="0" smtClean="0">
                <a:solidFill>
                  <a:srgbClr val="FF0000"/>
                </a:solidFill>
              </a:rPr>
              <a:t>16 </a:t>
            </a:r>
            <a:r>
              <a:rPr lang="en-US" dirty="0"/>
              <a:t>Fructose?</a:t>
            </a:r>
            <a:r>
              <a:rPr lang="en-US" dirty="0" smtClean="0"/>
              <a:t> </a:t>
            </a:r>
            <a:r>
              <a:rPr lang="en-US" dirty="0" smtClean="0">
                <a:solidFill>
                  <a:srgbClr val="FF0000"/>
                </a:solidFill>
              </a:rPr>
              <a:t>8 </a:t>
            </a:r>
            <a:r>
              <a:rPr lang="en-US" dirty="0" smtClean="0"/>
              <a:t>Ribose? </a:t>
            </a:r>
            <a:r>
              <a:rPr lang="en-US" dirty="0">
                <a:solidFill>
                  <a:srgbClr val="FF0000"/>
                </a:solidFill>
              </a:rPr>
              <a:t>8</a:t>
            </a:r>
            <a:r>
              <a:rPr lang="en-US" dirty="0" smtClean="0">
                <a:solidFill>
                  <a:srgbClr val="FF0000"/>
                </a:solidFill>
              </a:rPr>
              <a:t> </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618"/>
                                        </p:tgtEl>
                                        <p:attrNameLst>
                                          <p:attrName>style.visibility</p:attrName>
                                        </p:attrNameLst>
                                      </p:cBhvr>
                                      <p:to>
                                        <p:strVal val="visible"/>
                                      </p:to>
                                    </p:set>
                                    <p:anim calcmode="lin" valueType="num">
                                      <p:cBhvr additive="base">
                                        <p:cTn id="7" dur="500" fill="hold"/>
                                        <p:tgtEl>
                                          <p:spTgt spid="153618"/>
                                        </p:tgtEl>
                                        <p:attrNameLst>
                                          <p:attrName>ppt_x</p:attrName>
                                        </p:attrNameLst>
                                      </p:cBhvr>
                                      <p:tavLst>
                                        <p:tav tm="0">
                                          <p:val>
                                            <p:strVal val="0-#ppt_w/2"/>
                                          </p:val>
                                        </p:tav>
                                        <p:tav tm="100000">
                                          <p:val>
                                            <p:strVal val="#ppt_x"/>
                                          </p:val>
                                        </p:tav>
                                      </p:tavLst>
                                    </p:anim>
                                    <p:anim calcmode="lin" valueType="num">
                                      <p:cBhvr additive="base">
                                        <p:cTn id="8" dur="500" fill="hold"/>
                                        <p:tgtEl>
                                          <p:spTgt spid="1536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18"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2800" i="1"/>
              <a:t>D-glucose can cyclize through an intramolecular reaction</a:t>
            </a:r>
            <a:endParaRPr lang="en-US"/>
          </a:p>
        </p:txBody>
      </p:sp>
      <p:pic>
        <p:nvPicPr>
          <p:cNvPr id="35843" name="Picture 3" descr="c:\documents and settings\fournij\desktop\stoker_art_ppt\199_354503_la_14_07.gif"/>
          <p:cNvPicPr preferRelativeResize="0">
            <a:picLocks noChangeAspect="1" noChangeArrowheads="1"/>
          </p:cNvPicPr>
          <p:nvPr/>
        </p:nvPicPr>
        <p:blipFill>
          <a:blip r:embed="rId2"/>
          <a:srcRect/>
          <a:stretch>
            <a:fillRect/>
          </a:stretch>
        </p:blipFill>
        <p:spPr bwMode="auto">
          <a:xfrm>
            <a:off x="1676400" y="1928813"/>
            <a:ext cx="5791200" cy="4535487"/>
          </a:xfrm>
          <a:prstGeom prst="rect">
            <a:avLst/>
          </a:prstGeom>
          <a:noFill/>
          <a:ln w="12700">
            <a:solidFill>
              <a:schemeClr val="tx1"/>
            </a:solidFill>
            <a:miter lim="800000"/>
            <a:headEnd/>
            <a:tailEnd/>
          </a:ln>
        </p:spPr>
      </p:pic>
      <p:sp>
        <p:nvSpPr>
          <p:cNvPr id="35844" name="Rectangle 5"/>
          <p:cNvSpPr>
            <a:spLocks noChangeArrowheads="1"/>
          </p:cNvSpPr>
          <p:nvPr/>
        </p:nvSpPr>
        <p:spPr bwMode="auto">
          <a:xfrm>
            <a:off x="4648200" y="6019800"/>
            <a:ext cx="971550" cy="461963"/>
          </a:xfrm>
          <a:prstGeom prst="rect">
            <a:avLst/>
          </a:prstGeom>
          <a:noFill/>
          <a:ln w="9525">
            <a:noFill/>
            <a:miter lim="800000"/>
            <a:headEnd/>
            <a:tailEnd/>
          </a:ln>
        </p:spPr>
        <p:txBody>
          <a:bodyPr wrap="none">
            <a:prstTxWarp prst="textNoShape">
              <a:avLst/>
            </a:prstTxWarp>
            <a:spAutoFit/>
          </a:bodyPr>
          <a:lstStyle/>
          <a:p>
            <a:r>
              <a:rPr lang="en-US">
                <a:solidFill>
                  <a:srgbClr val="FF6600"/>
                </a:solidFill>
              </a:rPr>
              <a:t>Ethers</a:t>
            </a:r>
            <a:endParaRPr lang="en-US"/>
          </a:p>
        </p:txBody>
      </p:sp>
      <p:sp>
        <p:nvSpPr>
          <p:cNvPr id="35845" name="Rectangle 6"/>
          <p:cNvSpPr>
            <a:spLocks noChangeArrowheads="1"/>
          </p:cNvSpPr>
          <p:nvPr/>
        </p:nvSpPr>
        <p:spPr bwMode="auto">
          <a:xfrm>
            <a:off x="1676400" y="0"/>
            <a:ext cx="6172200" cy="708025"/>
          </a:xfrm>
          <a:prstGeom prst="rect">
            <a:avLst/>
          </a:prstGeom>
          <a:noFill/>
          <a:ln w="9525">
            <a:noFill/>
            <a:miter lim="800000"/>
            <a:headEnd/>
            <a:tailEnd/>
          </a:ln>
        </p:spPr>
        <p:txBody>
          <a:bodyPr>
            <a:prstTxWarp prst="textNoShape">
              <a:avLst/>
            </a:prstTxWarp>
            <a:spAutoFit/>
          </a:bodyPr>
          <a:lstStyle/>
          <a:p>
            <a:pPr algn="ctr"/>
            <a:r>
              <a:rPr lang="en-US" sz="2000"/>
              <a:t>Plus the cyclized forms of each of the sixteen, which adds a chiral carbon, D-Glucose for example:</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027113" y="228600"/>
            <a:ext cx="7307262" cy="1065213"/>
          </a:xfrm>
        </p:spPr>
        <p:txBody>
          <a:bodyPr/>
          <a:lstStyle/>
          <a:p>
            <a:r>
              <a:rPr lang="en-US" sz="3200" b="1" smtClean="0"/>
              <a:t>Simple Sugars &amp; Glycosides in Humans</a:t>
            </a:r>
          </a:p>
        </p:txBody>
      </p:sp>
      <p:pic>
        <p:nvPicPr>
          <p:cNvPr id="36867" name="Picture 6" descr="Screen Shot 2016-05-02 at 8.24.13 PM.png"/>
          <p:cNvPicPr>
            <a:picLocks noChangeAspect="1"/>
          </p:cNvPicPr>
          <p:nvPr/>
        </p:nvPicPr>
        <p:blipFill>
          <a:blip r:embed="rId2"/>
          <a:srcRect/>
          <a:stretch>
            <a:fillRect/>
          </a:stretch>
        </p:blipFill>
        <p:spPr bwMode="auto">
          <a:xfrm>
            <a:off x="1676400" y="1371600"/>
            <a:ext cx="6056313" cy="4451350"/>
          </a:xfrm>
          <a:prstGeom prst="rect">
            <a:avLst/>
          </a:prstGeom>
          <a:noFill/>
          <a:ln w="9525">
            <a:noFill/>
            <a:miter lim="800000"/>
            <a:headEnd/>
            <a:tailEnd/>
          </a:ln>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027113" y="228600"/>
            <a:ext cx="7307262" cy="1065213"/>
          </a:xfrm>
        </p:spPr>
        <p:txBody>
          <a:bodyPr/>
          <a:lstStyle/>
          <a:p>
            <a:r>
              <a:rPr lang="en-US" sz="3200" b="1" dirty="0" smtClean="0"/>
              <a:t> Sugar Equilibrium</a:t>
            </a:r>
          </a:p>
        </p:txBody>
      </p:sp>
      <p:pic>
        <p:nvPicPr>
          <p:cNvPr id="4" name="Picture 3" descr="Screen Shot 2016-11-18 at 11.59.54 AM.png"/>
          <p:cNvPicPr>
            <a:picLocks noChangeAspect="1"/>
          </p:cNvPicPr>
          <p:nvPr/>
        </p:nvPicPr>
        <p:blipFill>
          <a:blip r:embed="rId3"/>
          <a:stretch>
            <a:fillRect/>
          </a:stretch>
        </p:blipFill>
        <p:spPr>
          <a:xfrm>
            <a:off x="2133600" y="1447800"/>
            <a:ext cx="4991100" cy="4546600"/>
          </a:xfrm>
          <a:prstGeom prst="rect">
            <a:avLst/>
          </a:prstGeom>
        </p:spPr>
      </p:pic>
      <p:cxnSp>
        <p:nvCxnSpPr>
          <p:cNvPr id="6" name="Straight Arrow Connector 5"/>
          <p:cNvCxnSpPr/>
          <p:nvPr/>
        </p:nvCxnSpPr>
        <p:spPr bwMode="auto">
          <a:xfrm>
            <a:off x="4114800" y="2895600"/>
            <a:ext cx="3810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 name="Straight Arrow Connector 7"/>
          <p:cNvCxnSpPr/>
          <p:nvPr/>
        </p:nvCxnSpPr>
        <p:spPr bwMode="auto">
          <a:xfrm rot="10800000" flipV="1">
            <a:off x="5105400" y="2971800"/>
            <a:ext cx="3048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9" name="TextBox 8"/>
          <p:cNvSpPr txBox="1"/>
          <p:nvPr/>
        </p:nvSpPr>
        <p:spPr>
          <a:xfrm>
            <a:off x="685800" y="1066800"/>
            <a:ext cx="8458200" cy="461665"/>
          </a:xfrm>
          <a:prstGeom prst="rect">
            <a:avLst/>
          </a:prstGeom>
          <a:noFill/>
        </p:spPr>
        <p:txBody>
          <a:bodyPr wrap="square" rtlCol="0">
            <a:spAutoFit/>
          </a:bodyPr>
          <a:lstStyle/>
          <a:p>
            <a:pPr algn="ctr"/>
            <a:r>
              <a:rPr lang="en-US" dirty="0" smtClean="0"/>
              <a:t>The open chain predominates in the fructose equilibrium mixture</a:t>
            </a:r>
            <a:endParaRPr lang="en-US" dirty="0"/>
          </a:p>
        </p:txBody>
      </p:sp>
      <p:sp>
        <p:nvSpPr>
          <p:cNvPr id="10" name="TextBox 9"/>
          <p:cNvSpPr txBox="1"/>
          <p:nvPr/>
        </p:nvSpPr>
        <p:spPr>
          <a:xfrm>
            <a:off x="457200" y="6027003"/>
            <a:ext cx="8458200" cy="830997"/>
          </a:xfrm>
          <a:prstGeom prst="rect">
            <a:avLst/>
          </a:prstGeom>
          <a:noFill/>
        </p:spPr>
        <p:txBody>
          <a:bodyPr wrap="square" rtlCol="0">
            <a:spAutoFit/>
          </a:bodyPr>
          <a:lstStyle/>
          <a:p>
            <a:pPr algn="ctr"/>
            <a:r>
              <a:rPr lang="en-US" dirty="0" smtClean="0"/>
              <a:t>Amount of each form varies in the equilibrium mixture of each different sugar.</a:t>
            </a:r>
            <a:endParaRPr lang="en-US" dirty="0"/>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figure-07-05.jpg                                               00017733 LONE PINE                      B8968932:"/>
          <p:cNvPicPr>
            <a:picLocks noChangeAspect="1" noChangeArrowheads="1"/>
          </p:cNvPicPr>
          <p:nvPr/>
        </p:nvPicPr>
        <p:blipFill>
          <a:blip r:embed="rId3"/>
          <a:srcRect/>
          <a:stretch>
            <a:fillRect/>
          </a:stretch>
        </p:blipFill>
        <p:spPr bwMode="auto">
          <a:xfrm>
            <a:off x="2286000" y="762000"/>
            <a:ext cx="4191000" cy="3741738"/>
          </a:xfrm>
          <a:prstGeom prst="rect">
            <a:avLst/>
          </a:prstGeom>
          <a:noFill/>
          <a:ln w="9525">
            <a:noFill/>
            <a:miter lim="800000"/>
            <a:headEnd/>
            <a:tailEnd/>
          </a:ln>
        </p:spPr>
      </p:pic>
      <p:sp>
        <p:nvSpPr>
          <p:cNvPr id="17411" name="Text Box 3"/>
          <p:cNvSpPr txBox="1">
            <a:spLocks noChangeArrowheads="1"/>
          </p:cNvSpPr>
          <p:nvPr/>
        </p:nvSpPr>
        <p:spPr bwMode="auto">
          <a:xfrm>
            <a:off x="457200" y="228600"/>
            <a:ext cx="8347075" cy="584200"/>
          </a:xfrm>
          <a:prstGeom prst="rect">
            <a:avLst/>
          </a:prstGeom>
          <a:noFill/>
          <a:ln w="9525">
            <a:noFill/>
            <a:miter lim="800000"/>
            <a:headEnd/>
            <a:tailEnd/>
          </a:ln>
        </p:spPr>
        <p:txBody>
          <a:bodyPr wrap="none">
            <a:prstTxWarp prst="textNoShape">
              <a:avLst/>
            </a:prstTxWarp>
            <a:spAutoFit/>
          </a:bodyPr>
          <a:lstStyle/>
          <a:p>
            <a:r>
              <a:rPr lang="en-US" sz="3200" i="1"/>
              <a:t>Different Raw &amp; Refined Sugars (Carbohydrates)</a:t>
            </a:r>
            <a:endParaRPr lang="en-US"/>
          </a:p>
        </p:txBody>
      </p:sp>
      <p:grpSp>
        <p:nvGrpSpPr>
          <p:cNvPr id="2" name="Group 11"/>
          <p:cNvGrpSpPr>
            <a:grpSpLocks/>
          </p:cNvGrpSpPr>
          <p:nvPr/>
        </p:nvGrpSpPr>
        <p:grpSpPr bwMode="auto">
          <a:xfrm>
            <a:off x="6019800" y="4800600"/>
            <a:ext cx="3124200" cy="1570038"/>
            <a:chOff x="6019800" y="4800600"/>
            <a:chExt cx="3124200" cy="1569660"/>
          </a:xfrm>
        </p:grpSpPr>
        <p:sp>
          <p:nvSpPr>
            <p:cNvPr id="17420" name="Rectangle 7"/>
            <p:cNvSpPr>
              <a:spLocks noChangeArrowheads="1"/>
            </p:cNvSpPr>
            <p:nvPr/>
          </p:nvSpPr>
          <p:spPr bwMode="auto">
            <a:xfrm>
              <a:off x="6629400" y="4800600"/>
              <a:ext cx="2514600" cy="1569660"/>
            </a:xfrm>
            <a:prstGeom prst="rect">
              <a:avLst/>
            </a:prstGeom>
            <a:noFill/>
            <a:ln w="9525">
              <a:noFill/>
              <a:miter lim="800000"/>
              <a:headEnd/>
              <a:tailEnd/>
            </a:ln>
          </p:spPr>
          <p:txBody>
            <a:bodyPr>
              <a:prstTxWarp prst="textNoShape">
                <a:avLst/>
              </a:prstTxWarp>
              <a:spAutoFit/>
            </a:bodyPr>
            <a:lstStyle/>
            <a:p>
              <a:r>
                <a:rPr lang="en-US"/>
                <a:t>British</a:t>
              </a:r>
            </a:p>
            <a:p>
              <a:r>
                <a:rPr lang="en-US"/>
                <a:t>Abolition of the Slave Trade Act in 1807</a:t>
              </a:r>
            </a:p>
          </p:txBody>
        </p:sp>
        <p:cxnSp>
          <p:nvCxnSpPr>
            <p:cNvPr id="17421" name="Straight Arrow Connector 9"/>
            <p:cNvCxnSpPr>
              <a:cxnSpLocks noChangeShapeType="1"/>
            </p:cNvCxnSpPr>
            <p:nvPr/>
          </p:nvCxnSpPr>
          <p:spPr bwMode="auto">
            <a:xfrm>
              <a:off x="6019800" y="5638800"/>
              <a:ext cx="533400" cy="1588"/>
            </a:xfrm>
            <a:prstGeom prst="straightConnector1">
              <a:avLst/>
            </a:prstGeom>
            <a:noFill/>
            <a:ln w="9525">
              <a:solidFill>
                <a:schemeClr val="tx1"/>
              </a:solidFill>
              <a:round/>
              <a:headEnd/>
              <a:tailEnd type="arrow" w="med" len="med"/>
            </a:ln>
          </p:spPr>
        </p:cxnSp>
      </p:grpSp>
      <p:grpSp>
        <p:nvGrpSpPr>
          <p:cNvPr id="3" name="Group 19"/>
          <p:cNvGrpSpPr>
            <a:grpSpLocks/>
          </p:cNvGrpSpPr>
          <p:nvPr/>
        </p:nvGrpSpPr>
        <p:grpSpPr bwMode="auto">
          <a:xfrm>
            <a:off x="685800" y="2667000"/>
            <a:ext cx="8458200" cy="3930650"/>
            <a:chOff x="685800" y="2667000"/>
            <a:chExt cx="8458200" cy="3930650"/>
          </a:xfrm>
        </p:grpSpPr>
        <p:grpSp>
          <p:nvGrpSpPr>
            <p:cNvPr id="17414" name="Group 10"/>
            <p:cNvGrpSpPr>
              <a:grpSpLocks/>
            </p:cNvGrpSpPr>
            <p:nvPr/>
          </p:nvGrpSpPr>
          <p:grpSpPr bwMode="auto">
            <a:xfrm>
              <a:off x="685800" y="4648200"/>
              <a:ext cx="5124450" cy="1949450"/>
              <a:chOff x="685800" y="4648200"/>
              <a:chExt cx="5124450" cy="1949450"/>
            </a:xfrm>
          </p:grpSpPr>
          <p:pic>
            <p:nvPicPr>
              <p:cNvPr id="17418" name="Picture 5" descr="Screen Shot 2016-05-02 at 9.11.53 PM.png"/>
              <p:cNvPicPr>
                <a:picLocks noChangeAspect="1"/>
              </p:cNvPicPr>
              <p:nvPr/>
            </p:nvPicPr>
            <p:blipFill>
              <a:blip r:embed="rId4"/>
              <a:srcRect/>
              <a:stretch>
                <a:fillRect/>
              </a:stretch>
            </p:blipFill>
            <p:spPr bwMode="auto">
              <a:xfrm>
                <a:off x="3200400" y="4724400"/>
                <a:ext cx="2609850" cy="1873250"/>
              </a:xfrm>
              <a:prstGeom prst="rect">
                <a:avLst/>
              </a:prstGeom>
              <a:noFill/>
              <a:ln w="9525">
                <a:noFill/>
                <a:miter lim="800000"/>
                <a:headEnd/>
                <a:tailEnd/>
              </a:ln>
            </p:spPr>
          </p:pic>
          <p:sp>
            <p:nvSpPr>
              <p:cNvPr id="17419" name="TextBox 6"/>
              <p:cNvSpPr txBox="1">
                <a:spLocks noChangeArrowheads="1"/>
              </p:cNvSpPr>
              <p:nvPr/>
            </p:nvSpPr>
            <p:spPr bwMode="auto">
              <a:xfrm>
                <a:off x="685800" y="4648200"/>
                <a:ext cx="2057400" cy="1938992"/>
              </a:xfrm>
              <a:prstGeom prst="rect">
                <a:avLst/>
              </a:prstGeom>
              <a:noFill/>
              <a:ln w="9525">
                <a:noFill/>
                <a:miter lim="800000"/>
                <a:headEnd/>
                <a:tailEnd/>
              </a:ln>
            </p:spPr>
            <p:txBody>
              <a:bodyPr>
                <a:prstTxWarp prst="textNoShape">
                  <a:avLst/>
                </a:prstTxWarp>
                <a:spAutoFit/>
              </a:bodyPr>
              <a:lstStyle/>
              <a:p>
                <a:r>
                  <a:rPr lang="en-US"/>
                  <a:t>Historical Significance &amp; the</a:t>
                </a:r>
              </a:p>
              <a:p>
                <a:r>
                  <a:rPr lang="en-US"/>
                  <a:t>1791 British</a:t>
                </a:r>
                <a:br>
                  <a:rPr lang="en-US"/>
                </a:br>
                <a:r>
                  <a:rPr lang="en-US"/>
                  <a:t>Sugar Boycott</a:t>
                </a:r>
              </a:p>
            </p:txBody>
          </p:sp>
        </p:grpSp>
        <p:grpSp>
          <p:nvGrpSpPr>
            <p:cNvPr id="17415" name="Group 12"/>
            <p:cNvGrpSpPr>
              <a:grpSpLocks/>
            </p:cNvGrpSpPr>
            <p:nvPr/>
          </p:nvGrpSpPr>
          <p:grpSpPr bwMode="auto">
            <a:xfrm>
              <a:off x="6172200" y="2667000"/>
              <a:ext cx="2971800" cy="461665"/>
              <a:chOff x="6172200" y="5334000"/>
              <a:chExt cx="2971800" cy="461665"/>
            </a:xfrm>
          </p:grpSpPr>
          <p:sp>
            <p:nvSpPr>
              <p:cNvPr id="17416" name="Rectangle 13"/>
              <p:cNvSpPr>
                <a:spLocks noChangeArrowheads="1"/>
              </p:cNvSpPr>
              <p:nvPr/>
            </p:nvSpPr>
            <p:spPr bwMode="auto">
              <a:xfrm>
                <a:off x="6629400" y="5334000"/>
                <a:ext cx="2514600" cy="461665"/>
              </a:xfrm>
              <a:prstGeom prst="rect">
                <a:avLst/>
              </a:prstGeom>
              <a:noFill/>
              <a:ln w="9525">
                <a:noFill/>
                <a:miter lim="800000"/>
                <a:headEnd/>
                <a:tailEnd/>
              </a:ln>
            </p:spPr>
            <p:txBody>
              <a:bodyPr>
                <a:prstTxWarp prst="textNoShape">
                  <a:avLst/>
                </a:prstTxWarp>
                <a:spAutoFit/>
              </a:bodyPr>
              <a:lstStyle/>
              <a:p>
                <a:r>
                  <a:rPr lang="en-US"/>
                  <a:t>Rum</a:t>
                </a:r>
              </a:p>
            </p:txBody>
          </p:sp>
          <p:cxnSp>
            <p:nvCxnSpPr>
              <p:cNvPr id="17417" name="Straight Arrow Connector 14"/>
              <p:cNvCxnSpPr>
                <a:cxnSpLocks noChangeShapeType="1"/>
                <a:endCxn id="17416" idx="1"/>
              </p:cNvCxnSpPr>
              <p:nvPr/>
            </p:nvCxnSpPr>
            <p:spPr bwMode="auto">
              <a:xfrm flipV="1">
                <a:off x="6172200" y="5564833"/>
                <a:ext cx="457200" cy="226367"/>
              </a:xfrm>
              <a:prstGeom prst="straightConnector1">
                <a:avLst/>
              </a:prstGeom>
              <a:noFill/>
              <a:ln w="9525">
                <a:solidFill>
                  <a:schemeClr val="tx1"/>
                </a:solidFill>
                <a:round/>
                <a:headEnd/>
                <a:tailEnd type="arrow" w="med" len="med"/>
              </a:ln>
            </p:spPr>
          </p:cxnSp>
        </p:gr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z="3600" i="1"/>
              <a:t>Photosynthesis</a:t>
            </a:r>
            <a:r>
              <a:rPr lang="en-US" sz="3600"/>
              <a:t/>
            </a:r>
            <a:br>
              <a:rPr lang="en-US" sz="3600"/>
            </a:br>
            <a:r>
              <a:rPr lang="en-US" sz="2800"/>
              <a:t>Energy Capture </a:t>
            </a:r>
            <a:r>
              <a:rPr lang="en-US" sz="2800">
                <a:sym typeface="Symbol" pitchFamily="-112" charset="2"/>
              </a:rPr>
              <a:t></a:t>
            </a:r>
            <a:r>
              <a:rPr lang="en-US" sz="2800"/>
              <a:t> Carbohydrates (Sugars)</a:t>
            </a:r>
            <a:endParaRPr lang="en-US"/>
          </a:p>
        </p:txBody>
      </p:sp>
      <p:sp>
        <p:nvSpPr>
          <p:cNvPr id="19459" name="TextBox 7"/>
          <p:cNvSpPr txBox="1">
            <a:spLocks noChangeArrowheads="1"/>
          </p:cNvSpPr>
          <p:nvPr/>
        </p:nvSpPr>
        <p:spPr bwMode="auto">
          <a:xfrm>
            <a:off x="2362200" y="2438400"/>
            <a:ext cx="5105400" cy="461963"/>
          </a:xfrm>
          <a:prstGeom prst="rect">
            <a:avLst/>
          </a:prstGeom>
          <a:solidFill>
            <a:schemeClr val="bg1"/>
          </a:solidFill>
          <a:ln w="9525">
            <a:noFill/>
            <a:miter lim="800000"/>
            <a:headEnd/>
            <a:tailEnd/>
          </a:ln>
        </p:spPr>
        <p:txBody>
          <a:bodyPr>
            <a:prstTxWarp prst="textNoShape">
              <a:avLst/>
            </a:prstTxWarp>
            <a:spAutoFit/>
          </a:bodyPr>
          <a:lstStyle/>
          <a:p>
            <a:endParaRPr lang="en-US"/>
          </a:p>
        </p:txBody>
      </p:sp>
      <p:sp>
        <p:nvSpPr>
          <p:cNvPr id="19460" name="TextBox 8"/>
          <p:cNvSpPr txBox="1">
            <a:spLocks noChangeArrowheads="1"/>
          </p:cNvSpPr>
          <p:nvPr/>
        </p:nvSpPr>
        <p:spPr bwMode="auto">
          <a:xfrm>
            <a:off x="7010400" y="3657600"/>
            <a:ext cx="1981200" cy="1477963"/>
          </a:xfrm>
          <a:prstGeom prst="rect">
            <a:avLst/>
          </a:prstGeom>
          <a:noFill/>
          <a:ln w="9525">
            <a:noFill/>
            <a:miter lim="800000"/>
            <a:headEnd/>
            <a:tailEnd/>
          </a:ln>
        </p:spPr>
        <p:txBody>
          <a:bodyPr>
            <a:prstTxWarp prst="textNoShape">
              <a:avLst/>
            </a:prstTxWarp>
            <a:spAutoFit/>
          </a:bodyPr>
          <a:lstStyle/>
          <a:p>
            <a:r>
              <a:rPr lang="en-US">
                <a:latin typeface="Helvetica" pitchFamily="-112" charset="0"/>
                <a:ea typeface="Helvetica" pitchFamily="-112" charset="0"/>
                <a:cs typeface="Helvetica" pitchFamily="-112" charset="0"/>
              </a:rPr>
              <a:t> </a:t>
            </a:r>
            <a:r>
              <a:rPr lang="en-US" sz="2200">
                <a:latin typeface="Helvetica" pitchFamily="-112" charset="0"/>
                <a:ea typeface="Helvetica" pitchFamily="-112" charset="0"/>
                <a:cs typeface="Helvetica" pitchFamily="-112" charset="0"/>
              </a:rPr>
              <a:t>a complex collection  of enzymes with:</a:t>
            </a:r>
          </a:p>
        </p:txBody>
      </p:sp>
      <p:pic>
        <p:nvPicPr>
          <p:cNvPr id="19461" name="Picture 8" descr="Screen Shot 2016-05-03 at 7.57.36 AM.png"/>
          <p:cNvPicPr>
            <a:picLocks noChangeAspect="1"/>
          </p:cNvPicPr>
          <p:nvPr/>
        </p:nvPicPr>
        <p:blipFill>
          <a:blip r:embed="rId3"/>
          <a:srcRect/>
          <a:stretch>
            <a:fillRect/>
          </a:stretch>
        </p:blipFill>
        <p:spPr bwMode="auto">
          <a:xfrm>
            <a:off x="5791200" y="5175250"/>
            <a:ext cx="3175000" cy="1682750"/>
          </a:xfrm>
          <a:prstGeom prst="rect">
            <a:avLst/>
          </a:prstGeom>
          <a:noFill/>
          <a:ln w="9525">
            <a:noFill/>
            <a:miter lim="800000"/>
            <a:headEnd/>
            <a:tailEnd/>
          </a:ln>
        </p:spPr>
      </p:pic>
      <p:pic>
        <p:nvPicPr>
          <p:cNvPr id="19462" name="Picture 4" descr="D:\Silberberg Assembly\content\0166.jpg"/>
          <p:cNvPicPr>
            <a:picLocks noChangeAspect="1" noChangeArrowheads="1"/>
          </p:cNvPicPr>
          <p:nvPr/>
        </p:nvPicPr>
        <p:blipFill>
          <a:blip r:embed="rId4"/>
          <a:srcRect/>
          <a:stretch>
            <a:fillRect/>
          </a:stretch>
        </p:blipFill>
        <p:spPr bwMode="auto">
          <a:xfrm>
            <a:off x="2057400" y="2514600"/>
            <a:ext cx="5029200" cy="3771900"/>
          </a:xfrm>
          <a:prstGeom prst="rect">
            <a:avLst/>
          </a:prstGeom>
          <a:noFill/>
          <a:ln w="9525">
            <a:noFill/>
            <a:miter lim="800000"/>
            <a:headEnd/>
            <a:tailEnd/>
          </a:ln>
        </p:spPr>
      </p:pic>
      <p:sp>
        <p:nvSpPr>
          <p:cNvPr id="19463" name="Content Placeholder 10"/>
          <p:cNvSpPr>
            <a:spLocks noGrp="1"/>
          </p:cNvSpPr>
          <p:nvPr>
            <p:ph idx="1"/>
          </p:nvPr>
        </p:nvSpPr>
        <p:spPr/>
        <p:txBody>
          <a:bodyPr/>
          <a:lstStyle/>
          <a:p>
            <a:pPr>
              <a:buFontTx/>
              <a:buNone/>
            </a:pPr>
            <a:endParaRPr lang="en-US" dirty="0"/>
          </a:p>
        </p:txBody>
      </p:sp>
      <p:sp>
        <p:nvSpPr>
          <p:cNvPr id="12" name="Rectangle 3"/>
          <p:cNvSpPr txBox="1">
            <a:spLocks noChangeArrowheads="1"/>
          </p:cNvSpPr>
          <p:nvPr/>
        </p:nvSpPr>
        <p:spPr bwMode="auto">
          <a:xfrm>
            <a:off x="-228600" y="1905000"/>
            <a:ext cx="7239000" cy="685800"/>
          </a:xfrm>
          <a:prstGeom prst="rect">
            <a:avLst/>
          </a:prstGeom>
          <a:solidFill>
            <a:schemeClr val="bg1"/>
          </a:solidFill>
          <a:ln w="9525">
            <a:noFill/>
            <a:miter lim="800000"/>
            <a:headEnd/>
            <a:tailEnd/>
          </a:ln>
        </p:spPr>
        <p:txBody>
          <a:bodyPr>
            <a:prstTxWarp prst="textNoShape">
              <a:avLst/>
            </a:prstTxWarp>
          </a:bodyPr>
          <a:lstStyle/>
          <a:p>
            <a:pPr marL="342900" indent="-342900" algn="ctr">
              <a:lnSpc>
                <a:spcPct val="90000"/>
              </a:lnSpc>
              <a:spcBef>
                <a:spcPct val="20000"/>
              </a:spcBef>
              <a:defRPr/>
            </a:pPr>
            <a:r>
              <a:rPr lang="en-US" sz="2800" kern="0">
                <a:latin typeface="+mn-lt"/>
                <a:ea typeface="ＭＳ Ｐゴシック" pitchFamily="-112" charset="-128"/>
                <a:cs typeface="ＭＳ Ｐゴシック" pitchFamily="-112" charset="-128"/>
              </a:rPr>
              <a:t>n CO</a:t>
            </a:r>
            <a:r>
              <a:rPr lang="en-US" sz="2800" kern="0" baseline="-25000">
                <a:latin typeface="+mn-lt"/>
                <a:ea typeface="ＭＳ Ｐゴシック" pitchFamily="-112" charset="-128"/>
                <a:cs typeface="ＭＳ Ｐゴシック" pitchFamily="-112" charset="-128"/>
              </a:rPr>
              <a:t>2</a:t>
            </a:r>
            <a:r>
              <a:rPr lang="en-US" sz="2800" kern="0">
                <a:latin typeface="+mn-lt"/>
                <a:ea typeface="ＭＳ Ｐゴシック" pitchFamily="-112" charset="-128"/>
                <a:cs typeface="ＭＳ Ｐゴシック" pitchFamily="-112" charset="-128"/>
              </a:rPr>
              <a:t>(g) + n H</a:t>
            </a:r>
            <a:r>
              <a:rPr lang="en-US" sz="2800" kern="0" baseline="-25000">
                <a:latin typeface="+mn-lt"/>
                <a:ea typeface="ＭＳ Ｐゴシック" pitchFamily="-112" charset="-128"/>
                <a:cs typeface="ＭＳ Ｐゴシック" pitchFamily="-112" charset="-128"/>
              </a:rPr>
              <a:t>2</a:t>
            </a:r>
            <a:r>
              <a:rPr lang="en-US" sz="2800" kern="0">
                <a:latin typeface="+mn-lt"/>
                <a:ea typeface="ＭＳ Ｐゴシック" pitchFamily="-112" charset="-128"/>
                <a:cs typeface="ＭＳ Ｐゴシック" pitchFamily="-112" charset="-128"/>
              </a:rPr>
              <a:t>O(g) + </a:t>
            </a:r>
            <a:r>
              <a:rPr lang="en-US" sz="2800" kern="0">
                <a:solidFill>
                  <a:srgbClr val="FF3300"/>
                </a:solidFill>
                <a:latin typeface="+mn-lt"/>
                <a:ea typeface="ＭＳ Ｐゴシック" pitchFamily="-112" charset="-128"/>
                <a:cs typeface="ＭＳ Ｐゴシック" pitchFamily="-112" charset="-128"/>
              </a:rPr>
              <a:t>energy</a:t>
            </a:r>
            <a:r>
              <a:rPr lang="en-US" sz="2800" kern="0">
                <a:latin typeface="+mn-lt"/>
                <a:ea typeface="ＭＳ Ｐゴシック" pitchFamily="-112" charset="-128"/>
                <a:cs typeface="ＭＳ Ｐゴシック" pitchFamily="-112" charset="-128"/>
              </a:rPr>
              <a:t>   </a:t>
            </a:r>
            <a:r>
              <a:rPr lang="en-US" sz="2800" kern="0">
                <a:latin typeface="+mn-lt"/>
                <a:ea typeface="ＭＳ Ｐゴシック" pitchFamily="-112" charset="-128"/>
                <a:cs typeface="ＭＳ Ｐゴシック" pitchFamily="-112" charset="-128"/>
                <a:sym typeface="Symbol" pitchFamily="-112" charset="2"/>
              </a:rPr>
              <a:t></a:t>
            </a:r>
            <a:endParaRPr lang="en-US" sz="2800" kern="0">
              <a:latin typeface="+mn-lt"/>
              <a:ea typeface="ＭＳ Ｐゴシック" pitchFamily="-112" charset="-128"/>
              <a:cs typeface="ＭＳ Ｐゴシック" pitchFamily="-112" charset="-128"/>
            </a:endParaRPr>
          </a:p>
          <a:p>
            <a:pPr marL="342900" indent="-342900">
              <a:lnSpc>
                <a:spcPct val="90000"/>
              </a:lnSpc>
              <a:spcBef>
                <a:spcPct val="20000"/>
              </a:spcBef>
              <a:buFontTx/>
              <a:buChar char="•"/>
              <a:defRPr/>
            </a:pPr>
            <a:endParaRPr lang="en-US" sz="2800" kern="0">
              <a:latin typeface="+mn-lt"/>
              <a:ea typeface="ＭＳ Ｐゴシック" pitchFamily="-112" charset="-128"/>
              <a:cs typeface="ＭＳ Ｐゴシック" pitchFamily="-112" charset="-128"/>
            </a:endParaRPr>
          </a:p>
          <a:p>
            <a:pPr marL="342900" indent="-342900">
              <a:lnSpc>
                <a:spcPct val="90000"/>
              </a:lnSpc>
              <a:spcBef>
                <a:spcPct val="20000"/>
              </a:spcBef>
              <a:buFontTx/>
              <a:buChar char="•"/>
              <a:defRPr/>
            </a:pPr>
            <a:endParaRPr lang="en-US" sz="2800" kern="0" dirty="0">
              <a:latin typeface="+mn-lt"/>
              <a:ea typeface="ＭＳ Ｐゴシック" pitchFamily="-112" charset="-128"/>
              <a:cs typeface="ＭＳ Ｐゴシック" pitchFamily="-112" charset="-128"/>
            </a:endParaRPr>
          </a:p>
        </p:txBody>
      </p:sp>
      <p:sp>
        <p:nvSpPr>
          <p:cNvPr id="13" name="Text Box 5"/>
          <p:cNvSpPr txBox="1">
            <a:spLocks noChangeArrowheads="1"/>
          </p:cNvSpPr>
          <p:nvPr/>
        </p:nvSpPr>
        <p:spPr bwMode="auto">
          <a:xfrm>
            <a:off x="5943600" y="1981200"/>
            <a:ext cx="2978150" cy="457200"/>
          </a:xfrm>
          <a:prstGeom prst="rect">
            <a:avLst/>
          </a:prstGeom>
          <a:noFill/>
          <a:ln w="9525">
            <a:noFill/>
            <a:miter lim="800000"/>
            <a:headEnd/>
            <a:tailEnd/>
          </a:ln>
        </p:spPr>
        <p:txBody>
          <a:bodyPr wrap="none">
            <a:prstTxWarp prst="textNoShape">
              <a:avLst/>
            </a:prstTxWarp>
            <a:spAutoFit/>
          </a:bodyPr>
          <a:lstStyle/>
          <a:p>
            <a:r>
              <a:rPr lang="en-US" b="1">
                <a:solidFill>
                  <a:srgbClr val="006600"/>
                </a:solidFill>
              </a:rPr>
              <a:t>CARBOHYDRATES</a:t>
            </a:r>
            <a:endParaRPr lang="en-US"/>
          </a:p>
        </p:txBody>
      </p:sp>
      <p:sp>
        <p:nvSpPr>
          <p:cNvPr id="19466" name="TextBox 9"/>
          <p:cNvSpPr txBox="1">
            <a:spLocks noChangeArrowheads="1"/>
          </p:cNvSpPr>
          <p:nvPr/>
        </p:nvSpPr>
        <p:spPr bwMode="auto">
          <a:xfrm>
            <a:off x="5029200" y="1828800"/>
            <a:ext cx="1295400" cy="307975"/>
          </a:xfrm>
          <a:prstGeom prst="rect">
            <a:avLst/>
          </a:prstGeom>
          <a:noFill/>
          <a:ln w="9525">
            <a:noFill/>
            <a:miter lim="800000"/>
            <a:headEnd/>
            <a:tailEnd/>
          </a:ln>
        </p:spPr>
        <p:txBody>
          <a:bodyPr>
            <a:prstTxWarp prst="textNoShape">
              <a:avLst/>
            </a:prstTxWarp>
            <a:spAutoFit/>
          </a:bodyPr>
          <a:lstStyle/>
          <a:p>
            <a:r>
              <a:rPr lang="en-US" sz="1400"/>
              <a:t>Chlorophyll a</a:t>
            </a:r>
          </a:p>
        </p:txBody>
      </p:sp>
      <p:sp>
        <p:nvSpPr>
          <p:cNvPr id="19467" name="TextBox 14"/>
          <p:cNvSpPr txBox="1">
            <a:spLocks noChangeArrowheads="1"/>
          </p:cNvSpPr>
          <p:nvPr/>
        </p:nvSpPr>
        <p:spPr bwMode="auto">
          <a:xfrm>
            <a:off x="1600200" y="6400800"/>
            <a:ext cx="2971800" cy="457200"/>
          </a:xfrm>
          <a:prstGeom prst="rect">
            <a:avLst/>
          </a:prstGeom>
          <a:noFill/>
          <a:ln w="9525">
            <a:noFill/>
            <a:miter lim="800000"/>
            <a:headEnd/>
            <a:tailEnd/>
          </a:ln>
        </p:spPr>
        <p:txBody>
          <a:bodyPr>
            <a:prstTxWarp prst="textNoShape">
              <a:avLst/>
            </a:prstTxWarp>
            <a:spAutoFit/>
          </a:bodyPr>
          <a:lstStyle/>
          <a:p>
            <a:r>
              <a:rPr lang="en-US">
                <a:latin typeface="Arial" pitchFamily="-112" charset="0"/>
                <a:ea typeface="Arial" pitchFamily="-112" charset="0"/>
                <a:cs typeface="Arial" pitchFamily="-112" charset="0"/>
              </a:rPr>
              <a:t>Artificially possible?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15938" y="0"/>
            <a:ext cx="7902575" cy="930275"/>
          </a:xfrm>
        </p:spPr>
        <p:txBody>
          <a:bodyPr/>
          <a:lstStyle/>
          <a:p>
            <a:endParaRPr lang="en-US"/>
          </a:p>
        </p:txBody>
      </p:sp>
      <p:sp>
        <p:nvSpPr>
          <p:cNvPr id="21507" name="Rectangle 3"/>
          <p:cNvSpPr>
            <a:spLocks noGrp="1" noChangeArrowheads="1"/>
          </p:cNvSpPr>
          <p:nvPr>
            <p:ph type="body" idx="1"/>
          </p:nvPr>
        </p:nvSpPr>
        <p:spPr>
          <a:xfrm>
            <a:off x="2438400" y="5867400"/>
            <a:ext cx="4140200" cy="393700"/>
          </a:xfrm>
          <a:noFill/>
        </p:spPr>
        <p:txBody>
          <a:bodyPr wrap="none"/>
          <a:lstStyle/>
          <a:p>
            <a:pPr>
              <a:buFontTx/>
              <a:buNone/>
            </a:pPr>
            <a:r>
              <a:rPr lang="en-US" sz="1800">
                <a:hlinkClick r:id="rId2"/>
              </a:rPr>
              <a:t>http://chemistry.beloit.edu/Stars/EMSpectrum/index.html</a:t>
            </a:r>
            <a:endParaRPr lang="en-US"/>
          </a:p>
        </p:txBody>
      </p:sp>
      <p:sp>
        <p:nvSpPr>
          <p:cNvPr id="21508" name="Rectangle 4"/>
          <p:cNvSpPr>
            <a:spLocks noChangeArrowheads="1"/>
          </p:cNvSpPr>
          <p:nvPr/>
        </p:nvSpPr>
        <p:spPr bwMode="auto">
          <a:xfrm>
            <a:off x="485775" y="0"/>
            <a:ext cx="7902575" cy="930275"/>
          </a:xfrm>
          <a:prstGeom prst="rect">
            <a:avLst/>
          </a:prstGeom>
          <a:solidFill>
            <a:srgbClr val="FFFFFF"/>
          </a:solidFill>
          <a:ln w="9525">
            <a:noFill/>
            <a:miter lim="800000"/>
            <a:headEnd/>
            <a:tailEnd/>
          </a:ln>
        </p:spPr>
        <p:txBody>
          <a:bodyPr lIns="92075" tIns="46038" rIns="92075" bIns="46038" anchor="b">
            <a:prstTxWarp prst="textNoShape">
              <a:avLst/>
            </a:prstTxWarp>
          </a:bodyPr>
          <a:lstStyle/>
          <a:p>
            <a:pPr algn="ctr"/>
            <a:r>
              <a:rPr lang="en-US" sz="2800" i="1">
                <a:solidFill>
                  <a:schemeClr val="tx2"/>
                </a:solidFill>
              </a:rPr>
              <a:t>Plants absorb energy; i.e., visible light.</a:t>
            </a:r>
            <a:endParaRPr lang="en-US" sz="3600">
              <a:solidFill>
                <a:schemeClr val="tx2"/>
              </a:solidFill>
            </a:endParaRPr>
          </a:p>
        </p:txBody>
      </p:sp>
      <p:pic>
        <p:nvPicPr>
          <p:cNvPr id="21509" name="Picture 5" descr="spectrum.gif                                                   000012CAWorking Folders                AB89E6CB:"/>
          <p:cNvPicPr>
            <a:picLocks noChangeAspect="1" noChangeArrowheads="1"/>
          </p:cNvPicPr>
          <p:nvPr/>
        </p:nvPicPr>
        <p:blipFill>
          <a:blip r:embed="rId3"/>
          <a:srcRect/>
          <a:stretch>
            <a:fillRect/>
          </a:stretch>
        </p:blipFill>
        <p:spPr bwMode="auto">
          <a:xfrm>
            <a:off x="396875" y="1108075"/>
            <a:ext cx="7543800" cy="1485900"/>
          </a:xfrm>
          <a:prstGeom prst="rect">
            <a:avLst/>
          </a:prstGeom>
          <a:noFill/>
          <a:ln w="9525">
            <a:noFill/>
            <a:miter lim="800000"/>
            <a:headEnd/>
            <a:tailEnd/>
          </a:ln>
        </p:spPr>
      </p:pic>
      <p:pic>
        <p:nvPicPr>
          <p:cNvPr id="21510" name="Picture 6" descr="sunlight-atmos.jpeg                                            000012CAWorking Folders                AB89E6CB:"/>
          <p:cNvPicPr>
            <a:picLocks noChangeAspect="1" noChangeArrowheads="1"/>
          </p:cNvPicPr>
          <p:nvPr/>
        </p:nvPicPr>
        <p:blipFill>
          <a:blip r:embed="rId4"/>
          <a:srcRect/>
          <a:stretch>
            <a:fillRect/>
          </a:stretch>
        </p:blipFill>
        <p:spPr bwMode="auto">
          <a:xfrm>
            <a:off x="4572000" y="1905000"/>
            <a:ext cx="3238500" cy="3643313"/>
          </a:xfrm>
          <a:prstGeom prst="rect">
            <a:avLst/>
          </a:prstGeom>
          <a:noFill/>
          <a:ln w="9525">
            <a:noFill/>
            <a:miter lim="800000"/>
            <a:headEnd/>
            <a:tailEnd/>
          </a:ln>
        </p:spPr>
      </p:pic>
      <p:sp>
        <p:nvSpPr>
          <p:cNvPr id="21511" name="TextBox 9"/>
          <p:cNvSpPr txBox="1">
            <a:spLocks noChangeArrowheads="1"/>
          </p:cNvSpPr>
          <p:nvPr/>
        </p:nvSpPr>
        <p:spPr bwMode="auto">
          <a:xfrm>
            <a:off x="914400" y="3581400"/>
            <a:ext cx="3581400" cy="2308225"/>
          </a:xfrm>
          <a:prstGeom prst="rect">
            <a:avLst/>
          </a:prstGeom>
          <a:noFill/>
          <a:ln w="9525">
            <a:noFill/>
            <a:miter lim="800000"/>
            <a:headEnd/>
            <a:tailEnd/>
          </a:ln>
        </p:spPr>
        <p:txBody>
          <a:bodyPr>
            <a:prstTxWarp prst="textNoShape">
              <a:avLst/>
            </a:prstTxWarp>
            <a:spAutoFit/>
          </a:bodyPr>
          <a:lstStyle/>
          <a:p>
            <a:r>
              <a:rPr lang="en-US" i="1"/>
              <a:t>In turn, plants produce molecules that store the sun’s energy through endothermic reactions that form  carbohydrates such as glucose.</a:t>
            </a:r>
          </a:p>
        </p:txBody>
      </p:sp>
      <p:pic>
        <p:nvPicPr>
          <p:cNvPr id="21512" name="Picture 4" descr="endo_values_2"/>
          <p:cNvPicPr>
            <a:picLocks noChangeAspect="1" noChangeArrowheads="1"/>
          </p:cNvPicPr>
          <p:nvPr/>
        </p:nvPicPr>
        <p:blipFill>
          <a:blip r:embed="rId5"/>
          <a:srcRect/>
          <a:stretch>
            <a:fillRect/>
          </a:stretch>
        </p:blipFill>
        <p:spPr bwMode="auto">
          <a:xfrm>
            <a:off x="1447800" y="2286000"/>
            <a:ext cx="2057400" cy="130651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figure-07-03.jpg                                               00017733 LONE PINE                      B8968932:"/>
          <p:cNvPicPr>
            <a:picLocks noChangeAspect="1" noChangeArrowheads="1"/>
          </p:cNvPicPr>
          <p:nvPr/>
        </p:nvPicPr>
        <p:blipFill>
          <a:blip r:embed="rId3"/>
          <a:srcRect/>
          <a:stretch>
            <a:fillRect/>
          </a:stretch>
        </p:blipFill>
        <p:spPr bwMode="auto">
          <a:xfrm>
            <a:off x="669925" y="379413"/>
            <a:ext cx="7804150" cy="6097587"/>
          </a:xfrm>
          <a:prstGeom prst="rect">
            <a:avLst/>
          </a:prstGeom>
          <a:noFill/>
          <a:ln w="9525">
            <a:noFill/>
            <a:miter lim="800000"/>
            <a:headEnd/>
            <a:tailEnd/>
          </a:ln>
        </p:spPr>
      </p:pic>
      <p:sp>
        <p:nvSpPr>
          <p:cNvPr id="22531" name="Text Box 3"/>
          <p:cNvSpPr txBox="1">
            <a:spLocks noChangeArrowheads="1"/>
          </p:cNvSpPr>
          <p:nvPr/>
        </p:nvSpPr>
        <p:spPr bwMode="auto">
          <a:xfrm>
            <a:off x="685800" y="152400"/>
            <a:ext cx="7013575" cy="584200"/>
          </a:xfrm>
          <a:prstGeom prst="rect">
            <a:avLst/>
          </a:prstGeom>
          <a:noFill/>
          <a:ln w="9525">
            <a:noFill/>
            <a:miter lim="800000"/>
            <a:headEnd/>
            <a:tailEnd/>
          </a:ln>
        </p:spPr>
        <p:txBody>
          <a:bodyPr wrap="none">
            <a:prstTxWarp prst="textNoShape">
              <a:avLst/>
            </a:prstTxWarp>
            <a:spAutoFit/>
          </a:bodyPr>
          <a:lstStyle/>
          <a:p>
            <a:r>
              <a:rPr lang="en-US" sz="3200" i="1"/>
              <a:t>Glucose, which animals burn to produce:</a:t>
            </a:r>
            <a:endParaRPr lang="en-US"/>
          </a:p>
        </p:txBody>
      </p:sp>
      <p:grpSp>
        <p:nvGrpSpPr>
          <p:cNvPr id="2" name="Group 11"/>
          <p:cNvGrpSpPr>
            <a:grpSpLocks/>
          </p:cNvGrpSpPr>
          <p:nvPr/>
        </p:nvGrpSpPr>
        <p:grpSpPr bwMode="auto">
          <a:xfrm>
            <a:off x="5867400" y="2895600"/>
            <a:ext cx="2951163" cy="3744913"/>
            <a:chOff x="5867400" y="2895600"/>
            <a:chExt cx="2951163" cy="3744913"/>
          </a:xfrm>
        </p:grpSpPr>
        <p:sp>
          <p:nvSpPr>
            <p:cNvPr id="22536" name="Rectangle 5"/>
            <p:cNvSpPr>
              <a:spLocks noChangeArrowheads="1"/>
            </p:cNvSpPr>
            <p:nvPr/>
          </p:nvSpPr>
          <p:spPr bwMode="auto">
            <a:xfrm>
              <a:off x="5867400" y="3962400"/>
              <a:ext cx="2951163" cy="2678113"/>
            </a:xfrm>
            <a:prstGeom prst="rect">
              <a:avLst/>
            </a:prstGeom>
            <a:noFill/>
            <a:ln w="9525">
              <a:noFill/>
              <a:miter lim="800000"/>
              <a:headEnd/>
              <a:tailEnd/>
            </a:ln>
          </p:spPr>
          <p:txBody>
            <a:bodyPr>
              <a:prstTxWarp prst="textNoShape">
                <a:avLst/>
              </a:prstTxWarp>
              <a:spAutoFit/>
            </a:bodyPr>
            <a:lstStyle/>
            <a:p>
              <a:r>
                <a:rPr lang="en-US" i="1"/>
                <a:t>…. and to temporarily store energy for a time when it may be needed, and obtained through </a:t>
              </a:r>
              <a:r>
                <a:rPr lang="en-US" i="1">
                  <a:solidFill>
                    <a:srgbClr val="FF3300"/>
                  </a:solidFill>
                </a:rPr>
                <a:t>exotherm</a:t>
              </a:r>
              <a:r>
                <a:rPr lang="en-US" i="1">
                  <a:solidFill>
                    <a:srgbClr val="FF0000"/>
                  </a:solidFill>
                </a:rPr>
                <a:t>ic </a:t>
              </a:r>
              <a:r>
                <a:rPr lang="en-US" i="1"/>
                <a:t>reactions breaking the molecule’s bonds.</a:t>
              </a:r>
              <a:endParaRPr lang="en-US"/>
            </a:p>
          </p:txBody>
        </p:sp>
        <p:grpSp>
          <p:nvGrpSpPr>
            <p:cNvPr id="22537" name="Group 10"/>
            <p:cNvGrpSpPr>
              <a:grpSpLocks/>
            </p:cNvGrpSpPr>
            <p:nvPr/>
          </p:nvGrpSpPr>
          <p:grpSpPr bwMode="auto">
            <a:xfrm>
              <a:off x="6324600" y="2895600"/>
              <a:ext cx="1752600" cy="1181100"/>
              <a:chOff x="6324600" y="2895600"/>
              <a:chExt cx="1752600" cy="1181100"/>
            </a:xfrm>
          </p:grpSpPr>
          <p:pic>
            <p:nvPicPr>
              <p:cNvPr id="22538" name="Picture 7" descr="Screen Shot 2016-03-14 at 8.50.27 AM.png"/>
              <p:cNvPicPr>
                <a:picLocks noChangeAspect="1"/>
              </p:cNvPicPr>
              <p:nvPr/>
            </p:nvPicPr>
            <p:blipFill>
              <a:blip r:embed="rId4"/>
              <a:srcRect/>
              <a:stretch>
                <a:fillRect/>
              </a:stretch>
            </p:blipFill>
            <p:spPr bwMode="auto">
              <a:xfrm>
                <a:off x="6324600" y="2895600"/>
                <a:ext cx="1752600" cy="1181100"/>
              </a:xfrm>
              <a:prstGeom prst="rect">
                <a:avLst/>
              </a:prstGeom>
              <a:noFill/>
              <a:ln w="9525">
                <a:noFill/>
                <a:miter lim="800000"/>
                <a:headEnd/>
                <a:tailEnd/>
              </a:ln>
            </p:spPr>
          </p:pic>
          <p:cxnSp>
            <p:nvCxnSpPr>
              <p:cNvPr id="22539" name="Straight Arrow Connector 11"/>
              <p:cNvCxnSpPr>
                <a:cxnSpLocks noChangeShapeType="1"/>
              </p:cNvCxnSpPr>
              <p:nvPr/>
            </p:nvCxnSpPr>
            <p:spPr bwMode="auto">
              <a:xfrm rot="5400000">
                <a:off x="7885113" y="3543300"/>
                <a:ext cx="382588" cy="1587"/>
              </a:xfrm>
              <a:prstGeom prst="straightConnector1">
                <a:avLst/>
              </a:prstGeom>
              <a:noFill/>
              <a:ln w="12700">
                <a:solidFill>
                  <a:srgbClr val="FF0000"/>
                </a:solidFill>
                <a:round/>
                <a:headEnd/>
                <a:tailEnd type="arrow" w="med" len="med"/>
              </a:ln>
            </p:spPr>
          </p:cxnSp>
        </p:grpSp>
      </p:grpSp>
      <p:grpSp>
        <p:nvGrpSpPr>
          <p:cNvPr id="4" name="Group 9"/>
          <p:cNvGrpSpPr>
            <a:grpSpLocks/>
          </p:cNvGrpSpPr>
          <p:nvPr/>
        </p:nvGrpSpPr>
        <p:grpSpPr bwMode="auto">
          <a:xfrm>
            <a:off x="7010400" y="1447800"/>
            <a:ext cx="2133600" cy="830263"/>
            <a:chOff x="7010400" y="1981200"/>
            <a:chExt cx="2133600" cy="830997"/>
          </a:xfrm>
        </p:grpSpPr>
        <p:sp>
          <p:nvSpPr>
            <p:cNvPr id="22534" name="TextBox 6"/>
            <p:cNvSpPr txBox="1">
              <a:spLocks noChangeArrowheads="1"/>
            </p:cNvSpPr>
            <p:nvPr/>
          </p:nvSpPr>
          <p:spPr bwMode="auto">
            <a:xfrm>
              <a:off x="7500702" y="1981200"/>
              <a:ext cx="1643298" cy="830997"/>
            </a:xfrm>
            <a:prstGeom prst="rect">
              <a:avLst/>
            </a:prstGeom>
            <a:noFill/>
            <a:ln w="9525">
              <a:noFill/>
              <a:miter lim="800000"/>
              <a:headEnd/>
              <a:tailEnd/>
            </a:ln>
          </p:spPr>
          <p:txBody>
            <a:bodyPr wrap="none">
              <a:prstTxWarp prst="textNoShape">
                <a:avLst/>
              </a:prstTxWarp>
              <a:spAutoFit/>
            </a:bodyPr>
            <a:lstStyle/>
            <a:p>
              <a:r>
                <a:rPr lang="en-US" i="1">
                  <a:solidFill>
                    <a:srgbClr val="FF0000"/>
                  </a:solidFill>
                </a:rPr>
                <a:t>Anaerobic:</a:t>
              </a:r>
            </a:p>
            <a:p>
              <a:r>
                <a:rPr lang="en-US" i="1">
                  <a:solidFill>
                    <a:srgbClr val="FF0000"/>
                  </a:solidFill>
                </a:rPr>
                <a:t>Lactic acid</a:t>
              </a:r>
            </a:p>
          </p:txBody>
        </p:sp>
        <p:cxnSp>
          <p:nvCxnSpPr>
            <p:cNvPr id="22535" name="Straight Arrow Connector 8"/>
            <p:cNvCxnSpPr>
              <a:cxnSpLocks noChangeShapeType="1"/>
            </p:cNvCxnSpPr>
            <p:nvPr/>
          </p:nvCxnSpPr>
          <p:spPr bwMode="auto">
            <a:xfrm>
              <a:off x="7010400" y="2286000"/>
              <a:ext cx="381000" cy="1588"/>
            </a:xfrm>
            <a:prstGeom prst="straightConnector1">
              <a:avLst/>
            </a:prstGeom>
            <a:noFill/>
            <a:ln w="9525">
              <a:solidFill>
                <a:schemeClr val="tx1"/>
              </a:solidFill>
              <a:round/>
              <a:headEnd/>
              <a:tailEnd type="arrow" w="med" len="med"/>
            </a:ln>
          </p:spPr>
        </p:cxnSp>
      </p:grpSp>
      <p:sp>
        <p:nvSpPr>
          <p:cNvPr id="12" name="Rectangle 11"/>
          <p:cNvSpPr>
            <a:spLocks noChangeArrowheads="1"/>
          </p:cNvSpPr>
          <p:nvPr/>
        </p:nvSpPr>
        <p:spPr bwMode="auto">
          <a:xfrm>
            <a:off x="228600" y="4262497"/>
            <a:ext cx="2743200" cy="2062103"/>
          </a:xfrm>
          <a:prstGeom prst="rect">
            <a:avLst/>
          </a:prstGeom>
          <a:noFill/>
          <a:ln w="9525">
            <a:solidFill>
              <a:schemeClr val="tx1"/>
            </a:solidFill>
            <a:miter lim="800000"/>
            <a:headEnd/>
            <a:tailEnd/>
          </a:ln>
        </p:spPr>
        <p:txBody>
          <a:bodyPr wrap="square">
            <a:prstTxWarp prst="textNoShape">
              <a:avLst/>
            </a:prstTxWarp>
            <a:spAutoFit/>
          </a:bodyPr>
          <a:lstStyle/>
          <a:p>
            <a:r>
              <a:rPr lang="en-US" sz="1600" dirty="0"/>
              <a:t>Combustion (burning) of one gram: of carbohydrate produces 4 to 5 Calories, protein produces 4 to 5 Calories, fat produces 9 to 10 Calories — more than twice that of either sugars or proteins</a:t>
            </a:r>
            <a:r>
              <a:rPr lang="en-US" sz="1600" b="1" dirty="0">
                <a:solidFill>
                  <a:srgbClr val="FF0000"/>
                </a:solidFill>
              </a:rPr>
              <a: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figure-07-04.jpg                                               00017733 LONE PINE                      B8968932:"/>
          <p:cNvPicPr>
            <a:picLocks noChangeAspect="1" noChangeArrowheads="1"/>
          </p:cNvPicPr>
          <p:nvPr/>
        </p:nvPicPr>
        <p:blipFill>
          <a:blip r:embed="rId2"/>
          <a:srcRect/>
          <a:stretch>
            <a:fillRect/>
          </a:stretch>
        </p:blipFill>
        <p:spPr bwMode="auto">
          <a:xfrm>
            <a:off x="4114800" y="457200"/>
            <a:ext cx="4560888" cy="6097588"/>
          </a:xfrm>
          <a:prstGeom prst="rect">
            <a:avLst/>
          </a:prstGeom>
          <a:noFill/>
          <a:ln w="9525">
            <a:noFill/>
            <a:miter lim="800000"/>
            <a:headEnd/>
            <a:tailEnd/>
          </a:ln>
        </p:spPr>
      </p:pic>
      <p:sp>
        <p:nvSpPr>
          <p:cNvPr id="37891" name="Text Box 3"/>
          <p:cNvSpPr txBox="1">
            <a:spLocks noChangeArrowheads="1"/>
          </p:cNvSpPr>
          <p:nvPr/>
        </p:nvSpPr>
        <p:spPr bwMode="auto">
          <a:xfrm>
            <a:off x="457200" y="228600"/>
            <a:ext cx="4406900" cy="579438"/>
          </a:xfrm>
          <a:prstGeom prst="rect">
            <a:avLst/>
          </a:prstGeom>
          <a:noFill/>
          <a:ln w="9525">
            <a:noFill/>
            <a:miter lim="800000"/>
            <a:headEnd/>
            <a:tailEnd/>
          </a:ln>
        </p:spPr>
        <p:txBody>
          <a:bodyPr wrap="none">
            <a:prstTxWarp prst="textNoShape">
              <a:avLst/>
            </a:prstTxWarp>
            <a:spAutoFit/>
          </a:bodyPr>
          <a:lstStyle/>
          <a:p>
            <a:r>
              <a:rPr lang="en-US" sz="3200" i="1" dirty="0"/>
              <a:t>Sugars/Glucose &amp; Insulin</a:t>
            </a:r>
            <a:endParaRPr lang="en-US" dirty="0"/>
          </a:p>
        </p:txBody>
      </p:sp>
      <p:pic>
        <p:nvPicPr>
          <p:cNvPr id="37892" name="Picture 3" descr="Screen Shot 2016-05-03 at 7.38.02 AM.png"/>
          <p:cNvPicPr>
            <a:picLocks noChangeAspect="1"/>
          </p:cNvPicPr>
          <p:nvPr/>
        </p:nvPicPr>
        <p:blipFill>
          <a:blip r:embed="rId3"/>
          <a:srcRect/>
          <a:stretch>
            <a:fillRect/>
          </a:stretch>
        </p:blipFill>
        <p:spPr bwMode="auto">
          <a:xfrm>
            <a:off x="685800" y="990600"/>
            <a:ext cx="3390900" cy="3200400"/>
          </a:xfrm>
          <a:prstGeom prst="rect">
            <a:avLst/>
          </a:prstGeom>
          <a:noFill/>
          <a:ln w="9525">
            <a:noFill/>
            <a:miter lim="800000"/>
            <a:headEnd/>
            <a:tailEnd/>
          </a:ln>
        </p:spPr>
      </p:pic>
      <p:sp>
        <p:nvSpPr>
          <p:cNvPr id="37893" name="TextBox 4"/>
          <p:cNvSpPr txBox="1">
            <a:spLocks noChangeArrowheads="1"/>
          </p:cNvSpPr>
          <p:nvPr/>
        </p:nvSpPr>
        <p:spPr bwMode="auto">
          <a:xfrm>
            <a:off x="1219200" y="4419600"/>
            <a:ext cx="2514600" cy="400050"/>
          </a:xfrm>
          <a:prstGeom prst="rect">
            <a:avLst/>
          </a:prstGeom>
          <a:noFill/>
          <a:ln w="9525">
            <a:noFill/>
            <a:miter lim="800000"/>
            <a:headEnd/>
            <a:tailEnd/>
          </a:ln>
        </p:spPr>
        <p:txBody>
          <a:bodyPr>
            <a:prstTxWarp prst="textNoShape">
              <a:avLst/>
            </a:prstTxWarp>
            <a:spAutoFit/>
          </a:bodyPr>
          <a:lstStyle/>
          <a:p>
            <a:pPr algn="ctr"/>
            <a:r>
              <a:rPr lang="en-US" sz="2000">
                <a:latin typeface="Arial" pitchFamily="-112" charset="0"/>
                <a:ea typeface="Arial" pitchFamily="-112" charset="0"/>
                <a:cs typeface="Arial" pitchFamily="-112" charset="0"/>
              </a:rPr>
              <a:t>Zinc is @ the center</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304800"/>
            <a:ext cx="7772400" cy="1143000"/>
          </a:xfrm>
          <a:noFill/>
        </p:spPr>
        <p:txBody>
          <a:bodyPr lIns="90487" tIns="44450" rIns="90487" bIns="44450" anchor="b"/>
          <a:lstStyle/>
          <a:p>
            <a:r>
              <a:rPr lang="en-US" i="1"/>
              <a:t>Carbohydrates</a:t>
            </a:r>
            <a:r>
              <a:rPr lang="en-US"/>
              <a:t/>
            </a:r>
            <a:br>
              <a:rPr lang="en-US"/>
            </a:br>
            <a:endParaRPr lang="en-US" sz="2800"/>
          </a:p>
        </p:txBody>
      </p:sp>
      <p:pic>
        <p:nvPicPr>
          <p:cNvPr id="38915" name="Picture 3" descr="FG20_01-02.JPG                                                 000074D2Corwin                         B6D524B2:"/>
          <p:cNvPicPr>
            <a:picLocks noChangeAspect="1" noChangeArrowheads="1"/>
          </p:cNvPicPr>
          <p:nvPr/>
        </p:nvPicPr>
        <p:blipFill>
          <a:blip r:embed="rId2"/>
          <a:srcRect/>
          <a:stretch>
            <a:fillRect/>
          </a:stretch>
        </p:blipFill>
        <p:spPr bwMode="auto">
          <a:xfrm>
            <a:off x="5943600" y="3429000"/>
            <a:ext cx="2743200" cy="2057400"/>
          </a:xfrm>
          <a:prstGeom prst="rect">
            <a:avLst/>
          </a:prstGeom>
          <a:noFill/>
          <a:ln w="9525">
            <a:noFill/>
            <a:miter lim="800000"/>
            <a:headEnd/>
            <a:tailEnd/>
          </a:ln>
        </p:spPr>
      </p:pic>
      <p:sp>
        <p:nvSpPr>
          <p:cNvPr id="154628" name="Rectangle 4"/>
          <p:cNvSpPr>
            <a:spLocks noGrp="1" noChangeArrowheads="1"/>
          </p:cNvSpPr>
          <p:nvPr>
            <p:ph type="body" idx="1"/>
          </p:nvPr>
        </p:nvSpPr>
        <p:spPr>
          <a:xfrm>
            <a:off x="838200" y="1752600"/>
            <a:ext cx="7772400" cy="4114800"/>
          </a:xfrm>
          <a:noFill/>
        </p:spPr>
        <p:txBody>
          <a:bodyPr lIns="90487" tIns="44450" rIns="90487" bIns="44450"/>
          <a:lstStyle/>
          <a:p>
            <a:pPr marL="0" indent="0"/>
            <a:r>
              <a:rPr lang="en-US" sz="2800" dirty="0">
                <a:solidFill>
                  <a:srgbClr val="F465F4"/>
                </a:solidFill>
              </a:rPr>
              <a:t>  Disaccharides</a:t>
            </a:r>
          </a:p>
          <a:p>
            <a:pPr marL="965200" lvl="1"/>
            <a:r>
              <a:rPr lang="en-US" dirty="0"/>
              <a:t>(2 cyclic </a:t>
            </a:r>
            <a:r>
              <a:rPr lang="en-US" dirty="0" err="1"/>
              <a:t>monosaccharides</a:t>
            </a:r>
            <a:r>
              <a:rPr lang="en-US" dirty="0"/>
              <a:t> joined by a “glycoside” linkage</a:t>
            </a:r>
            <a:r>
              <a:rPr lang="en-US" dirty="0" smtClean="0"/>
              <a:t> </a:t>
            </a:r>
            <a:r>
              <a:rPr lang="en-US" dirty="0" err="1" smtClean="0">
                <a:solidFill>
                  <a:srgbClr val="FC0128"/>
                </a:solidFill>
              </a:rPr>
              <a:t>α</a:t>
            </a:r>
            <a:r>
              <a:rPr lang="en-US" dirty="0" smtClean="0">
                <a:solidFill>
                  <a:srgbClr val="FC0128"/>
                </a:solidFill>
              </a:rPr>
              <a:t>-alpha or </a:t>
            </a:r>
            <a:r>
              <a:rPr lang="en-US" dirty="0" err="1" smtClean="0">
                <a:solidFill>
                  <a:srgbClr val="FC0128"/>
                </a:solidFill>
              </a:rPr>
              <a:t>β</a:t>
            </a:r>
            <a:r>
              <a:rPr lang="en-US" dirty="0" smtClean="0">
                <a:solidFill>
                  <a:srgbClr val="FC0128"/>
                </a:solidFill>
              </a:rPr>
              <a:t>-beta</a:t>
            </a:r>
            <a:r>
              <a:rPr lang="en-US" dirty="0" smtClean="0"/>
              <a:t> </a:t>
            </a:r>
            <a:r>
              <a:rPr lang="en-US" dirty="0" smtClean="0">
                <a:solidFill>
                  <a:srgbClr val="FF3300"/>
                </a:solidFill>
              </a:rPr>
              <a:t>[</a:t>
            </a:r>
            <a:r>
              <a:rPr lang="en-US" dirty="0" smtClean="0">
                <a:solidFill>
                  <a:srgbClr val="FC0128"/>
                </a:solidFill>
              </a:rPr>
              <a:t>ether] </a:t>
            </a:r>
            <a:endParaRPr lang="en-US" dirty="0" smtClean="0"/>
          </a:p>
          <a:p>
            <a:pPr marL="0" indent="0">
              <a:buFontTx/>
              <a:buChar char="-"/>
            </a:pPr>
            <a:r>
              <a:rPr lang="en-US" sz="2800" dirty="0"/>
              <a:t>  e.g. (glucose + fructose)        sucrose</a:t>
            </a:r>
          </a:p>
          <a:p>
            <a:pPr marL="0" indent="0">
              <a:buFontTx/>
              <a:buChar char="-"/>
            </a:pPr>
            <a:endParaRPr lang="en-US" dirty="0"/>
          </a:p>
          <a:p>
            <a:pPr marL="0" indent="0">
              <a:spcBef>
                <a:spcPct val="100000"/>
              </a:spcBef>
            </a:pPr>
            <a:r>
              <a:rPr lang="en-US" sz="2800" dirty="0">
                <a:solidFill>
                  <a:srgbClr val="F465F4"/>
                </a:solidFill>
              </a:rPr>
              <a:t>  Polysaccharides</a:t>
            </a:r>
            <a:r>
              <a:rPr lang="en-US" sz="2800" dirty="0"/>
              <a:t> </a:t>
            </a:r>
          </a:p>
          <a:p>
            <a:pPr marL="965200" lvl="1"/>
            <a:r>
              <a:rPr lang="en-US" dirty="0"/>
              <a:t>(many linked monosaccharide units)</a:t>
            </a:r>
          </a:p>
          <a:p>
            <a:pPr marL="0" indent="0">
              <a:buFontTx/>
              <a:buChar char="-"/>
            </a:pPr>
            <a:r>
              <a:rPr lang="en-US" sz="2800" dirty="0"/>
              <a:t>  e.g. </a:t>
            </a:r>
            <a:r>
              <a:rPr lang="en-US" sz="2800" dirty="0" smtClean="0"/>
              <a:t>starch (</a:t>
            </a:r>
            <a:r>
              <a:rPr lang="en-US" sz="2800" dirty="0" err="1" smtClean="0">
                <a:solidFill>
                  <a:srgbClr val="FC0128"/>
                </a:solidFill>
              </a:rPr>
              <a:t>α</a:t>
            </a:r>
            <a:r>
              <a:rPr lang="en-US" sz="2800" dirty="0" smtClean="0">
                <a:solidFill>
                  <a:srgbClr val="FC0128"/>
                </a:solidFill>
              </a:rPr>
              <a:t>-alpha)</a:t>
            </a:r>
            <a:r>
              <a:rPr lang="en-US" sz="2800" dirty="0" smtClean="0"/>
              <a:t>, cellulose (</a:t>
            </a:r>
            <a:r>
              <a:rPr lang="en-US" sz="2800" dirty="0" err="1" smtClean="0">
                <a:solidFill>
                  <a:srgbClr val="FC0128"/>
                </a:solidFill>
              </a:rPr>
              <a:t>β</a:t>
            </a:r>
            <a:r>
              <a:rPr lang="en-US" sz="2800" dirty="0" smtClean="0">
                <a:solidFill>
                  <a:srgbClr val="FC0128"/>
                </a:solidFill>
              </a:rPr>
              <a:t>-beta)</a:t>
            </a:r>
            <a:endParaRPr lang="en-US" sz="2800" dirty="0" smtClean="0"/>
          </a:p>
          <a:p>
            <a:pPr marL="0" indent="0">
              <a:buFontTx/>
              <a:buChar char="-"/>
            </a:pPr>
            <a:endParaRPr lang="en-US" sz="2800" dirty="0"/>
          </a:p>
        </p:txBody>
      </p:sp>
      <p:sp>
        <p:nvSpPr>
          <p:cNvPr id="38917" name="Line 5"/>
          <p:cNvSpPr>
            <a:spLocks noChangeShapeType="1"/>
          </p:cNvSpPr>
          <p:nvPr/>
        </p:nvSpPr>
        <p:spPr bwMode="auto">
          <a:xfrm>
            <a:off x="4724400" y="3505200"/>
            <a:ext cx="533400" cy="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en-US"/>
          </a:p>
        </p:txBody>
      </p:sp>
      <p:sp>
        <p:nvSpPr>
          <p:cNvPr id="38918" name="Rectangle 8"/>
          <p:cNvSpPr>
            <a:spLocks noChangeArrowheads="1"/>
          </p:cNvSpPr>
          <p:nvPr/>
        </p:nvSpPr>
        <p:spPr bwMode="auto">
          <a:xfrm>
            <a:off x="457200" y="914400"/>
            <a:ext cx="8305800" cy="646113"/>
          </a:xfrm>
          <a:prstGeom prst="rect">
            <a:avLst/>
          </a:prstGeom>
          <a:noFill/>
          <a:ln w="9525">
            <a:noFill/>
            <a:miter lim="800000"/>
            <a:headEnd/>
            <a:tailEnd/>
          </a:ln>
        </p:spPr>
        <p:txBody>
          <a:bodyPr>
            <a:prstTxWarp prst="textNoShape">
              <a:avLst/>
            </a:prstTxWarp>
            <a:spAutoFit/>
          </a:bodyPr>
          <a:lstStyle/>
          <a:p>
            <a:pPr algn="ctr"/>
            <a:r>
              <a:rPr lang="en-US" sz="1800" i="1">
                <a:solidFill>
                  <a:srgbClr val="800000"/>
                </a:solidFill>
                <a:latin typeface="Arial" pitchFamily="-112" charset="0"/>
                <a:ea typeface="Arial" pitchFamily="-112" charset="0"/>
                <a:cs typeface="Arial" pitchFamily="-112" charset="0"/>
              </a:rPr>
              <a:t>Prof. Carolyn Bertozzi: </a:t>
            </a:r>
            <a:r>
              <a:rPr lang="en-US" sz="1800">
                <a:latin typeface="Arial" pitchFamily="-112" charset="0"/>
                <a:ea typeface="Arial" pitchFamily="-112" charset="0"/>
                <a:cs typeface="Arial" pitchFamily="-112" charset="0"/>
              </a:rPr>
              <a:t>https://www.youtube.com/watch?v=VBwNMR3C0Ys&amp;feature=PlayList&amp;p=10F61E434B646DE1&amp;index=1%20</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4628">
                                            <p:txEl>
                                              <p:pRg st="0" end="0"/>
                                            </p:txEl>
                                          </p:spTgt>
                                        </p:tgtEl>
                                        <p:attrNameLst>
                                          <p:attrName>style.visibility</p:attrName>
                                        </p:attrNameLst>
                                      </p:cBhvr>
                                      <p:to>
                                        <p:strVal val="visible"/>
                                      </p:to>
                                    </p:set>
                                    <p:anim calcmode="lin" valueType="num">
                                      <p:cBhvr additive="base">
                                        <p:cTn id="7" dur="500" fill="hold"/>
                                        <p:tgtEl>
                                          <p:spTgt spid="15462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4628">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4628">
                                            <p:txEl>
                                              <p:pRg st="1" end="1"/>
                                            </p:txEl>
                                          </p:spTgt>
                                        </p:tgtEl>
                                        <p:attrNameLst>
                                          <p:attrName>style.visibility</p:attrName>
                                        </p:attrNameLst>
                                      </p:cBhvr>
                                      <p:to>
                                        <p:strVal val="visible"/>
                                      </p:to>
                                    </p:set>
                                    <p:anim calcmode="lin" valueType="num">
                                      <p:cBhvr additive="base">
                                        <p:cTn id="11" dur="500" fill="hold"/>
                                        <p:tgtEl>
                                          <p:spTgt spid="154628">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5462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54628">
                                            <p:txEl>
                                              <p:pRg st="2" end="2"/>
                                            </p:txEl>
                                          </p:spTgt>
                                        </p:tgtEl>
                                        <p:attrNameLst>
                                          <p:attrName>style.visibility</p:attrName>
                                        </p:attrNameLst>
                                      </p:cBhvr>
                                      <p:to>
                                        <p:strVal val="visible"/>
                                      </p:to>
                                    </p:set>
                                    <p:anim calcmode="lin" valueType="num">
                                      <p:cBhvr additive="base">
                                        <p:cTn id="17" dur="500" fill="hold"/>
                                        <p:tgtEl>
                                          <p:spTgt spid="154628">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5462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54628">
                                            <p:txEl>
                                              <p:pRg st="4" end="4"/>
                                            </p:txEl>
                                          </p:spTgt>
                                        </p:tgtEl>
                                        <p:attrNameLst>
                                          <p:attrName>style.visibility</p:attrName>
                                        </p:attrNameLst>
                                      </p:cBhvr>
                                      <p:to>
                                        <p:strVal val="visible"/>
                                      </p:to>
                                    </p:set>
                                    <p:anim calcmode="lin" valueType="num">
                                      <p:cBhvr additive="base">
                                        <p:cTn id="23" dur="500" fill="hold"/>
                                        <p:tgtEl>
                                          <p:spTgt spid="154628">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54628">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54628">
                                            <p:txEl>
                                              <p:pRg st="5" end="5"/>
                                            </p:txEl>
                                          </p:spTgt>
                                        </p:tgtEl>
                                        <p:attrNameLst>
                                          <p:attrName>style.visibility</p:attrName>
                                        </p:attrNameLst>
                                      </p:cBhvr>
                                      <p:to>
                                        <p:strVal val="visible"/>
                                      </p:to>
                                    </p:set>
                                    <p:anim calcmode="lin" valueType="num">
                                      <p:cBhvr additive="base">
                                        <p:cTn id="27" dur="500" fill="hold"/>
                                        <p:tgtEl>
                                          <p:spTgt spid="154628">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54628">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54628">
                                            <p:txEl>
                                              <p:pRg st="6" end="6"/>
                                            </p:txEl>
                                          </p:spTgt>
                                        </p:tgtEl>
                                        <p:attrNameLst>
                                          <p:attrName>style.visibility</p:attrName>
                                        </p:attrNameLst>
                                      </p:cBhvr>
                                      <p:to>
                                        <p:strVal val="visible"/>
                                      </p:to>
                                    </p:set>
                                    <p:anim calcmode="lin" valueType="num">
                                      <p:cBhvr additive="base">
                                        <p:cTn id="33" dur="500" fill="hold"/>
                                        <p:tgtEl>
                                          <p:spTgt spid="154628">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54628">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8"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4" descr="Screen Shot 2016-05-02 at 11.50.00 AM.png"/>
          <p:cNvPicPr>
            <a:picLocks noChangeAspect="1"/>
          </p:cNvPicPr>
          <p:nvPr/>
        </p:nvPicPr>
        <p:blipFill>
          <a:blip r:embed="rId3"/>
          <a:srcRect/>
          <a:stretch>
            <a:fillRect/>
          </a:stretch>
        </p:blipFill>
        <p:spPr bwMode="auto">
          <a:xfrm>
            <a:off x="1828800" y="1371600"/>
            <a:ext cx="5486400" cy="4114800"/>
          </a:xfrm>
          <a:prstGeom prst="rect">
            <a:avLst/>
          </a:prstGeom>
          <a:noFill/>
          <a:ln w="9525">
            <a:noFill/>
            <a:miter lim="800000"/>
            <a:headEnd/>
            <a:tailEnd/>
          </a:ln>
        </p:spPr>
      </p:pic>
      <p:sp>
        <p:nvSpPr>
          <p:cNvPr id="6" name="TextBox 5"/>
          <p:cNvSpPr txBox="1">
            <a:spLocks noChangeArrowheads="1"/>
          </p:cNvSpPr>
          <p:nvPr/>
        </p:nvSpPr>
        <p:spPr bwMode="auto">
          <a:xfrm>
            <a:off x="381000" y="3276600"/>
            <a:ext cx="8763000" cy="461665"/>
          </a:xfrm>
          <a:prstGeom prst="rect">
            <a:avLst/>
          </a:prstGeom>
          <a:noFill/>
          <a:ln w="9525">
            <a:noFill/>
            <a:miter lim="800000"/>
            <a:headEnd/>
            <a:tailEnd/>
          </a:ln>
        </p:spPr>
        <p:txBody>
          <a:bodyPr wrap="square">
            <a:prstTxWarp prst="textNoShape">
              <a:avLst/>
            </a:prstTxWarp>
            <a:spAutoFit/>
          </a:bodyPr>
          <a:lstStyle/>
          <a:p>
            <a:pPr algn="ctr"/>
            <a:r>
              <a:rPr lang="en-US" i="1" dirty="0" smtClean="0">
                <a:solidFill>
                  <a:srgbClr val="800000"/>
                </a:solidFill>
                <a:latin typeface="Arial" pitchFamily="-112" charset="0"/>
                <a:ea typeface="Arial" pitchFamily="-112" charset="0"/>
                <a:cs typeface="Arial" pitchFamily="-112" charset="0"/>
              </a:rPr>
              <a:t>Why are there relatively few dairy farms in Asia?</a:t>
            </a:r>
            <a:endParaRPr lang="en-US" i="1" dirty="0">
              <a:solidFill>
                <a:srgbClr val="800000"/>
              </a:solidFill>
              <a:latin typeface="Arial" pitchFamily="-112" charset="0"/>
              <a:ea typeface="Arial" pitchFamily="-112" charset="0"/>
              <a:cs typeface="Arial" pitchFamily="-112" charset="0"/>
            </a:endParaRPr>
          </a:p>
        </p:txBody>
      </p:sp>
      <p:sp>
        <p:nvSpPr>
          <p:cNvPr id="7" name="TextBox 6"/>
          <p:cNvSpPr txBox="1">
            <a:spLocks noChangeArrowheads="1"/>
          </p:cNvSpPr>
          <p:nvPr/>
        </p:nvSpPr>
        <p:spPr bwMode="auto">
          <a:xfrm>
            <a:off x="1600200" y="5410200"/>
            <a:ext cx="7010400" cy="1200328"/>
          </a:xfrm>
          <a:prstGeom prst="rect">
            <a:avLst/>
          </a:prstGeom>
          <a:noFill/>
          <a:ln w="9525">
            <a:noFill/>
            <a:miter lim="800000"/>
            <a:headEnd/>
            <a:tailEnd/>
          </a:ln>
        </p:spPr>
        <p:txBody>
          <a:bodyPr wrap="square">
            <a:prstTxWarp prst="textNoShape">
              <a:avLst/>
            </a:prstTxWarp>
            <a:spAutoFit/>
          </a:bodyPr>
          <a:lstStyle/>
          <a:p>
            <a:pPr algn="ctr"/>
            <a:r>
              <a:rPr lang="en-US" i="1" dirty="0">
                <a:solidFill>
                  <a:srgbClr val="800000"/>
                </a:solidFill>
                <a:latin typeface="Arial" pitchFamily="-112" charset="0"/>
                <a:ea typeface="Arial" pitchFamily="-112" charset="0"/>
                <a:cs typeface="Arial" pitchFamily="-112" charset="0"/>
              </a:rPr>
              <a:t>Do you eat starch</a:t>
            </a:r>
            <a:r>
              <a:rPr lang="en-US" i="1" dirty="0" smtClean="0">
                <a:solidFill>
                  <a:srgbClr val="800000"/>
                </a:solidFill>
                <a:latin typeface="Arial" pitchFamily="-112" charset="0"/>
                <a:ea typeface="Arial" pitchFamily="-112" charset="0"/>
                <a:cs typeface="Arial" pitchFamily="-112" charset="0"/>
              </a:rPr>
              <a:t>? ..easily digested </a:t>
            </a:r>
            <a:r>
              <a:rPr lang="en-US" i="1" dirty="0" err="1" smtClean="0">
                <a:solidFill>
                  <a:srgbClr val="800000"/>
                </a:solidFill>
                <a:latin typeface="Arial" pitchFamily="-112" charset="0"/>
                <a:ea typeface="Arial" pitchFamily="-112" charset="0"/>
                <a:cs typeface="Arial" pitchFamily="-112" charset="0"/>
              </a:rPr>
              <a:t>α</a:t>
            </a:r>
            <a:r>
              <a:rPr lang="en-US" i="1" dirty="0" smtClean="0">
                <a:solidFill>
                  <a:srgbClr val="800000"/>
                </a:solidFill>
                <a:latin typeface="Arial" pitchFamily="-112" charset="0"/>
                <a:ea typeface="Arial" pitchFamily="-112" charset="0"/>
                <a:cs typeface="Arial" pitchFamily="-112" charset="0"/>
              </a:rPr>
              <a:t>-linkages </a:t>
            </a:r>
            <a:br>
              <a:rPr lang="en-US" i="1" dirty="0" smtClean="0">
                <a:solidFill>
                  <a:srgbClr val="800000"/>
                </a:solidFill>
                <a:latin typeface="Arial" pitchFamily="-112" charset="0"/>
                <a:ea typeface="Arial" pitchFamily="-112" charset="0"/>
                <a:cs typeface="Arial" pitchFamily="-112" charset="0"/>
              </a:rPr>
            </a:br>
            <a:r>
              <a:rPr lang="en-US" i="1" dirty="0">
                <a:solidFill>
                  <a:srgbClr val="800000"/>
                </a:solidFill>
                <a:latin typeface="Arial" pitchFamily="-112" charset="0"/>
                <a:ea typeface="Arial" pitchFamily="-112" charset="0"/>
                <a:cs typeface="Arial" pitchFamily="-112" charset="0"/>
              </a:rPr>
              <a:t> …tree </a:t>
            </a:r>
            <a:r>
              <a:rPr lang="en-US" i="1" dirty="0" smtClean="0">
                <a:solidFill>
                  <a:srgbClr val="800000"/>
                </a:solidFill>
                <a:latin typeface="Arial" pitchFamily="-112" charset="0"/>
                <a:ea typeface="Arial" pitchFamily="-112" charset="0"/>
                <a:cs typeface="Arial" pitchFamily="-112" charset="0"/>
              </a:rPr>
              <a:t>bark (fiber)? .. Non digestible </a:t>
            </a:r>
            <a:r>
              <a:rPr lang="en-US" i="1" dirty="0" err="1" smtClean="0">
                <a:solidFill>
                  <a:srgbClr val="800000"/>
                </a:solidFill>
                <a:latin typeface="Arial" pitchFamily="-112" charset="0"/>
                <a:ea typeface="Arial" pitchFamily="-112" charset="0"/>
                <a:cs typeface="Arial" pitchFamily="-112" charset="0"/>
              </a:rPr>
              <a:t>β</a:t>
            </a:r>
            <a:r>
              <a:rPr lang="en-US" i="1" dirty="0" smtClean="0">
                <a:solidFill>
                  <a:srgbClr val="800000"/>
                </a:solidFill>
                <a:latin typeface="Arial" pitchFamily="-112" charset="0"/>
                <a:ea typeface="Arial" pitchFamily="-112" charset="0"/>
                <a:cs typeface="Arial" pitchFamily="-112" charset="0"/>
              </a:rPr>
              <a:t>-linkages </a:t>
            </a:r>
          </a:p>
          <a:p>
            <a:pPr algn="ctr"/>
            <a:r>
              <a:rPr lang="en-US" i="1" dirty="0">
                <a:solidFill>
                  <a:srgbClr val="800000"/>
                </a:solidFill>
                <a:latin typeface="Arial" pitchFamily="-112" charset="0"/>
                <a:ea typeface="Arial" pitchFamily="-112" charset="0"/>
                <a:cs typeface="Arial" pitchFamily="-112" charset="0"/>
              </a:rPr>
              <a:t>Do they smell</a:t>
            </a:r>
            <a:r>
              <a:rPr lang="en-US" i="1" dirty="0" smtClean="0">
                <a:solidFill>
                  <a:srgbClr val="800000"/>
                </a:solidFill>
                <a:latin typeface="Arial" pitchFamily="-112" charset="0"/>
                <a:ea typeface="Arial" pitchFamily="-112" charset="0"/>
                <a:cs typeface="Arial" pitchFamily="-112" charset="0"/>
              </a:rPr>
              <a:t> and taste appetizing</a:t>
            </a:r>
            <a:r>
              <a:rPr lang="en-US" i="1" dirty="0">
                <a:solidFill>
                  <a:srgbClr val="800000"/>
                </a:solidFill>
                <a:latin typeface="Arial" pitchFamily="-112" charset="0"/>
                <a:ea typeface="Arial" pitchFamily="-112" charset="0"/>
                <a:cs typeface="Arial" pitchFamily="-112" charset="0"/>
              </a:rPr>
              <a:t>?</a:t>
            </a:r>
          </a:p>
        </p:txBody>
      </p:sp>
      <p:sp>
        <p:nvSpPr>
          <p:cNvPr id="39941" name="Rectangle 7"/>
          <p:cNvSpPr>
            <a:spLocks noChangeArrowheads="1"/>
          </p:cNvSpPr>
          <p:nvPr/>
        </p:nvSpPr>
        <p:spPr bwMode="auto">
          <a:xfrm>
            <a:off x="1752600" y="457200"/>
            <a:ext cx="5978525" cy="646113"/>
          </a:xfrm>
          <a:prstGeom prst="rect">
            <a:avLst/>
          </a:prstGeom>
          <a:noFill/>
          <a:ln w="9525">
            <a:noFill/>
            <a:miter lim="800000"/>
            <a:headEnd/>
            <a:tailEnd/>
          </a:ln>
        </p:spPr>
        <p:txBody>
          <a:bodyPr wrap="none">
            <a:prstTxWarp prst="textNoShape">
              <a:avLst/>
            </a:prstTxWarp>
            <a:spAutoFit/>
          </a:bodyPr>
          <a:lstStyle/>
          <a:p>
            <a:r>
              <a:rPr lang="en-US" sz="3600">
                <a:solidFill>
                  <a:srgbClr val="F465F4"/>
                </a:solidFill>
              </a:rPr>
              <a:t>Disaccharide &amp; Polysaccharide</a:t>
            </a:r>
            <a:endParaRPr lang="en-US" sz="360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figure-07-12.jpg                                               00017733 LONE PINE                      B8968932:"/>
          <p:cNvPicPr>
            <a:picLocks noChangeAspect="1" noChangeArrowheads="1"/>
          </p:cNvPicPr>
          <p:nvPr/>
        </p:nvPicPr>
        <p:blipFill>
          <a:blip r:embed="rId2"/>
          <a:srcRect/>
          <a:stretch>
            <a:fillRect/>
          </a:stretch>
        </p:blipFill>
        <p:spPr bwMode="auto">
          <a:xfrm>
            <a:off x="457200" y="2971800"/>
            <a:ext cx="8535987" cy="2730500"/>
          </a:xfrm>
          <a:prstGeom prst="rect">
            <a:avLst/>
          </a:prstGeom>
          <a:noFill/>
          <a:ln w="9525">
            <a:noFill/>
            <a:miter lim="800000"/>
            <a:headEnd/>
            <a:tailEnd/>
          </a:ln>
        </p:spPr>
      </p:pic>
      <p:sp>
        <p:nvSpPr>
          <p:cNvPr id="48131" name="Text Box 3"/>
          <p:cNvSpPr txBox="1">
            <a:spLocks noChangeArrowheads="1"/>
          </p:cNvSpPr>
          <p:nvPr/>
        </p:nvSpPr>
        <p:spPr bwMode="auto">
          <a:xfrm>
            <a:off x="0" y="304800"/>
            <a:ext cx="7848600" cy="2246769"/>
          </a:xfrm>
          <a:prstGeom prst="rect">
            <a:avLst/>
          </a:prstGeom>
          <a:noFill/>
          <a:ln w="9525">
            <a:noFill/>
            <a:miter lim="800000"/>
            <a:headEnd/>
            <a:tailEnd/>
          </a:ln>
        </p:spPr>
        <p:txBody>
          <a:bodyPr wrap="square">
            <a:prstTxWarp prst="textNoShape">
              <a:avLst/>
            </a:prstTxWarp>
            <a:spAutoFit/>
          </a:bodyPr>
          <a:lstStyle/>
          <a:p>
            <a:pPr lvl="3">
              <a:buFont typeface="Arial"/>
              <a:buChar char="•"/>
            </a:pPr>
            <a:r>
              <a:rPr lang="en-US" sz="2800" i="1" dirty="0" smtClean="0"/>
              <a:t> Humans </a:t>
            </a:r>
            <a:r>
              <a:rPr lang="en-US" sz="2800" i="1" dirty="0"/>
              <a:t>cannot digest cellulose, only </a:t>
            </a:r>
            <a:r>
              <a:rPr lang="en-US" sz="2800" i="1" dirty="0" smtClean="0"/>
              <a:t>alpha (</a:t>
            </a:r>
            <a:r>
              <a:rPr lang="en-US" sz="2000" i="1" dirty="0" err="1" smtClean="0">
                <a:latin typeface="Arial" pitchFamily="-112" charset="0"/>
                <a:ea typeface="Arial" pitchFamily="-112" charset="0"/>
                <a:cs typeface="Arial" pitchFamily="-112" charset="0"/>
              </a:rPr>
              <a:t>α</a:t>
            </a:r>
            <a:r>
              <a:rPr lang="en-US" sz="2000" i="1" dirty="0" smtClean="0">
                <a:latin typeface="Arial" pitchFamily="-112" charset="0"/>
                <a:ea typeface="Arial" pitchFamily="-112" charset="0"/>
                <a:cs typeface="Arial" pitchFamily="-112" charset="0"/>
              </a:rPr>
              <a:t>)</a:t>
            </a:r>
            <a:r>
              <a:rPr lang="en-US" sz="2800" i="1" dirty="0" smtClean="0"/>
              <a:t>-sugars, not (</a:t>
            </a:r>
            <a:r>
              <a:rPr lang="en-US" sz="2000" dirty="0" err="1" smtClean="0">
                <a:solidFill>
                  <a:srgbClr val="000000"/>
                </a:solidFill>
              </a:rPr>
              <a:t>β</a:t>
            </a:r>
            <a:r>
              <a:rPr lang="en-US" sz="2000" dirty="0" smtClean="0">
                <a:solidFill>
                  <a:srgbClr val="000000"/>
                </a:solidFill>
              </a:rPr>
              <a:t>)-</a:t>
            </a:r>
            <a:r>
              <a:rPr lang="en-US" sz="2000" i="1" dirty="0" smtClean="0">
                <a:solidFill>
                  <a:srgbClr val="000000"/>
                </a:solidFill>
              </a:rPr>
              <a:t> </a:t>
            </a:r>
            <a:r>
              <a:rPr lang="en-US" sz="2800" i="1" dirty="0" smtClean="0"/>
              <a:t>beta. </a:t>
            </a:r>
          </a:p>
          <a:p>
            <a:pPr lvl="3"/>
            <a:endParaRPr lang="en-US" sz="2800" i="1" dirty="0" smtClean="0"/>
          </a:p>
          <a:p>
            <a:pPr lvl="3">
              <a:buFont typeface="Arial"/>
              <a:buChar char="•"/>
            </a:pPr>
            <a:r>
              <a:rPr lang="en-US" sz="2800" i="1" dirty="0"/>
              <a:t> </a:t>
            </a:r>
            <a:r>
              <a:rPr lang="en-US" sz="2800" i="1" dirty="0" smtClean="0"/>
              <a:t>Goats and termites can digest (</a:t>
            </a:r>
            <a:r>
              <a:rPr lang="en-US" sz="2000" dirty="0" err="1">
                <a:solidFill>
                  <a:srgbClr val="000000"/>
                </a:solidFill>
              </a:rPr>
              <a:t>β</a:t>
            </a:r>
            <a:r>
              <a:rPr lang="en-US" sz="2000" dirty="0">
                <a:solidFill>
                  <a:srgbClr val="000000"/>
                </a:solidFill>
              </a:rPr>
              <a:t>)-</a:t>
            </a:r>
            <a:r>
              <a:rPr lang="en-US" sz="2000" i="1" dirty="0">
                <a:solidFill>
                  <a:srgbClr val="000000"/>
                </a:solidFill>
              </a:rPr>
              <a:t> </a:t>
            </a:r>
            <a:r>
              <a:rPr lang="en-US" sz="2800" i="1" dirty="0" smtClean="0"/>
              <a:t>beta sugars using enzymes humans do not have</a:t>
            </a:r>
            <a:endParaRPr lang="en-US" sz="2800" i="1"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sz="2800" i="1"/>
              <a:t>The structures of cellulose (a) and exoskeleton, chitin (b). In both substances, all glycosidic linkage are of the </a:t>
            </a:r>
            <a:r>
              <a:rPr lang="en-US" sz="2800" i="1">
                <a:sym typeface="Symbol" pitchFamily="-112" charset="2"/>
              </a:rPr>
              <a:t>-</a:t>
            </a:r>
            <a:r>
              <a:rPr lang="en-US" sz="2800" i="1"/>
              <a:t>(1, 4) type.</a:t>
            </a:r>
            <a:endParaRPr lang="en-US"/>
          </a:p>
        </p:txBody>
      </p:sp>
      <p:pic>
        <p:nvPicPr>
          <p:cNvPr id="47107" name="Picture 3" descr="c:\documents and settings\fournij\desktop\stoker_art_ppt\205_354503_la_14_14.gif"/>
          <p:cNvPicPr preferRelativeResize="0">
            <a:picLocks noChangeAspect="1" noChangeArrowheads="1"/>
          </p:cNvPicPr>
          <p:nvPr/>
        </p:nvPicPr>
        <p:blipFill>
          <a:blip r:embed="rId2"/>
          <a:srcRect/>
          <a:stretch>
            <a:fillRect/>
          </a:stretch>
        </p:blipFill>
        <p:spPr bwMode="auto">
          <a:xfrm>
            <a:off x="381000" y="1963738"/>
            <a:ext cx="8382000" cy="4048125"/>
          </a:xfrm>
          <a:prstGeom prst="rect">
            <a:avLst/>
          </a:prstGeom>
          <a:noFill/>
          <a:ln w="12700">
            <a:solidFill>
              <a:schemeClr val="tx1"/>
            </a:solidFill>
            <a:miter lim="800000"/>
            <a:headEnd/>
            <a:tailEnd/>
          </a:ln>
        </p:spPr>
      </p:pic>
      <p:sp>
        <p:nvSpPr>
          <p:cNvPr id="4" name="Rectangle 3"/>
          <p:cNvSpPr/>
          <p:nvPr/>
        </p:nvSpPr>
        <p:spPr>
          <a:xfrm>
            <a:off x="914400" y="6096000"/>
            <a:ext cx="7856512" cy="461665"/>
          </a:xfrm>
          <a:prstGeom prst="rect">
            <a:avLst/>
          </a:prstGeom>
        </p:spPr>
        <p:txBody>
          <a:bodyPr wrap="none">
            <a:spAutoFit/>
          </a:bodyPr>
          <a:lstStyle/>
          <a:p>
            <a:r>
              <a:rPr lang="en-US" i="1" dirty="0" smtClean="0">
                <a:solidFill>
                  <a:srgbClr val="800000"/>
                </a:solidFill>
                <a:latin typeface="Arial" pitchFamily="-112" charset="0"/>
                <a:ea typeface="Arial" pitchFamily="-112" charset="0"/>
                <a:cs typeface="Arial" pitchFamily="-112" charset="0"/>
              </a:rPr>
              <a:t>Do you eat fried grasshoppers? … the shells of shrimp? </a:t>
            </a:r>
            <a:endParaRPr lang="en-US" dirty="0"/>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figure-07-06.jpg                                               00017733 LONE PINE                      B8968932:"/>
          <p:cNvPicPr>
            <a:picLocks noChangeAspect="1" noChangeArrowheads="1"/>
          </p:cNvPicPr>
          <p:nvPr/>
        </p:nvPicPr>
        <p:blipFill>
          <a:blip r:embed="rId2"/>
          <a:srcRect/>
          <a:stretch>
            <a:fillRect/>
          </a:stretch>
        </p:blipFill>
        <p:spPr bwMode="auto">
          <a:xfrm>
            <a:off x="1865313" y="379413"/>
            <a:ext cx="5413375" cy="6097587"/>
          </a:xfrm>
          <a:prstGeom prst="rect">
            <a:avLst/>
          </a:prstGeom>
          <a:noFill/>
          <a:ln w="9525">
            <a:noFill/>
            <a:miter lim="800000"/>
            <a:headEnd/>
            <a:tailEnd/>
          </a:ln>
        </p:spPr>
      </p:pic>
      <p:sp>
        <p:nvSpPr>
          <p:cNvPr id="40963" name="Text Box 3"/>
          <p:cNvSpPr txBox="1">
            <a:spLocks noChangeArrowheads="1"/>
          </p:cNvSpPr>
          <p:nvPr/>
        </p:nvSpPr>
        <p:spPr bwMode="auto">
          <a:xfrm>
            <a:off x="2209800" y="152400"/>
            <a:ext cx="4451350" cy="457200"/>
          </a:xfrm>
          <a:prstGeom prst="rect">
            <a:avLst/>
          </a:prstGeom>
          <a:noFill/>
          <a:ln w="9525">
            <a:noFill/>
            <a:miter lim="800000"/>
            <a:headEnd/>
            <a:tailEnd/>
          </a:ln>
        </p:spPr>
        <p:txBody>
          <a:bodyPr wrap="none">
            <a:prstTxWarp prst="textNoShape">
              <a:avLst/>
            </a:prstTxWarp>
            <a:spAutoFit/>
          </a:bodyPr>
          <a:lstStyle/>
          <a:p>
            <a:r>
              <a:rPr lang="en-US" i="1"/>
              <a:t>Protein binding &amp; Taste Receptors</a:t>
            </a:r>
            <a:endParaRPr lang="en-US"/>
          </a:p>
        </p:txBody>
      </p:sp>
      <p:sp>
        <p:nvSpPr>
          <p:cNvPr id="40964" name="Text Box 4"/>
          <p:cNvSpPr txBox="1">
            <a:spLocks noChangeArrowheads="1"/>
          </p:cNvSpPr>
          <p:nvPr/>
        </p:nvSpPr>
        <p:spPr bwMode="auto">
          <a:xfrm>
            <a:off x="7146925" y="1050925"/>
            <a:ext cx="1187450" cy="1917700"/>
          </a:xfrm>
          <a:prstGeom prst="rect">
            <a:avLst/>
          </a:prstGeom>
          <a:noFill/>
          <a:ln w="9525">
            <a:noFill/>
            <a:miter lim="800000"/>
            <a:headEnd/>
            <a:tailEnd/>
          </a:ln>
        </p:spPr>
        <p:txBody>
          <a:bodyPr wrap="none">
            <a:prstTxWarp prst="textNoShape">
              <a:avLst/>
            </a:prstTxWarp>
            <a:spAutoFit/>
          </a:bodyPr>
          <a:lstStyle/>
          <a:p>
            <a:pPr>
              <a:buFontTx/>
              <a:buChar char="•"/>
            </a:pPr>
            <a:r>
              <a:rPr lang="en-US" i="1">
                <a:solidFill>
                  <a:srgbClr val="000099"/>
                </a:solidFill>
              </a:rPr>
              <a:t>Sweet</a:t>
            </a:r>
          </a:p>
          <a:p>
            <a:pPr>
              <a:buFontTx/>
              <a:buChar char="•"/>
            </a:pPr>
            <a:r>
              <a:rPr lang="en-US" i="1">
                <a:solidFill>
                  <a:srgbClr val="000099"/>
                </a:solidFill>
              </a:rPr>
              <a:t>Sour</a:t>
            </a:r>
          </a:p>
          <a:p>
            <a:pPr>
              <a:buFontTx/>
              <a:buChar char="•"/>
            </a:pPr>
            <a:r>
              <a:rPr lang="en-US" i="1">
                <a:solidFill>
                  <a:srgbClr val="000099"/>
                </a:solidFill>
              </a:rPr>
              <a:t>Bitter</a:t>
            </a:r>
          </a:p>
          <a:p>
            <a:pPr>
              <a:buFontTx/>
              <a:buChar char="•"/>
            </a:pPr>
            <a:r>
              <a:rPr lang="en-US" i="1">
                <a:solidFill>
                  <a:srgbClr val="000099"/>
                </a:solidFill>
              </a:rPr>
              <a:t>Salty</a:t>
            </a:r>
          </a:p>
          <a:p>
            <a:pPr>
              <a:buFontTx/>
              <a:buChar char="•"/>
            </a:pPr>
            <a:r>
              <a:rPr lang="en-US" i="1">
                <a:solidFill>
                  <a:srgbClr val="000099"/>
                </a:solidFill>
              </a:rPr>
              <a:t>Umami</a:t>
            </a:r>
            <a:endParaRPr lang="en-US"/>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figure-07-07a.jpg                                              00017733 LONE PINE                      B8968932:"/>
          <p:cNvPicPr>
            <a:picLocks noChangeAspect="1" noChangeArrowheads="1"/>
          </p:cNvPicPr>
          <p:nvPr/>
        </p:nvPicPr>
        <p:blipFill>
          <a:blip r:embed="rId3"/>
          <a:srcRect/>
          <a:stretch>
            <a:fillRect/>
          </a:stretch>
        </p:blipFill>
        <p:spPr bwMode="auto">
          <a:xfrm>
            <a:off x="1901825" y="379413"/>
            <a:ext cx="2403475" cy="2744787"/>
          </a:xfrm>
          <a:prstGeom prst="rect">
            <a:avLst/>
          </a:prstGeom>
          <a:noFill/>
          <a:ln w="9525">
            <a:noFill/>
            <a:miter lim="800000"/>
            <a:headEnd/>
            <a:tailEnd/>
          </a:ln>
        </p:spPr>
      </p:pic>
      <p:sp>
        <p:nvSpPr>
          <p:cNvPr id="41987" name="Text Box 3"/>
          <p:cNvSpPr txBox="1">
            <a:spLocks noChangeArrowheads="1"/>
          </p:cNvSpPr>
          <p:nvPr/>
        </p:nvSpPr>
        <p:spPr bwMode="auto">
          <a:xfrm>
            <a:off x="1371600" y="3124200"/>
            <a:ext cx="3040063" cy="457200"/>
          </a:xfrm>
          <a:prstGeom prst="rect">
            <a:avLst/>
          </a:prstGeom>
          <a:noFill/>
          <a:ln w="9525">
            <a:noFill/>
            <a:miter lim="800000"/>
            <a:headEnd/>
            <a:tailEnd/>
          </a:ln>
        </p:spPr>
        <p:txBody>
          <a:bodyPr wrap="none">
            <a:prstTxWarp prst="textNoShape">
              <a:avLst/>
            </a:prstTxWarp>
            <a:spAutoFit/>
          </a:bodyPr>
          <a:lstStyle/>
          <a:p>
            <a:r>
              <a:rPr lang="en-US" i="1"/>
              <a:t>Sweetness factor = 1.0 </a:t>
            </a:r>
            <a:endParaRPr lang="en-US"/>
          </a:p>
        </p:txBody>
      </p:sp>
      <p:pic>
        <p:nvPicPr>
          <p:cNvPr id="41988" name="Picture 2" descr="figure-07-07b.jpg                                              00017733 LONE PINE                      B8968932:"/>
          <p:cNvPicPr>
            <a:picLocks noChangeAspect="1" noChangeArrowheads="1"/>
          </p:cNvPicPr>
          <p:nvPr/>
        </p:nvPicPr>
        <p:blipFill>
          <a:blip r:embed="rId4"/>
          <a:srcRect/>
          <a:stretch>
            <a:fillRect/>
          </a:stretch>
        </p:blipFill>
        <p:spPr bwMode="auto">
          <a:xfrm>
            <a:off x="5181600" y="685800"/>
            <a:ext cx="1997075" cy="1981200"/>
          </a:xfrm>
          <a:prstGeom prst="rect">
            <a:avLst/>
          </a:prstGeom>
          <a:noFill/>
          <a:ln w="9525">
            <a:noFill/>
            <a:miter lim="800000"/>
            <a:headEnd/>
            <a:tailEnd/>
          </a:ln>
        </p:spPr>
      </p:pic>
      <p:sp>
        <p:nvSpPr>
          <p:cNvPr id="41989" name="Rectangle 3"/>
          <p:cNvSpPr>
            <a:spLocks noChangeArrowheads="1"/>
          </p:cNvSpPr>
          <p:nvPr/>
        </p:nvSpPr>
        <p:spPr bwMode="auto">
          <a:xfrm>
            <a:off x="4724400" y="3124200"/>
            <a:ext cx="3192463" cy="457200"/>
          </a:xfrm>
          <a:prstGeom prst="rect">
            <a:avLst/>
          </a:prstGeom>
          <a:noFill/>
          <a:ln w="9525">
            <a:noFill/>
            <a:miter lim="800000"/>
            <a:headEnd/>
            <a:tailEnd/>
          </a:ln>
        </p:spPr>
        <p:txBody>
          <a:bodyPr wrap="none">
            <a:prstTxWarp prst="textNoShape">
              <a:avLst/>
            </a:prstTxWarp>
            <a:spAutoFit/>
          </a:bodyPr>
          <a:lstStyle/>
          <a:p>
            <a:r>
              <a:rPr lang="en-US" i="1"/>
              <a:t>Sweetness factor = 0.74 </a:t>
            </a:r>
          </a:p>
        </p:txBody>
      </p:sp>
      <p:pic>
        <p:nvPicPr>
          <p:cNvPr id="41990" name="Picture 2" descr="figure-07-07d.jpg                                              00017733 LONE PINE                      B8968932:"/>
          <p:cNvPicPr>
            <a:picLocks noChangeAspect="1" noChangeArrowheads="1"/>
          </p:cNvPicPr>
          <p:nvPr/>
        </p:nvPicPr>
        <p:blipFill>
          <a:blip r:embed="rId5"/>
          <a:srcRect/>
          <a:stretch>
            <a:fillRect/>
          </a:stretch>
        </p:blipFill>
        <p:spPr bwMode="auto">
          <a:xfrm>
            <a:off x="3810000" y="3810000"/>
            <a:ext cx="1905000" cy="1566863"/>
          </a:xfrm>
          <a:prstGeom prst="rect">
            <a:avLst/>
          </a:prstGeom>
          <a:noFill/>
          <a:ln w="9525">
            <a:noFill/>
            <a:miter lim="800000"/>
            <a:headEnd/>
            <a:tailEnd/>
          </a:ln>
        </p:spPr>
      </p:pic>
      <p:pic>
        <p:nvPicPr>
          <p:cNvPr id="41991" name="Picture 2" descr="figure-07-07c.jpg                                              00017733 LONE PINE                      B8968932:"/>
          <p:cNvPicPr>
            <a:picLocks noChangeAspect="1" noChangeArrowheads="1"/>
          </p:cNvPicPr>
          <p:nvPr/>
        </p:nvPicPr>
        <p:blipFill>
          <a:blip r:embed="rId6"/>
          <a:srcRect/>
          <a:stretch>
            <a:fillRect/>
          </a:stretch>
        </p:blipFill>
        <p:spPr bwMode="auto">
          <a:xfrm>
            <a:off x="5943600" y="4495800"/>
            <a:ext cx="2744788" cy="1811338"/>
          </a:xfrm>
          <a:prstGeom prst="rect">
            <a:avLst/>
          </a:prstGeom>
          <a:noFill/>
          <a:ln w="9525">
            <a:noFill/>
            <a:miter lim="800000"/>
            <a:headEnd/>
            <a:tailEnd/>
          </a:ln>
        </p:spPr>
      </p:pic>
      <p:pic>
        <p:nvPicPr>
          <p:cNvPr id="41992" name="Picture 2" descr="figure-07-07e.jpg                                              00017733 LONE PINE                      B8968932:"/>
          <p:cNvPicPr>
            <a:picLocks noChangeAspect="1" noChangeArrowheads="1"/>
          </p:cNvPicPr>
          <p:nvPr/>
        </p:nvPicPr>
        <p:blipFill>
          <a:blip r:embed="rId7"/>
          <a:srcRect/>
          <a:stretch>
            <a:fillRect/>
          </a:stretch>
        </p:blipFill>
        <p:spPr bwMode="auto">
          <a:xfrm>
            <a:off x="838200" y="5105400"/>
            <a:ext cx="2667000" cy="105092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figure-07-07c.jpg                                              00017733 LONE PINE                      B89689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3124200"/>
            <a:ext cx="2744788" cy="181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Picture 8" descr="Screen Shot 2017-05-02 at 1.48.34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6950" y="762000"/>
            <a:ext cx="71501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9758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figure-07-08.jpg                                               00017733 LONE PINE                      B8968932:"/>
          <p:cNvPicPr>
            <a:picLocks noChangeAspect="1" noChangeArrowheads="1"/>
          </p:cNvPicPr>
          <p:nvPr/>
        </p:nvPicPr>
        <p:blipFill>
          <a:blip r:embed="rId2"/>
          <a:srcRect/>
          <a:stretch>
            <a:fillRect/>
          </a:stretch>
        </p:blipFill>
        <p:spPr bwMode="auto">
          <a:xfrm>
            <a:off x="449263" y="379413"/>
            <a:ext cx="8243887" cy="6097587"/>
          </a:xfrm>
          <a:prstGeom prst="rect">
            <a:avLst/>
          </a:prstGeom>
          <a:noFill/>
          <a:ln w="9525">
            <a:noFill/>
            <a:miter lim="800000"/>
            <a:headEnd/>
            <a:tailEnd/>
          </a:ln>
        </p:spPr>
      </p:pic>
      <p:sp>
        <p:nvSpPr>
          <p:cNvPr id="44035" name="Text Box 3"/>
          <p:cNvSpPr txBox="1">
            <a:spLocks noChangeArrowheads="1"/>
          </p:cNvSpPr>
          <p:nvPr/>
        </p:nvSpPr>
        <p:spPr bwMode="auto">
          <a:xfrm>
            <a:off x="3581400" y="304800"/>
            <a:ext cx="2046288" cy="579438"/>
          </a:xfrm>
          <a:prstGeom prst="rect">
            <a:avLst/>
          </a:prstGeom>
          <a:noFill/>
          <a:ln w="9525">
            <a:noFill/>
            <a:miter lim="800000"/>
            <a:headEnd/>
            <a:tailEnd/>
          </a:ln>
        </p:spPr>
        <p:txBody>
          <a:bodyPr wrap="none">
            <a:prstTxWarp prst="textNoShape">
              <a:avLst/>
            </a:prstTxWarp>
            <a:spAutoFit/>
          </a:bodyPr>
          <a:lstStyle/>
          <a:p>
            <a:r>
              <a:rPr lang="en-US" sz="3200" i="1"/>
              <a:t>Blood Type</a:t>
            </a:r>
            <a:endParaRPr lang="en-US"/>
          </a:p>
        </p:txBody>
      </p:sp>
      <p:sp>
        <p:nvSpPr>
          <p:cNvPr id="44036" name="Text Box 4"/>
          <p:cNvSpPr txBox="1">
            <a:spLocks noChangeArrowheads="1"/>
          </p:cNvSpPr>
          <p:nvPr/>
        </p:nvSpPr>
        <p:spPr bwMode="auto">
          <a:xfrm>
            <a:off x="3641725" y="5997575"/>
            <a:ext cx="2987675" cy="457200"/>
          </a:xfrm>
          <a:prstGeom prst="rect">
            <a:avLst/>
          </a:prstGeom>
          <a:noFill/>
          <a:ln w="9525">
            <a:noFill/>
            <a:miter lim="800000"/>
            <a:headEnd/>
            <a:tailEnd/>
          </a:ln>
        </p:spPr>
        <p:txBody>
          <a:bodyPr wrap="none">
            <a:prstTxWarp prst="textNoShape">
              <a:avLst/>
            </a:prstTxWarp>
            <a:spAutoFit/>
          </a:bodyPr>
          <a:lstStyle/>
          <a:p>
            <a:r>
              <a:rPr lang="en-US">
                <a:latin typeface="Helvetica" pitchFamily="-112" charset="0"/>
              </a:rPr>
              <a:t>Also Rh factor, + or -</a:t>
            </a:r>
            <a:endParaRPr lang="en-US"/>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3"/>
          <a:srcRect/>
          <a:stretch>
            <a:fillRect/>
          </a:stretch>
        </p:blipFill>
        <p:spPr bwMode="auto">
          <a:xfrm>
            <a:off x="1524000" y="1219200"/>
            <a:ext cx="3200400" cy="2366963"/>
          </a:xfrm>
          <a:prstGeom prst="rect">
            <a:avLst/>
          </a:prstGeom>
          <a:noFill/>
          <a:ln w="9525">
            <a:noFill/>
            <a:miter lim="800000"/>
            <a:headEnd/>
            <a:tailEnd/>
          </a:ln>
        </p:spPr>
      </p:pic>
      <p:sp>
        <p:nvSpPr>
          <p:cNvPr id="45059" name="Text Box 3"/>
          <p:cNvSpPr txBox="1">
            <a:spLocks noChangeArrowheads="1"/>
          </p:cNvSpPr>
          <p:nvPr/>
        </p:nvSpPr>
        <p:spPr bwMode="auto">
          <a:xfrm>
            <a:off x="1649413" y="152400"/>
            <a:ext cx="5067300" cy="862013"/>
          </a:xfrm>
          <a:prstGeom prst="rect">
            <a:avLst/>
          </a:prstGeom>
          <a:noFill/>
          <a:ln w="9525">
            <a:noFill/>
            <a:miter lim="800000"/>
            <a:headEnd/>
            <a:tailEnd/>
          </a:ln>
        </p:spPr>
        <p:txBody>
          <a:bodyPr wrap="none">
            <a:prstTxWarp prst="textNoShape">
              <a:avLst/>
            </a:prstTxWarp>
            <a:spAutoFit/>
          </a:bodyPr>
          <a:lstStyle/>
          <a:p>
            <a:pPr algn="ctr"/>
            <a:r>
              <a:rPr lang="en-US" sz="3200" i="1">
                <a:solidFill>
                  <a:srgbClr val="FF0000"/>
                </a:solidFill>
              </a:rPr>
              <a:t>Blood Histocompatibility</a:t>
            </a:r>
          </a:p>
          <a:p>
            <a:pPr algn="ctr"/>
            <a:r>
              <a:rPr lang="en-US" sz="1800" i="1"/>
              <a:t>http://anthro.palomar.edu/blood/Rh_system.htm</a:t>
            </a:r>
            <a:endParaRPr lang="en-US"/>
          </a:p>
        </p:txBody>
      </p:sp>
      <p:pic>
        <p:nvPicPr>
          <p:cNvPr id="45060" name="Picture 7" descr="Picture 3.png"/>
          <p:cNvPicPr>
            <a:picLocks noChangeAspect="1"/>
          </p:cNvPicPr>
          <p:nvPr/>
        </p:nvPicPr>
        <p:blipFill>
          <a:blip r:embed="rId4"/>
          <a:srcRect/>
          <a:stretch>
            <a:fillRect/>
          </a:stretch>
        </p:blipFill>
        <p:spPr bwMode="auto">
          <a:xfrm>
            <a:off x="2514600" y="3733800"/>
            <a:ext cx="4686300" cy="2730500"/>
          </a:xfrm>
          <a:prstGeom prst="rect">
            <a:avLst/>
          </a:prstGeom>
          <a:noFill/>
          <a:ln w="9525">
            <a:noFill/>
            <a:miter lim="800000"/>
            <a:headEnd/>
            <a:tailEnd/>
          </a:ln>
        </p:spPr>
      </p:pic>
      <p:pic>
        <p:nvPicPr>
          <p:cNvPr id="45061" name="Picture 4" descr="Screen Shot 2016-05-02 at 11.47.19 AM.png"/>
          <p:cNvPicPr>
            <a:picLocks noChangeAspect="1"/>
          </p:cNvPicPr>
          <p:nvPr/>
        </p:nvPicPr>
        <p:blipFill>
          <a:blip r:embed="rId5"/>
          <a:srcRect/>
          <a:stretch>
            <a:fillRect/>
          </a:stretch>
        </p:blipFill>
        <p:spPr bwMode="auto">
          <a:xfrm>
            <a:off x="4800600" y="1371600"/>
            <a:ext cx="3657600" cy="22129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figure-07-03.jpg                                               00017733 LONE PINE                      B8968932:"/>
          <p:cNvPicPr>
            <a:picLocks noChangeAspect="1" noChangeArrowheads="1"/>
          </p:cNvPicPr>
          <p:nvPr/>
        </p:nvPicPr>
        <p:blipFill>
          <a:blip r:embed="rId3"/>
          <a:srcRect/>
          <a:stretch>
            <a:fillRect/>
          </a:stretch>
        </p:blipFill>
        <p:spPr bwMode="auto">
          <a:xfrm>
            <a:off x="669925" y="379413"/>
            <a:ext cx="7804150" cy="6097587"/>
          </a:xfrm>
          <a:prstGeom prst="rect">
            <a:avLst/>
          </a:prstGeom>
          <a:noFill/>
          <a:ln w="9525">
            <a:noFill/>
            <a:miter lim="800000"/>
            <a:headEnd/>
            <a:tailEnd/>
          </a:ln>
        </p:spPr>
      </p:pic>
      <p:sp>
        <p:nvSpPr>
          <p:cNvPr id="49155" name="Text Box 3"/>
          <p:cNvSpPr txBox="1">
            <a:spLocks noChangeArrowheads="1"/>
          </p:cNvSpPr>
          <p:nvPr/>
        </p:nvSpPr>
        <p:spPr bwMode="auto">
          <a:xfrm>
            <a:off x="4022725" y="198438"/>
            <a:ext cx="1516063" cy="579437"/>
          </a:xfrm>
          <a:prstGeom prst="rect">
            <a:avLst/>
          </a:prstGeom>
          <a:noFill/>
          <a:ln w="9525">
            <a:noFill/>
            <a:miter lim="800000"/>
            <a:headEnd/>
            <a:tailEnd/>
          </a:ln>
        </p:spPr>
        <p:txBody>
          <a:bodyPr wrap="none">
            <a:prstTxWarp prst="textNoShape">
              <a:avLst/>
            </a:prstTxWarp>
            <a:spAutoFit/>
          </a:bodyPr>
          <a:lstStyle/>
          <a:p>
            <a:r>
              <a:rPr lang="en-US" sz="3200" i="1"/>
              <a:t>Glucose</a:t>
            </a:r>
            <a:endParaRPr lang="en-US"/>
          </a:p>
        </p:txBody>
      </p:sp>
      <p:grpSp>
        <p:nvGrpSpPr>
          <p:cNvPr id="3" name="Group 2"/>
          <p:cNvGrpSpPr/>
          <p:nvPr/>
        </p:nvGrpSpPr>
        <p:grpSpPr>
          <a:xfrm>
            <a:off x="3200400" y="3352800"/>
            <a:ext cx="6019800" cy="3046988"/>
            <a:chOff x="3200400" y="3352800"/>
            <a:chExt cx="6019800" cy="3046988"/>
          </a:xfrm>
        </p:grpSpPr>
        <p:sp>
          <p:nvSpPr>
            <p:cNvPr id="148484" name="Text Box 4"/>
            <p:cNvSpPr txBox="1">
              <a:spLocks noChangeArrowheads="1"/>
            </p:cNvSpPr>
            <p:nvPr/>
          </p:nvSpPr>
          <p:spPr bwMode="auto">
            <a:xfrm>
              <a:off x="5867400" y="3352800"/>
              <a:ext cx="3352800" cy="3046988"/>
            </a:xfrm>
            <a:prstGeom prst="rect">
              <a:avLst/>
            </a:prstGeom>
            <a:noFill/>
            <a:ln w="9525">
              <a:noFill/>
              <a:miter lim="800000"/>
              <a:headEnd/>
              <a:tailEnd/>
            </a:ln>
          </p:spPr>
          <p:txBody>
            <a:bodyPr wrap="square">
              <a:prstTxWarp prst="textNoShape">
                <a:avLst/>
              </a:prstTxWarp>
              <a:spAutoFit/>
            </a:bodyPr>
            <a:lstStyle/>
            <a:p>
              <a:r>
                <a:rPr lang="en-US" sz="3200" i="1" dirty="0">
                  <a:solidFill>
                    <a:srgbClr val="FF3300"/>
                  </a:solidFill>
                </a:rPr>
                <a:t>FATS </a:t>
              </a:r>
              <a:r>
                <a:rPr lang="en-US" sz="3200" i="1" dirty="0" smtClean="0">
                  <a:solidFill>
                    <a:srgbClr val="FF3300"/>
                  </a:solidFill>
                </a:rPr>
                <a:t>= lipids =</a:t>
              </a:r>
            </a:p>
            <a:p>
              <a:r>
                <a:rPr lang="en-US" sz="3200" i="1" dirty="0">
                  <a:solidFill>
                    <a:srgbClr val="FF3300"/>
                  </a:solidFill>
                </a:rPr>
                <a:t>Esters of fatty acids from glycerol, a tri-</a:t>
              </a:r>
              <a:r>
                <a:rPr lang="en-US" sz="3200" i="1" dirty="0" err="1">
                  <a:solidFill>
                    <a:srgbClr val="FF3300"/>
                  </a:solidFill>
                </a:rPr>
                <a:t>ol</a:t>
              </a:r>
              <a:r>
                <a:rPr lang="en-US" sz="3200" i="1" dirty="0">
                  <a:solidFill>
                    <a:srgbClr val="FF3300"/>
                  </a:solidFill>
                </a:rPr>
                <a:t> </a:t>
              </a:r>
              <a:r>
                <a:rPr lang="en-US" sz="3200" i="1" dirty="0" smtClean="0">
                  <a:solidFill>
                    <a:srgbClr val="FF3300"/>
                  </a:solidFill>
                </a:rPr>
                <a:t> (3 alcohols =        3 -OH groups</a:t>
              </a:r>
              <a:r>
                <a:rPr lang="en-US" sz="3200" i="1" dirty="0">
                  <a:solidFill>
                    <a:srgbClr val="FF3300"/>
                  </a:solidFill>
                </a:rPr>
                <a:t>)</a:t>
              </a:r>
              <a:endParaRPr lang="en-US" sz="3200" dirty="0"/>
            </a:p>
          </p:txBody>
        </p:sp>
        <p:sp>
          <p:nvSpPr>
            <p:cNvPr id="2" name="TextBox 1"/>
            <p:cNvSpPr txBox="1"/>
            <p:nvPr/>
          </p:nvSpPr>
          <p:spPr>
            <a:xfrm>
              <a:off x="3200400" y="3657600"/>
              <a:ext cx="762000" cy="2308324"/>
            </a:xfrm>
            <a:prstGeom prst="rect">
              <a:avLst/>
            </a:prstGeom>
            <a:solidFill>
              <a:srgbClr val="FF6600">
                <a:alpha val="33000"/>
              </a:srgbClr>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3"/>
          <p:cNvSpPr txBox="1">
            <a:spLocks noChangeArrowheads="1"/>
          </p:cNvSpPr>
          <p:nvPr/>
        </p:nvSpPr>
        <p:spPr bwMode="auto">
          <a:xfrm>
            <a:off x="2057400" y="457200"/>
            <a:ext cx="7184999" cy="523220"/>
          </a:xfrm>
          <a:prstGeom prst="rect">
            <a:avLst/>
          </a:prstGeom>
          <a:noFill/>
          <a:ln w="9525">
            <a:noFill/>
            <a:miter lim="800000"/>
            <a:headEnd/>
            <a:tailEnd/>
          </a:ln>
        </p:spPr>
        <p:txBody>
          <a:bodyPr wrap="none">
            <a:prstTxWarp prst="textNoShape">
              <a:avLst/>
            </a:prstTxWarp>
            <a:spAutoFit/>
          </a:bodyPr>
          <a:lstStyle/>
          <a:p>
            <a:r>
              <a:rPr lang="en-US" i="1" dirty="0" err="1" smtClean="0"/>
              <a:t>Leptin</a:t>
            </a:r>
            <a:r>
              <a:rPr lang="en-US" i="1" dirty="0" smtClean="0"/>
              <a:t> &amp; </a:t>
            </a:r>
            <a:r>
              <a:rPr lang="en-US" i="1" dirty="0" err="1" smtClean="0"/>
              <a:t>Ghrelin</a:t>
            </a:r>
            <a:r>
              <a:rPr lang="en-US" i="1" dirty="0" smtClean="0"/>
              <a:t>: </a:t>
            </a:r>
            <a:r>
              <a:rPr lang="en-US" sz="2800" i="1" dirty="0"/>
              <a:t>Glucose, Fat, Appetite &amp; Weight</a:t>
            </a:r>
            <a:endParaRPr lang="en-US" sz="2800" dirty="0"/>
          </a:p>
        </p:txBody>
      </p:sp>
      <p:pic>
        <p:nvPicPr>
          <p:cNvPr id="51203" name="Picture 4" descr="Screen Shot 2016-05-03 at 9.01.01 AM.png"/>
          <p:cNvPicPr>
            <a:picLocks noChangeAspect="1"/>
          </p:cNvPicPr>
          <p:nvPr/>
        </p:nvPicPr>
        <p:blipFill>
          <a:blip r:embed="rId3"/>
          <a:srcRect/>
          <a:stretch>
            <a:fillRect/>
          </a:stretch>
        </p:blipFill>
        <p:spPr bwMode="auto">
          <a:xfrm>
            <a:off x="1219200" y="1295400"/>
            <a:ext cx="7543800" cy="3479800"/>
          </a:xfrm>
          <a:prstGeom prst="rect">
            <a:avLst/>
          </a:prstGeom>
          <a:noFill/>
          <a:ln w="9525">
            <a:noFill/>
            <a:miter lim="800000"/>
            <a:headEnd/>
            <a:tailEnd/>
          </a:ln>
        </p:spPr>
      </p:pic>
      <p:sp>
        <p:nvSpPr>
          <p:cNvPr id="51204" name="Rectangle 5">
            <a:hlinkClick r:id="rId4"/>
          </p:cNvPr>
          <p:cNvSpPr>
            <a:spLocks noChangeArrowheads="1"/>
          </p:cNvSpPr>
          <p:nvPr/>
        </p:nvSpPr>
        <p:spPr bwMode="auto">
          <a:xfrm>
            <a:off x="609600" y="4800600"/>
            <a:ext cx="7772400" cy="923330"/>
          </a:xfrm>
          <a:prstGeom prst="rect">
            <a:avLst/>
          </a:prstGeom>
          <a:noFill/>
          <a:ln w="9525">
            <a:noFill/>
            <a:miter lim="800000"/>
            <a:headEnd/>
            <a:tailEnd/>
          </a:ln>
        </p:spPr>
        <p:txBody>
          <a:bodyPr>
            <a:prstTxWarp prst="textNoShape">
              <a:avLst/>
            </a:prstTxWarp>
            <a:spAutoFit/>
          </a:bodyPr>
          <a:lstStyle/>
          <a:p>
            <a:r>
              <a:rPr lang="en-US" sz="1800" dirty="0">
                <a:latin typeface="Arial" pitchFamily="-112" charset="0"/>
                <a:ea typeface="Arial" pitchFamily="-112" charset="0"/>
                <a:cs typeface="Arial" pitchFamily="-112" charset="0"/>
              </a:rPr>
              <a:t>http://www.ncbi.nlm.nih.gov/pmc/articles/PMC3602983/figure/F2/</a:t>
            </a:r>
          </a:p>
          <a:p>
            <a:endParaRPr lang="en-US" sz="1800" dirty="0" smtClean="0">
              <a:latin typeface="Arial" pitchFamily="-112" charset="0"/>
              <a:ea typeface="Arial" pitchFamily="-112" charset="0"/>
              <a:cs typeface="Arial" pitchFamily="-112" charset="0"/>
            </a:endParaRPr>
          </a:p>
          <a:p>
            <a:endParaRPr lang="en-US" sz="1800" dirty="0" smtClean="0">
              <a:latin typeface="Arial" pitchFamily="-112" charset="0"/>
              <a:ea typeface="Arial" pitchFamily="-112" charset="0"/>
              <a:cs typeface="Arial" pitchFamily="-112" charset="0"/>
            </a:endParaRPr>
          </a:p>
        </p:txBody>
      </p:sp>
      <p:pic>
        <p:nvPicPr>
          <p:cNvPr id="51205" name="Picture 6" descr="Screen Shot 2016-05-03 at 9.07.17 AM.png"/>
          <p:cNvPicPr>
            <a:picLocks noChangeAspect="1"/>
          </p:cNvPicPr>
          <p:nvPr/>
        </p:nvPicPr>
        <p:blipFill>
          <a:blip r:embed="rId5"/>
          <a:srcRect/>
          <a:stretch>
            <a:fillRect/>
          </a:stretch>
        </p:blipFill>
        <p:spPr bwMode="auto">
          <a:xfrm>
            <a:off x="533400" y="381000"/>
            <a:ext cx="1357313" cy="1066800"/>
          </a:xfrm>
          <a:prstGeom prst="rect">
            <a:avLst/>
          </a:prstGeom>
          <a:noFill/>
          <a:ln w="9525">
            <a:noFill/>
            <a:miter lim="800000"/>
            <a:headEnd/>
            <a:tailEnd/>
          </a:ln>
        </p:spPr>
      </p:pic>
      <p:sp>
        <p:nvSpPr>
          <p:cNvPr id="6" name="Rectangle 5">
            <a:hlinkClick r:id="rId6"/>
          </p:cNvPr>
          <p:cNvSpPr/>
          <p:nvPr/>
        </p:nvSpPr>
        <p:spPr>
          <a:xfrm>
            <a:off x="609600" y="5181600"/>
            <a:ext cx="7543800" cy="369332"/>
          </a:xfrm>
          <a:prstGeom prst="rect">
            <a:avLst/>
          </a:prstGeom>
        </p:spPr>
        <p:txBody>
          <a:bodyPr wrap="square">
            <a:spAutoFit/>
          </a:bodyPr>
          <a:lstStyle/>
          <a:p>
            <a:r>
              <a:rPr lang="en-US" sz="1800" dirty="0" smtClean="0">
                <a:latin typeface="Helvetica"/>
                <a:cs typeface="Helvetica"/>
              </a:rPr>
              <a:t>https://www.ncbi.nlm.nih.gov/pubmed/17212793</a:t>
            </a:r>
            <a:endParaRPr lang="en-US" sz="1800" dirty="0">
              <a:latin typeface="Helvetica"/>
              <a:cs typeface="Helvetica"/>
            </a:endParaRPr>
          </a:p>
        </p:txBody>
      </p:sp>
      <p:sp>
        <p:nvSpPr>
          <p:cNvPr id="7" name="Rectangle 6">
            <a:hlinkClick r:id="rId7"/>
          </p:cNvPr>
          <p:cNvSpPr/>
          <p:nvPr/>
        </p:nvSpPr>
        <p:spPr>
          <a:xfrm>
            <a:off x="457200" y="5486400"/>
            <a:ext cx="8686800" cy="1538883"/>
          </a:xfrm>
          <a:prstGeom prst="rect">
            <a:avLst/>
          </a:prstGeom>
        </p:spPr>
        <p:txBody>
          <a:bodyPr wrap="square">
            <a:spAutoFit/>
          </a:bodyPr>
          <a:lstStyle/>
          <a:p>
            <a:r>
              <a:rPr lang="en-US" sz="1400" dirty="0" smtClean="0">
                <a:latin typeface="Helvetica"/>
                <a:cs typeface="Helvetica"/>
              </a:rPr>
              <a:t>http://www.nytimes.com/2016/05/02/health/biggest-loser-weight-loss.html?rref=collection%2Fsectioncollection%2Fscience&amp;action=</a:t>
            </a:r>
            <a:r>
              <a:rPr lang="en-US" sz="1400" dirty="0" err="1" smtClean="0">
                <a:latin typeface="Helvetica"/>
                <a:cs typeface="Helvetica"/>
              </a:rPr>
              <a:t>click&amp;contentCollection</a:t>
            </a:r>
            <a:r>
              <a:rPr lang="en-US" sz="1400" dirty="0" smtClean="0">
                <a:latin typeface="Helvetica"/>
                <a:cs typeface="Helvetica"/>
              </a:rPr>
              <a:t>=</a:t>
            </a:r>
            <a:r>
              <a:rPr lang="en-US" sz="1400" dirty="0" err="1" smtClean="0">
                <a:latin typeface="Helvetica"/>
                <a:cs typeface="Helvetica"/>
              </a:rPr>
              <a:t>science&amp;region</a:t>
            </a:r>
            <a:r>
              <a:rPr lang="en-US" sz="1400" dirty="0" smtClean="0">
                <a:latin typeface="Helvetica"/>
                <a:cs typeface="Helvetica"/>
              </a:rPr>
              <a:t>=</a:t>
            </a:r>
            <a:r>
              <a:rPr lang="en-US" sz="1400" dirty="0" err="1" smtClean="0">
                <a:latin typeface="Helvetica"/>
                <a:cs typeface="Helvetica"/>
              </a:rPr>
              <a:t>rank&amp;module</a:t>
            </a:r>
            <a:r>
              <a:rPr lang="en-US" sz="1400" dirty="0" smtClean="0">
                <a:latin typeface="Helvetica"/>
                <a:cs typeface="Helvetica"/>
              </a:rPr>
              <a:t>=</a:t>
            </a:r>
            <a:r>
              <a:rPr lang="en-US" sz="1400" dirty="0" err="1" smtClean="0">
                <a:latin typeface="Helvetica"/>
                <a:cs typeface="Helvetica"/>
              </a:rPr>
              <a:t>package&amp;version</a:t>
            </a:r>
            <a:r>
              <a:rPr lang="en-US" sz="1400" dirty="0" smtClean="0">
                <a:latin typeface="Helvetica"/>
                <a:cs typeface="Helvetica"/>
              </a:rPr>
              <a:t>=</a:t>
            </a:r>
            <a:r>
              <a:rPr lang="en-US" sz="1400" dirty="0" err="1" smtClean="0">
                <a:latin typeface="Helvetica"/>
                <a:cs typeface="Helvetica"/>
              </a:rPr>
              <a:t>highlights&amp;contentPlacement</a:t>
            </a:r>
            <a:r>
              <a:rPr lang="en-US" sz="1400" dirty="0" smtClean="0">
                <a:latin typeface="Helvetica"/>
                <a:cs typeface="Helvetica"/>
              </a:rPr>
              <a:t>=1&amp;pgtype=</a:t>
            </a:r>
            <a:r>
              <a:rPr lang="en-US" sz="1400" dirty="0" err="1" smtClean="0">
                <a:latin typeface="Helvetica"/>
                <a:cs typeface="Helvetica"/>
              </a:rPr>
              <a:t>sectionfront&amp;_r</a:t>
            </a:r>
            <a:r>
              <a:rPr lang="en-US" sz="1400" dirty="0" smtClean="0">
                <a:latin typeface="Helvetica"/>
                <a:cs typeface="Helvetica"/>
              </a:rPr>
              <a:t>=0</a:t>
            </a:r>
          </a:p>
          <a:p>
            <a:endParaRPr lang="en-US" dirty="0" smtClean="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66CC"/>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Jet:Applications:Microsoft Office 98:Templates:Blank Presentation</Template>
  <TotalTime>28109</TotalTime>
  <Words>1675</Words>
  <Application>Microsoft Macintosh PowerPoint</Application>
  <PresentationFormat>On-screen Show (4:3)</PresentationFormat>
  <Paragraphs>181</Paragraphs>
  <Slides>32</Slides>
  <Notes>13</Notes>
  <HiddenSlides>0</HiddenSlides>
  <MMClips>1</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Blank Presentation</vt:lpstr>
      <vt:lpstr>PowerPoint Presentation</vt:lpstr>
      <vt:lpstr>PowerPoint Presentation</vt:lpstr>
      <vt:lpstr>PowerPoint Presentation</vt:lpstr>
      <vt:lpstr>Carbohydrate (“-ose”) Formation Photosynthesis</vt:lpstr>
      <vt:lpstr>PowerPoint Presentation</vt:lpstr>
      <vt:lpstr>PowerPoint Presentation</vt:lpstr>
      <vt:lpstr>PowerPoint Presentation</vt:lpstr>
      <vt:lpstr>PowerPoint Presentation</vt:lpstr>
      <vt:lpstr>PowerPoint Presentation</vt:lpstr>
      <vt:lpstr>QUESTION</vt:lpstr>
      <vt:lpstr>QUESTION</vt:lpstr>
      <vt:lpstr>Sugars, Saccharides Carbohydrates  </vt:lpstr>
      <vt:lpstr>PowerPoint Presentation</vt:lpstr>
      <vt:lpstr>D-glucose can cyclize through an intramolecular reaction</vt:lpstr>
      <vt:lpstr>Simple Sugars &amp; Glycosides in Humans</vt:lpstr>
      <vt:lpstr> Sugar Equilibrium</vt:lpstr>
      <vt:lpstr>PowerPoint Presentation</vt:lpstr>
      <vt:lpstr>Photosynthesis Energy Capture  Carbohydrates (Sugars)</vt:lpstr>
      <vt:lpstr>PowerPoint Presentation</vt:lpstr>
      <vt:lpstr>PowerPoint Presentation</vt:lpstr>
      <vt:lpstr>PowerPoint Presentation</vt:lpstr>
      <vt:lpstr>Carbohydrates </vt:lpstr>
      <vt:lpstr>PowerPoint Presentation</vt:lpstr>
      <vt:lpstr>PowerPoint Presentation</vt:lpstr>
      <vt:lpstr>The structures of cellulose (a) and exoskeleton, chitin (b). In both substances, all glycosidic linkage are of the -(1, 4) type.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sumanas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No Slide Title</dc:title>
  <dc:creator>kph</dc:creator>
  <cp:keywords/>
  <cp:lastModifiedBy>Ron Rusay</cp:lastModifiedBy>
  <cp:revision>71</cp:revision>
  <cp:lastPrinted>2016-04-27T04:00:31Z</cp:lastPrinted>
  <dcterms:created xsi:type="dcterms:W3CDTF">2016-11-17T22:04:19Z</dcterms:created>
  <dcterms:modified xsi:type="dcterms:W3CDTF">2019-05-16T20:24:46Z</dcterms:modified>
</cp:coreProperties>
</file>