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handoutMasterIdLst>
    <p:handoutMasterId r:id="rId40"/>
  </p:handoutMasterIdLst>
  <p:sldIdLst>
    <p:sldId id="291" r:id="rId2"/>
    <p:sldId id="295" r:id="rId3"/>
    <p:sldId id="296" r:id="rId4"/>
    <p:sldId id="297" r:id="rId5"/>
    <p:sldId id="270" r:id="rId6"/>
    <p:sldId id="293" r:id="rId7"/>
    <p:sldId id="292" r:id="rId8"/>
    <p:sldId id="284" r:id="rId9"/>
    <p:sldId id="320" r:id="rId10"/>
    <p:sldId id="323" r:id="rId11"/>
    <p:sldId id="325" r:id="rId12"/>
    <p:sldId id="329" r:id="rId13"/>
    <p:sldId id="321" r:id="rId14"/>
    <p:sldId id="322" r:id="rId15"/>
    <p:sldId id="326" r:id="rId16"/>
    <p:sldId id="306" r:id="rId17"/>
    <p:sldId id="294" r:id="rId18"/>
    <p:sldId id="327" r:id="rId19"/>
    <p:sldId id="302" r:id="rId20"/>
    <p:sldId id="311" r:id="rId21"/>
    <p:sldId id="300" r:id="rId22"/>
    <p:sldId id="285" r:id="rId23"/>
    <p:sldId id="299" r:id="rId24"/>
    <p:sldId id="286" r:id="rId25"/>
    <p:sldId id="308" r:id="rId26"/>
    <p:sldId id="309" r:id="rId27"/>
    <p:sldId id="256" r:id="rId28"/>
    <p:sldId id="316" r:id="rId29"/>
    <p:sldId id="317" r:id="rId30"/>
    <p:sldId id="312" r:id="rId31"/>
    <p:sldId id="310" r:id="rId32"/>
    <p:sldId id="318" r:id="rId33"/>
    <p:sldId id="328" r:id="rId34"/>
    <p:sldId id="307" r:id="rId35"/>
    <p:sldId id="305" r:id="rId36"/>
    <p:sldId id="314" r:id="rId37"/>
    <p:sldId id="313" r:id="rId3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clrMru>
    <a:srgbClr val="CC9900"/>
    <a:srgbClr val="800080"/>
    <a:srgbClr val="000099"/>
    <a:srgbClr val="0033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0" d="100"/>
          <a:sy n="50" d="100"/>
        </p:scale>
        <p:origin x="-116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EE26AC9-AA59-B948-82B9-7E5ED6A67EB0}" type="datetime1">
              <a:rPr lang="en-US"/>
              <a:pPr/>
              <a:t>5/12/19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114CE4F-5D70-8746-B2B6-985FDB14A4D2}" type="slidenum">
              <a:rPr lang="en-US"/>
              <a:pPr/>
              <a:t>‹#›</a:t>
            </a:fld>
            <a:endParaRPr lang="en-US"/>
          </a:p>
        </p:txBody>
      </p:sp>
    </p:spTree>
    <p:extLst>
      <p:ext uri="{BB962C8B-B14F-4D97-AF65-F5344CB8AC3E}">
        <p14:creationId xmlns:p14="http://schemas.microsoft.com/office/powerpoint/2010/main" val="346519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54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54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54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54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110B206C-1CF5-5C4B-BAD6-0F845D88B85D}" type="slidenum">
              <a:rPr lang="en-US"/>
              <a:pPr/>
              <a:t>‹#›</a:t>
            </a:fld>
            <a:endParaRPr lang="en-US"/>
          </a:p>
        </p:txBody>
      </p:sp>
    </p:spTree>
    <p:extLst>
      <p:ext uri="{BB962C8B-B14F-4D97-AF65-F5344CB8AC3E}">
        <p14:creationId xmlns:p14="http://schemas.microsoft.com/office/powerpoint/2010/main" val="7534023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pitchFamily="-84" charset="-128"/>
        <a:cs typeface="ＭＳ Ｐゴシック" pitchFamily="-84"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9" Type="http://schemas.openxmlformats.org/officeDocument/2006/relationships/hyperlink" Target="https://en.wikipedia.org/wiki/Immune_system" TargetMode="External"/><Relationship Id="rId20" Type="http://schemas.openxmlformats.org/officeDocument/2006/relationships/hyperlink" Target="https://en.wikipedia.org/wiki/CRISPR%23cite_note-8" TargetMode="External"/><Relationship Id="rId21" Type="http://schemas.openxmlformats.org/officeDocument/2006/relationships/hyperlink" Target="https://en.wikipedia.org/wiki/Cas9" TargetMode="External"/><Relationship Id="rId22" Type="http://schemas.openxmlformats.org/officeDocument/2006/relationships/hyperlink" Target="https://en.wikipedia.org/wiki/Genome" TargetMode="External"/><Relationship Id="rId10" Type="http://schemas.openxmlformats.org/officeDocument/2006/relationships/hyperlink" Target="https://en.wikipedia.org/wiki/Plasmids" TargetMode="External"/><Relationship Id="rId11" Type="http://schemas.openxmlformats.org/officeDocument/2006/relationships/hyperlink" Target="https://en.wikipedia.org/wiki/Phage" TargetMode="External"/><Relationship Id="rId12" Type="http://schemas.openxmlformats.org/officeDocument/2006/relationships/hyperlink" Target="https://en.wikipedia.org/wiki/CRISPR%23cite_note-pmid17379808-6" TargetMode="External"/><Relationship Id="rId13" Type="http://schemas.openxmlformats.org/officeDocument/2006/relationships/hyperlink" Target="https://en.wikipedia.org/wiki/CRISPR%23cite_note-pmid19095942-7" TargetMode="External"/><Relationship Id="rId14" Type="http://schemas.openxmlformats.org/officeDocument/2006/relationships/hyperlink" Target="https://en.wikipedia.org/wiki/Acquired_immunity" TargetMode="External"/><Relationship Id="rId15" Type="http://schemas.openxmlformats.org/officeDocument/2006/relationships/hyperlink" Target="https://en.wikipedia.org/wiki/RNAi" TargetMode="External"/><Relationship Id="rId16" Type="http://schemas.openxmlformats.org/officeDocument/2006/relationships/hyperlink" Target="https://en.wikipedia.org/wiki/Eukaryote" TargetMode="External"/><Relationship Id="rId17" Type="http://schemas.openxmlformats.org/officeDocument/2006/relationships/hyperlink" Target="https://en.wikipedia.org/wiki/CRISPR%23cite_note-pmid20125085-2" TargetMode="External"/><Relationship Id="rId18" Type="http://schemas.openxmlformats.org/officeDocument/2006/relationships/hyperlink" Target="https://en.wikipedia.org/wiki/Genome_engineering" TargetMode="External"/><Relationship Id="rId19" Type="http://schemas.openxmlformats.org/officeDocument/2006/relationships/hyperlink" Target="https://en.wikipedia.org/wiki/Tree_of_life_(biology)" TargetMode="External"/><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s://en.wikipedia.org/wiki/Bacteria" TargetMode="External"/><Relationship Id="rId4" Type="http://schemas.openxmlformats.org/officeDocument/2006/relationships/hyperlink" Target="https://en.wikipedia.org/wiki/Archaea" TargetMode="External"/><Relationship Id="rId5" Type="http://schemas.openxmlformats.org/officeDocument/2006/relationships/hyperlink" Target="https://en.wikipedia.org/wiki/CRISPR%23cite_note-4" TargetMode="External"/><Relationship Id="rId6" Type="http://schemas.openxmlformats.org/officeDocument/2006/relationships/hyperlink" Target="https://en.wikipedia.org/wiki/CRISPR%23cite_note-pmid17521438-5" TargetMode="External"/><Relationship Id="rId7" Type="http://schemas.openxmlformats.org/officeDocument/2006/relationships/hyperlink" Target="https://en.wikipedia.org/wiki/CRISPR%23Cas_genes_and_CRISPR_subtypes" TargetMode="External"/><Relationship Id="rId8" Type="http://schemas.openxmlformats.org/officeDocument/2006/relationships/hyperlink" Target="https://en.wikipedia.org/wiki/Prokaryotic"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n.wikipedia.org/wiki/OneWorld_Health" TargetMode="External"/><Relationship Id="rId4" Type="http://schemas.openxmlformats.org/officeDocument/2006/relationships/hyperlink" Target="https://en.wikipedia.org/wiki/Jay_Keasling" TargetMode="External"/><Relationship Id="rId5" Type="http://schemas.openxmlformats.org/officeDocument/2006/relationships/hyperlink" Target="https://en.wikipedia.org/wiki/University_of_California,_Berkeley" TargetMode="External"/><Relationship Id="rId6" Type="http://schemas.openxmlformats.org/officeDocument/2006/relationships/hyperlink" Target="https://en.wikipedia.org/wiki/Amyris_(company)" TargetMode="External"/><Relationship Id="rId7" Type="http://schemas.openxmlformats.org/officeDocument/2006/relationships/hyperlink" Target="https://en.wikipedia.org/wiki/Photochemical" TargetMode="External"/><Relationship Id="rId8" Type="http://schemas.openxmlformats.org/officeDocument/2006/relationships/hyperlink" Target="https://en.wikipedia.org/wiki/Artemisinin%23cite_note-83" TargetMode="External"/><Relationship Id="rId9" Type="http://schemas.openxmlformats.org/officeDocument/2006/relationships/hyperlink" Target="https://en.wikipedia.org/wiki/Artemisinin%23cite_note-84" TargetMode="External"/><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9F1020E1-9D48-AC40-B961-9A3597E5EFEA}" type="slidenum">
              <a:rPr lang="en-US" sz="1200"/>
              <a:pPr/>
              <a:t>6</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rgbClr val="000000"/>
                </a:solidFill>
                <a:latin typeface="Geneva" charset="0"/>
                <a:ea typeface="ＭＳ Ｐゴシック" charset="0"/>
                <a:cs typeface="ＭＳ Ｐゴシック" charset="0"/>
              </a:rPr>
              <a:t>15-23</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Title:</a:t>
            </a:r>
          </a:p>
          <a:p>
            <a:r>
              <a:rPr lang="en-US">
                <a:solidFill>
                  <a:srgbClr val="000000"/>
                </a:solidFill>
                <a:latin typeface="Geneva" charset="0"/>
                <a:ea typeface="ＭＳ Ｐゴシック" charset="0"/>
                <a:cs typeface="ＭＳ Ｐゴシック" charset="0"/>
              </a:rPr>
              <a:t>Base Pairs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Caption:</a:t>
            </a:r>
          </a:p>
          <a:p>
            <a:r>
              <a:rPr lang="en-US">
                <a:solidFill>
                  <a:srgbClr val="000000"/>
                </a:solidFill>
                <a:latin typeface="Geneva" charset="0"/>
                <a:ea typeface="ＭＳ Ｐゴシック" charset="0"/>
                <a:cs typeface="ＭＳ Ｐゴシック" charset="0"/>
              </a:rPr>
              <a:t>Representation of the base pairings of thymine and adenine, and cytosine and guanine, in line as well as ball-and-stick models.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Notes:</a:t>
            </a:r>
          </a:p>
          <a:p>
            <a:r>
              <a:rPr lang="en-US">
                <a:solidFill>
                  <a:srgbClr val="000000"/>
                </a:solidFill>
                <a:latin typeface="Geneva" charset="0"/>
                <a:ea typeface="ＭＳ Ｐゴシック" charset="0"/>
                <a:cs typeface="ＭＳ Ｐゴシック" charset="0"/>
              </a:rPr>
              <a:t>Base pairs occur through hydrogen bonding.</a:t>
            </a:r>
          </a:p>
          <a:p>
            <a:endParaRPr lang="en-US">
              <a:solidFill>
                <a:srgbClr val="000000"/>
              </a:solidFill>
              <a:latin typeface="Geneva" charset="0"/>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RNA DOES A LOT MORE THAN SIMPLY ACT AS A MESSENGER BETWEEN OUR DNA AND THE RIBOSOMES THAT MAKE PROTEINS. RNA PLAYS A ROLE IN CONTROLLING WHICH GENES ARE TURNED ON OR OFF, A PROCESS THAT COULD HAVE A PROFOUND IMPACT ON HUMAN HEALTH. </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66309312-CA5F-0A4F-BBA7-95E0E768E713}" type="slidenum">
              <a:rPr lang="en-US" sz="1200"/>
              <a:pPr/>
              <a:t>8</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Amanda Ruby</a:t>
            </a:r>
            <a:br>
              <a:rPr lang="en-US">
                <a:ea typeface="ＭＳ Ｐゴシック" charset="0"/>
                <a:cs typeface="ＭＳ Ｐゴシック" charset="0"/>
              </a:rPr>
            </a:br>
            <a:r>
              <a:rPr lang="en-US">
                <a:ea typeface="ＭＳ Ｐゴシック" charset="0"/>
                <a:cs typeface="ＭＳ Ｐゴシック" charset="0"/>
              </a:rPr>
              <a:t>https://www.buffalo.edu/content/www/ccr/outreach/k-12-outreach/summer-workshop/past-workshops/2014-workshop/_jcr_content/rightcol/download_14/file.res/Proteins.pdf</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72EBF441-7A55-424F-AE3F-C7D07E451C92}" type="slidenum">
              <a:rPr lang="en-US" sz="1200"/>
              <a:pPr/>
              <a:t>9</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Amanda Ruby</a:t>
            </a:r>
            <a:br>
              <a:rPr lang="en-US">
                <a:ea typeface="ＭＳ Ｐゴシック" charset="0"/>
                <a:cs typeface="ＭＳ Ｐゴシック" charset="0"/>
              </a:rPr>
            </a:br>
            <a:r>
              <a:rPr lang="en-US">
                <a:ea typeface="ＭＳ Ｐゴシック" charset="0"/>
                <a:cs typeface="ＭＳ Ｐゴシック" charset="0"/>
              </a:rPr>
              <a:t>https://www.buffalo.edu/content/www/ccr/outreach/k-12-outreach/summer-workshop/past-workshops/2014-workshop/_jcr_content/rightcol/download_14/file.res/Proteins.pdf</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4D82FB7-C6C3-A445-917B-16C3FB687861}" type="slidenum">
              <a:rPr lang="en-US" sz="1200"/>
              <a:pPr/>
              <a:t>10</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Amanda Ruby</a:t>
            </a:r>
            <a:br>
              <a:rPr lang="en-US">
                <a:ea typeface="ＭＳ Ｐゴシック" charset="0"/>
                <a:cs typeface="ＭＳ Ｐゴシック" charset="0"/>
              </a:rPr>
            </a:br>
            <a:r>
              <a:rPr lang="en-US">
                <a:ea typeface="ＭＳ Ｐゴシック" charset="0"/>
                <a:cs typeface="ＭＳ Ｐゴシック" charset="0"/>
              </a:rPr>
              <a:t>https://www.buffalo.edu/content/www/ccr/outreach/k-12-outreach/summer-workshop/past-workshops/2014-workshop/_jcr_content/rightcol/download_14/file.res/Proteins.pdf</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7B6BE674-1582-084D-A903-BF59C43A63EB}" type="slidenum">
              <a:rPr lang="en-US" sz="1200"/>
              <a:pPr/>
              <a:t>11</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Amanda Ruby</a:t>
            </a:r>
            <a:br>
              <a:rPr lang="en-US">
                <a:ea typeface="ＭＳ Ｐゴシック" charset="0"/>
                <a:cs typeface="ＭＳ Ｐゴシック" charset="0"/>
              </a:rPr>
            </a:br>
            <a:r>
              <a:rPr lang="en-US">
                <a:ea typeface="ＭＳ Ｐゴシック" charset="0"/>
                <a:cs typeface="ＭＳ Ｐゴシック" charset="0"/>
              </a:rPr>
              <a:t>https://www.buffalo.edu/content/www/ccr/outreach/k-12-outreach/summer-workshop/past-workshops/2014-workshop/_jcr_content/rightcol/download_14/file.res/Proteins.pdf</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2EBCF64-4735-174C-90A6-07390ED22181}" type="slidenum">
              <a:rPr lang="en-US" sz="1200"/>
              <a:pPr/>
              <a:t>12</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Amanda Ruby</a:t>
            </a:r>
            <a:br>
              <a:rPr lang="en-US">
                <a:ea typeface="ＭＳ Ｐゴシック" charset="0"/>
                <a:cs typeface="ＭＳ Ｐゴシック" charset="0"/>
              </a:rPr>
            </a:br>
            <a:r>
              <a:rPr lang="en-US">
                <a:ea typeface="ＭＳ Ｐゴシック" charset="0"/>
                <a:cs typeface="ＭＳ Ｐゴシック" charset="0"/>
              </a:rPr>
              <a:t>https://www.buffalo.edu/content/www/ccr/outreach/k-12-outreach/summer-workshop/past-workshops/2014-workshop/_jcr_content/rightcol/download_14/file.res/Proteins.pdf</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EE35C15C-C476-2342-A7D5-230F71ADA9C1}" type="slidenum">
              <a:rPr lang="en-US" sz="1200"/>
              <a:pPr/>
              <a:t>15</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C78E8609-3168-4A42-9511-84AAD6B789E7}" type="slidenum">
              <a:rPr lang="en-US" sz="1200"/>
              <a:pPr/>
              <a:t>17</a:t>
            </a:fld>
            <a:endParaRPr 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solidFill>
                <a:srgbClr val="000000"/>
              </a:solidFill>
              <a:latin typeface="Geneva" charset="0"/>
              <a:ea typeface="ＭＳ Ｐゴシック" charset="0"/>
              <a:cs typeface="ＭＳ Ｐゴシック" charset="0"/>
            </a:endParaRPr>
          </a:p>
          <a:p>
            <a:endParaRPr lang="en-US">
              <a:solidFill>
                <a:srgbClr val="000000"/>
              </a:solidFill>
              <a:latin typeface="Geneva" charset="0"/>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http://www.danielcharles.us/lordsweb/Calgene_tomato.htm</a:t>
            </a:r>
          </a:p>
          <a:p>
            <a:r>
              <a:rPr lang="en-US">
                <a:ea typeface="ＭＳ Ｐゴシック" charset="0"/>
                <a:cs typeface="ＭＳ Ｐゴシック" charset="0"/>
              </a:rPr>
              <a:t>Canola plants, for instance, could be engineered to produce the kind of oil found in coconuts. (After P&amp;G proved uninterested in pursuing the technology, Calgeneís researchers divined the truth: P&amp;G just wanted a weapon in its back pocket against Ferdinand Marcos of the Philippines, who was organizing a coconut cartel and threatening to jack up prices.)</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3505724E-FC9E-E54C-B9EA-0FBCDB4D4D9F}" type="slidenum">
              <a:rPr lang="en-US" sz="1200"/>
              <a:pPr/>
              <a:t>21</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900">
                <a:ea typeface="ＭＳ Ｐゴシック" charset="0"/>
                <a:cs typeface="ＭＳ Ｐゴシック" charset="0"/>
              </a:rPr>
              <a:t>http://usatoday30.usatoday.com/news/index/nns25.htm</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DNA tests showed blood on glove found on Simpson's property appeared to contain genetic markers of Simpson and both victims; a long strand of blond hair similar to Ms. Simpson's also was found on that glove.</a:t>
            </a:r>
          </a:p>
          <a:p>
            <a:pPr>
              <a:lnSpc>
                <a:spcPct val="80000"/>
              </a:lnSpc>
            </a:pPr>
            <a:r>
              <a:rPr lang="en-US" sz="900">
                <a:ea typeface="ＭＳ Ｐゴシック" charset="0"/>
                <a:cs typeface="ＭＳ Ｐゴシック" charset="0"/>
              </a:rPr>
              <a:t>http://www.pbs.org/wgbh/nova/education/body/create-dna-fingerprint.html</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DNA profiles help forensic investigators determine whether two tissue samples -- one from the crime scene and one from a suspect -- came from the same individual. Fortunately, the genetic comparison doesn't require that investigators look at all of the DNA found in the tissue samples. That would take months or even years. Instead, by marking a small number of segments of DNA in one sample and then checking for the presence or absence of those segments in the other sample, investigators can say with some assurance whether the samples are from the same person.</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How do they do it? Investigators use chemicals to cut the long strands of DNA into much smaller segments. Each segment has a specific length, but all of them share the same repeating sequence of bases (or nucleotides). The chemicals cut the segments at the beginning and at the end of the repeating string of nucleotides, so one segment might be ATCATCATCATCATC, for example, while another might be ATCATC. (The DNA segments used in forensic investigations are, of course, much longer than this.)</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Investigators use a process called gel electrophoresis to separate these repeating segments according to length. Next, they introduce a small set of radioactive "markers" to the sample. These markers are segments of DNA of known length, with bases that complement the code of, and bind to, sample segments of the same length. The sample segment above (ATCATCATCATCATC), for example, would be tagged by a marker with the complementary code TAGTAGTAGTAGTAG.</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Markers that do not bind to sample segments are then rinsed away, leaving in place only those markers that bound to complementary sample segments. Photographic film, which darkens when exposed to the radioactive markers, identifies the location of all marked sample segments. This film, then, becomes the DNA "fingerprint" that forensic investigators analyze.</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The final step is a relatively simple matter of lining up the sample profiles side by side and comparing them for the presence or absence of segments with particular lengths. The more segments the two samples have in common, the more likely it is that the samples came from the same person.</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C7E211B9-4111-C547-902F-A86E1605C01D}" type="slidenum">
              <a:rPr lang="en-US" sz="1200"/>
              <a:pPr/>
              <a:t>22</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51203" name="Text Box 2"/>
          <p:cNvSpPr>
            <a:spLocks noGrp="1" noChangeArrowheads="1"/>
          </p:cNvSpPr>
          <p:nvPr>
            <p:ph type="body"/>
          </p:nvPr>
        </p:nvSpPr>
        <p:spPr>
          <a:xfrm>
            <a:off x="1046163" y="4352925"/>
            <a:ext cx="4770437" cy="3478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a:latin typeface="Arial" charset="0"/>
                <a:ea typeface="ＭＳ Ｐゴシック" charset="0"/>
                <a:cs typeface="msgothic" charset="0"/>
              </a:rPr>
              <a:t>Distribution of the molecular functions of 26,383 human genes. Each slice lists the numbers and percentages (in parentheses) of human gene functions assigned to a given category of molecular function. The outer circle shows the assignment to molecular function categories in the Gene Ontology (GO) (179), and the inner circle shows the assignment to Celera's Panther molecular function categories (116).</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vitamin A deficiency, a major global health problem estimated to cause blindness in up to half a million children every year, half of whom die within 12 months after losing their eyesight.</a:t>
            </a:r>
          </a:p>
          <a:p>
            <a:endParaRPr lang="en-US">
              <a:ea typeface="ＭＳ Ｐゴシック" charset="0"/>
              <a:cs typeface="ＭＳ Ｐゴシック"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989417CA-7299-7E41-A780-BEDC4DC125DD}" type="slidenum">
              <a:rPr lang="en-US" sz="1200"/>
              <a:pPr/>
              <a:t>26</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vitamin A deficiency, a major global health problem estimated to cause blindness in up to half a million children every year, half of whom die within 12 months after losing their eyesight.</a:t>
            </a:r>
          </a:p>
          <a:p>
            <a:endParaRPr lang="en-US">
              <a:ea typeface="ＭＳ Ｐゴシック" charset="0"/>
              <a:cs typeface="ＭＳ Ｐゴシック"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87D752A2-C675-894B-A211-1CF8903C1624}" type="slidenum">
              <a:rPr lang="en-US" sz="1200"/>
              <a:pPr/>
              <a:t>28</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http://www.the-scientist.com/?articles.view/articleNo/43656/title/Judge-Decides-on-GM-Rice-Retraction/</a:t>
            </a:r>
          </a:p>
          <a:p>
            <a:r>
              <a:rPr lang="en-US">
                <a:ea typeface="ＭＳ Ｐゴシック" charset="0"/>
                <a:cs typeface="ＭＳ Ｐゴシック" charset="0"/>
              </a:rPr>
              <a:t>Judge Decides on GM Rice Retraction</a:t>
            </a:r>
            <a:endParaRPr lang="en-US" b="1">
              <a:ea typeface="ＭＳ Ｐゴシック" charset="0"/>
              <a:cs typeface="ＭＳ Ｐゴシック" charset="0"/>
            </a:endParaRPr>
          </a:p>
          <a:p>
            <a:r>
              <a:rPr lang="en-US" b="1">
                <a:ea typeface="ＭＳ Ｐゴシック" charset="0"/>
                <a:cs typeface="ＭＳ Ｐゴシック" charset="0"/>
              </a:rPr>
              <a:t>Ethical breaches in a study on the benefits of so-called </a:t>
            </a:r>
            <a:r>
              <a:rPr lang="ja-JP" altLang="en-US" b="1">
                <a:ea typeface="ＭＳ Ｐゴシック" charset="0"/>
                <a:cs typeface="ＭＳ Ｐゴシック" charset="0"/>
              </a:rPr>
              <a:t>“</a:t>
            </a:r>
            <a:r>
              <a:rPr lang="en-US" b="1">
                <a:ea typeface="ＭＳ Ｐゴシック" charset="0"/>
                <a:cs typeface="ＭＳ Ｐゴシック" charset="0"/>
              </a:rPr>
              <a:t>golden rice</a:t>
            </a:r>
            <a:r>
              <a:rPr lang="ja-JP" altLang="en-US" b="1">
                <a:ea typeface="ＭＳ Ｐゴシック" charset="0"/>
                <a:cs typeface="ＭＳ Ｐゴシック" charset="0"/>
              </a:rPr>
              <a:t>”</a:t>
            </a:r>
            <a:r>
              <a:rPr lang="en-US" b="1">
                <a:ea typeface="ＭＳ Ｐゴシック" charset="0"/>
                <a:cs typeface="ＭＳ Ｐゴシック" charset="0"/>
              </a:rPr>
              <a:t> lead to the paper being pulled from the literature.</a:t>
            </a:r>
            <a:endParaRPr lang="en-US">
              <a:ea typeface="ＭＳ Ｐゴシック" charset="0"/>
              <a:cs typeface="ＭＳ Ｐゴシック" charset="0"/>
            </a:endParaRPr>
          </a:p>
          <a:p>
            <a:r>
              <a:rPr lang="en-US">
                <a:ea typeface="ＭＳ Ｐゴシック" charset="0"/>
                <a:cs typeface="ＭＳ Ｐゴシック" charset="0"/>
              </a:rPr>
              <a:t>By Kerry Grens | August 3, 2015</a:t>
            </a:r>
          </a:p>
          <a:p>
            <a:endParaRPr lang="en-US">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485AF1D3-50FF-DB42-9B55-A9EE75994B0F}" type="slidenum">
              <a:rPr lang="en-US" sz="1200"/>
              <a:pPr/>
              <a:t>29</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Clustered Regularly Interspersed Short Palindromic Repeats</a:t>
            </a:r>
          </a:p>
          <a:p>
            <a:r>
              <a:rPr lang="en-US">
                <a:ea typeface="ＭＳ Ｐゴシック" charset="0"/>
                <a:cs typeface="ＭＳ Ｐゴシック" charset="0"/>
              </a:rPr>
              <a:t>CRISPRs are found in approximately 40% of sequenced </a:t>
            </a:r>
            <a:r>
              <a:rPr lang="en-US" u="sng">
                <a:ea typeface="ＭＳ Ｐゴシック" charset="0"/>
                <a:cs typeface="ＭＳ Ｐゴシック" charset="0"/>
                <a:hlinkClick r:id="rId3" tooltip="Bacteria"/>
              </a:rPr>
              <a:t>bacteria</a:t>
            </a:r>
            <a:r>
              <a:rPr lang="en-US">
                <a:ea typeface="ＭＳ Ｐゴシック" charset="0"/>
                <a:cs typeface="ＭＳ Ｐゴシック" charset="0"/>
              </a:rPr>
              <a:t> genomes and 90% of sequenced </a:t>
            </a:r>
            <a:r>
              <a:rPr lang="en-US" u="sng">
                <a:ea typeface="ＭＳ Ｐゴシック" charset="0"/>
                <a:cs typeface="ＭＳ Ｐゴシック" charset="0"/>
                <a:hlinkClick r:id="rId4" tooltip="Archaea"/>
              </a:rPr>
              <a:t>archaea</a:t>
            </a:r>
            <a:r>
              <a:rPr lang="en-US">
                <a:ea typeface="ＭＳ Ｐゴシック" charset="0"/>
                <a:cs typeface="ＭＳ Ｐゴシック" charset="0"/>
              </a:rPr>
              <a:t>.</a:t>
            </a:r>
            <a:r>
              <a:rPr lang="en-US" u="sng" baseline="30000">
                <a:ea typeface="ＭＳ Ｐゴシック" charset="0"/>
                <a:cs typeface="ＭＳ Ｐゴシック" charset="0"/>
                <a:hlinkClick r:id="rId5"/>
              </a:rPr>
              <a:t>[4]</a:t>
            </a:r>
            <a:r>
              <a:rPr lang="en-US" u="sng" baseline="30000">
                <a:ea typeface="ＭＳ Ｐゴシック" charset="0"/>
                <a:cs typeface="ＭＳ Ｐゴシック" charset="0"/>
                <a:hlinkClick r:id="rId6"/>
              </a:rPr>
              <a:t>[5]</a:t>
            </a:r>
            <a:endParaRPr lang="en-US">
              <a:ea typeface="ＭＳ Ｐゴシック" charset="0"/>
              <a:cs typeface="ＭＳ Ｐゴシック" charset="0"/>
            </a:endParaRPr>
          </a:p>
          <a:p>
            <a:r>
              <a:rPr lang="en-US">
                <a:ea typeface="ＭＳ Ｐゴシック" charset="0"/>
                <a:cs typeface="ＭＳ Ｐゴシック" charset="0"/>
              </a:rPr>
              <a:t>CRISPRs are often associated with </a:t>
            </a:r>
            <a:r>
              <a:rPr lang="en-US" u="sng">
                <a:ea typeface="ＭＳ Ｐゴシック" charset="0"/>
                <a:cs typeface="ＭＳ Ｐゴシック" charset="0"/>
                <a:hlinkClick r:id="rId7"/>
              </a:rPr>
              <a:t>cas genes</a:t>
            </a:r>
            <a:r>
              <a:rPr lang="en-US">
                <a:ea typeface="ＭＳ Ｐゴシック" charset="0"/>
                <a:cs typeface="ＭＳ Ｐゴシック" charset="0"/>
              </a:rPr>
              <a:t> that code for proteins related to CRISPRs. The CRISPR/Cas system is a</a:t>
            </a:r>
            <a:r>
              <a:rPr lang="en-US" u="sng">
                <a:ea typeface="ＭＳ Ｐゴシック" charset="0"/>
                <a:cs typeface="ＭＳ Ｐゴシック" charset="0"/>
                <a:hlinkClick r:id="rId8" tooltip="Prokaryotic"/>
              </a:rPr>
              <a:t>prokaryotic</a:t>
            </a:r>
            <a:r>
              <a:rPr lang="en-US">
                <a:ea typeface="ＭＳ Ｐゴシック" charset="0"/>
                <a:cs typeface="ＭＳ Ｐゴシック" charset="0"/>
              </a:rPr>
              <a:t> </a:t>
            </a:r>
            <a:r>
              <a:rPr lang="en-US" u="sng">
                <a:ea typeface="ＭＳ Ｐゴシック" charset="0"/>
                <a:cs typeface="ＭＳ Ｐゴシック" charset="0"/>
                <a:hlinkClick r:id="rId9" tooltip="Immune system"/>
              </a:rPr>
              <a:t>immune system</a:t>
            </a:r>
            <a:r>
              <a:rPr lang="en-US">
                <a:ea typeface="ＭＳ Ｐゴシック" charset="0"/>
                <a:cs typeface="ＭＳ Ｐゴシック" charset="0"/>
              </a:rPr>
              <a:t> that confers resistance to foreign genetic elements such as </a:t>
            </a:r>
            <a:r>
              <a:rPr lang="en-US" u="sng">
                <a:ea typeface="ＭＳ Ｐゴシック" charset="0"/>
                <a:cs typeface="ＭＳ Ｐゴシック" charset="0"/>
                <a:hlinkClick r:id="rId10" tooltip="Plasmids"/>
              </a:rPr>
              <a:t>plasmids</a:t>
            </a:r>
            <a:r>
              <a:rPr lang="en-US">
                <a:ea typeface="ＭＳ Ｐゴシック" charset="0"/>
                <a:cs typeface="ＭＳ Ｐゴシック" charset="0"/>
              </a:rPr>
              <a:t> and </a:t>
            </a:r>
            <a:r>
              <a:rPr lang="en-US" u="sng">
                <a:ea typeface="ＭＳ Ｐゴシック" charset="0"/>
                <a:cs typeface="ＭＳ Ｐゴシック" charset="0"/>
                <a:hlinkClick r:id="rId11" tooltip="Phage"/>
              </a:rPr>
              <a:t>phages</a:t>
            </a:r>
            <a:r>
              <a:rPr lang="en-US" u="sng" baseline="30000">
                <a:ea typeface="ＭＳ Ｐゴシック" charset="0"/>
                <a:cs typeface="ＭＳ Ｐゴシック" charset="0"/>
                <a:hlinkClick r:id="rId12"/>
              </a:rPr>
              <a:t>[6]</a:t>
            </a:r>
            <a:r>
              <a:rPr lang="en-US" u="sng" baseline="30000">
                <a:ea typeface="ＭＳ Ｐゴシック" charset="0"/>
                <a:cs typeface="ＭＳ Ｐゴシック" charset="0"/>
                <a:hlinkClick r:id="rId13"/>
              </a:rPr>
              <a:t>[7]</a:t>
            </a:r>
            <a:r>
              <a:rPr lang="en-US">
                <a:ea typeface="ＭＳ Ｐゴシック" charset="0"/>
                <a:cs typeface="ＭＳ Ｐゴシック" charset="0"/>
              </a:rPr>
              <a:t> and provides a form of </a:t>
            </a:r>
            <a:r>
              <a:rPr lang="en-US" u="sng">
                <a:ea typeface="ＭＳ Ｐゴシック" charset="0"/>
                <a:cs typeface="ＭＳ Ｐゴシック" charset="0"/>
                <a:hlinkClick r:id="rId14" tooltip="Acquired immunity"/>
              </a:rPr>
              <a:t>acquired immunity</a:t>
            </a:r>
            <a:r>
              <a:rPr lang="en-US">
                <a:ea typeface="ＭＳ Ｐゴシック" charset="0"/>
                <a:cs typeface="ＭＳ Ｐゴシック" charset="0"/>
              </a:rPr>
              <a:t>. CRISPR spacers recognize and cut these exogenous genetic elements in a manner analogous to </a:t>
            </a:r>
            <a:r>
              <a:rPr lang="en-US" u="sng">
                <a:ea typeface="ＭＳ Ｐゴシック" charset="0"/>
                <a:cs typeface="ＭＳ Ｐゴシック" charset="0"/>
                <a:hlinkClick r:id="rId15" tooltip="RNAi"/>
              </a:rPr>
              <a:t>RNAi</a:t>
            </a:r>
            <a:r>
              <a:rPr lang="en-US">
                <a:ea typeface="ＭＳ Ｐゴシック" charset="0"/>
                <a:cs typeface="ＭＳ Ｐゴシック" charset="0"/>
              </a:rPr>
              <a:t> in </a:t>
            </a:r>
            <a:r>
              <a:rPr lang="en-US" u="sng">
                <a:ea typeface="ＭＳ Ｐゴシック" charset="0"/>
                <a:cs typeface="ＭＳ Ｐゴシック" charset="0"/>
                <a:hlinkClick r:id="rId16" tooltip="Eukaryote"/>
              </a:rPr>
              <a:t>eukaryotic</a:t>
            </a:r>
            <a:r>
              <a:rPr lang="en-US">
                <a:ea typeface="ＭＳ Ｐゴシック" charset="0"/>
                <a:cs typeface="ＭＳ Ｐゴシック" charset="0"/>
              </a:rPr>
              <a:t> organisms.</a:t>
            </a:r>
            <a:r>
              <a:rPr lang="en-US" u="sng" baseline="30000">
                <a:ea typeface="ＭＳ Ｐゴシック" charset="0"/>
                <a:cs typeface="ＭＳ Ｐゴシック" charset="0"/>
                <a:hlinkClick r:id="rId17"/>
              </a:rPr>
              <a:t>[2]</a:t>
            </a:r>
            <a:endParaRPr lang="en-US">
              <a:ea typeface="ＭＳ Ｐゴシック" charset="0"/>
              <a:cs typeface="ＭＳ Ｐゴシック" charset="0"/>
            </a:endParaRPr>
          </a:p>
          <a:p>
            <a:r>
              <a:rPr lang="en-US">
                <a:ea typeface="ＭＳ Ｐゴシック" charset="0"/>
                <a:cs typeface="ＭＳ Ｐゴシック" charset="0"/>
              </a:rPr>
              <a:t>Since 2013, the CRISPR/Cas system has been used for </a:t>
            </a:r>
            <a:r>
              <a:rPr lang="en-US" u="sng">
                <a:ea typeface="ＭＳ Ｐゴシック" charset="0"/>
                <a:cs typeface="ＭＳ Ｐゴシック" charset="0"/>
                <a:hlinkClick r:id="rId18" tooltip="Genome engineering"/>
              </a:rPr>
              <a:t>gene editing</a:t>
            </a:r>
            <a:r>
              <a:rPr lang="en-US">
                <a:ea typeface="ＭＳ Ｐゴシック" charset="0"/>
                <a:cs typeface="ＭＳ Ｐゴシック" charset="0"/>
              </a:rPr>
              <a:t> (adding, disrupting or changing the sequence of specific genes) and gene regulation in species throughout the </a:t>
            </a:r>
            <a:r>
              <a:rPr lang="en-US" u="sng">
                <a:ea typeface="ＭＳ Ｐゴシック" charset="0"/>
                <a:cs typeface="ＭＳ Ｐゴシック" charset="0"/>
                <a:hlinkClick r:id="rId19" tooltip="Tree of life (biology)"/>
              </a:rPr>
              <a:t>tree of life</a:t>
            </a:r>
            <a:r>
              <a:rPr lang="en-US">
                <a:ea typeface="ＭＳ Ｐゴシック" charset="0"/>
                <a:cs typeface="ＭＳ Ｐゴシック" charset="0"/>
              </a:rPr>
              <a:t>.</a:t>
            </a:r>
            <a:r>
              <a:rPr lang="en-US" u="sng" baseline="30000">
                <a:ea typeface="ＭＳ Ｐゴシック" charset="0"/>
                <a:cs typeface="ＭＳ Ｐゴシック" charset="0"/>
                <a:hlinkClick r:id="rId20"/>
              </a:rPr>
              <a:t>[8]</a:t>
            </a:r>
            <a:r>
              <a:rPr lang="en-US">
                <a:ea typeface="ＭＳ Ｐゴシック" charset="0"/>
                <a:cs typeface="ＭＳ Ｐゴシック" charset="0"/>
              </a:rPr>
              <a:t> By delivering the </a:t>
            </a:r>
            <a:r>
              <a:rPr lang="en-US" u="sng">
                <a:ea typeface="ＭＳ Ｐゴシック" charset="0"/>
                <a:cs typeface="ＭＳ Ｐゴシック" charset="0"/>
                <a:hlinkClick r:id="rId21" tooltip="Cas9"/>
              </a:rPr>
              <a:t>Cas9</a:t>
            </a:r>
            <a:r>
              <a:rPr lang="en-US">
                <a:ea typeface="ＭＳ Ｐゴシック" charset="0"/>
                <a:cs typeface="ＭＳ Ｐゴシック" charset="0"/>
              </a:rPr>
              <a:t> protein and appropriate guide RNAs into a cell, the organism's </a:t>
            </a:r>
            <a:r>
              <a:rPr lang="en-US" u="sng">
                <a:ea typeface="ＭＳ Ｐゴシック" charset="0"/>
                <a:cs typeface="ＭＳ Ｐゴシック" charset="0"/>
                <a:hlinkClick r:id="rId22" tooltip="Genome"/>
              </a:rPr>
              <a:t>genome</a:t>
            </a:r>
            <a:r>
              <a:rPr lang="en-US">
                <a:ea typeface="ＭＳ Ｐゴシック" charset="0"/>
                <a:cs typeface="ＭＳ Ｐゴシック" charset="0"/>
              </a:rPr>
              <a:t> can be cut at any desired location.</a:t>
            </a:r>
          </a:p>
          <a:p>
            <a:endParaRPr lang="en-US">
              <a:ea typeface="ＭＳ Ｐゴシック" charset="0"/>
              <a:cs typeface="ＭＳ Ｐゴシック" charset="0"/>
            </a:endParaRPr>
          </a:p>
          <a:p>
            <a:endParaRPr lang="en-US">
              <a:ea typeface="ＭＳ Ｐゴシック" charset="0"/>
              <a:cs typeface="ＭＳ Ｐゴシック" charset="0"/>
            </a:endParaRPr>
          </a:p>
          <a:p>
            <a:endParaRPr lang="en-US">
              <a:ea typeface="ＭＳ Ｐゴシック" charset="0"/>
              <a:cs typeface="ＭＳ Ｐゴシック"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AB480086-6C41-284D-BB6F-70BDDB773A4C}" type="slidenum">
              <a:rPr lang="en-US" sz="1200"/>
              <a:pPr/>
              <a:t>30</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The human β-globin (HBB) gene, which encodes a subunit of the adult hemoglobin and is mutated in β-thalassemia (Hill et al., 1962). In China, CD14/15, CD17, and CD41/42, which are frame-shift or truncated mutations of β-globin, are three of the most common β-thalassemia mutations (Cao and Galanello, 2010). Located on chromosome 11, HBB is within the β-globin gene cluster that contains four other globin genes with the order of (from 5′ to 3′) HBE, HBG2, HBG1, HBD, and HBB (Schechter, 2008). Because the sequences of HBB and HBD are very similar, HBD may also be used as a template to repair HBB.</a:t>
            </a:r>
          </a:p>
          <a:p>
            <a:r>
              <a:rPr lang="en-US">
                <a:ea typeface="ＭＳ Ｐゴシック" charset="0"/>
                <a:cs typeface="ＭＳ Ｐゴシック" charset="0"/>
              </a:rPr>
              <a:t>Using online tools developed by Feng Zhang and colleagues (http://crispr.mit.edu/), we designed and generated three gRNAs (named G1, G2, and G3) that targeted different regions of the HBB gene (Fig. 1A), and transfected the gRNA-Cas9 expression vectors into human 293T cells.</a:t>
            </a:r>
          </a:p>
          <a:p>
            <a:endParaRPr lang="en-US">
              <a:ea typeface="ＭＳ Ｐゴシック" charset="0"/>
              <a:cs typeface="ＭＳ Ｐゴシック"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85464612-D92E-6D45-936F-3E41FE65B0AF}" type="slidenum">
              <a:rPr lang="en-US" sz="1200"/>
              <a:pPr/>
              <a:t>31</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The human β-globin (HBB) gene, which encodes a subunit of the adult hemoglobin and is mutated in β-thalassemia (Hill et al., 1962). In China, CD14/15, CD17, and CD41/42, which are frame-shift or truncated mutations of β-globin, are three of the most common β-thalassemia mutations (Cao and Galanello, 2010). Located on chromosome 11, HBB is within the β-globin gene cluster that contains four other globin genes with the order of (from 5′ to 3′) HBE, HBG2, HBG1, HBD, and HBB (Schechter, 2008). Because the sequences of HBB and HBD are very similar, HBD may also be used as a template to repair HBB.</a:t>
            </a:r>
          </a:p>
          <a:p>
            <a:r>
              <a:rPr lang="en-US">
                <a:ea typeface="ＭＳ Ｐゴシック" charset="0"/>
                <a:cs typeface="ＭＳ Ｐゴシック" charset="0"/>
              </a:rPr>
              <a:t>Using online tools developed by Feng Zhang and colleagues (http://crispr.mit.edu/), we designed and generated three gRNAs (named G1, G2, and G3) that targeted different regions of the HBB gene (Fig. 1A), and transfected the gRNA-Cas9 expression vectors into human 293T cells.</a:t>
            </a:r>
          </a:p>
          <a:p>
            <a:endParaRPr lang="en-US">
              <a:ea typeface="ＭＳ Ｐゴシック" charset="0"/>
              <a:cs typeface="ＭＳ Ｐゴシック"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AFB66E08-7279-624D-B5E2-0FE9CF81ABF8}" type="slidenum">
              <a:rPr lang="en-US" sz="1200"/>
              <a:pPr/>
              <a:t>32</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900">
                <a:ea typeface="ＭＳ Ｐゴシック" charset="0"/>
                <a:cs typeface="ＭＳ Ｐゴシック" charset="0"/>
              </a:rPr>
              <a:t>http://www.pbs.org/wgbh/nova/education/body/create-dna-fingerprint.html</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DNA profiles help forensic investigators determine whether two tissue samples -- one from the crime scene and one from a suspect -- came from the same individual. Fortunately, the genetic comparison doesn't require that investigators look at all of the DNA found in the tissue samples. That would take months or even years. Instead, by marking a small number of segments of DNA in one sample and then checking for the presence or absence of those segments in the other sample, investigators can say with some assurance whether the samples are from the same person.</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How do they do it? Investigators use chemicals to cut the long strands of DNA into much smaller segments. Each segment has a specific length, but all of them share the same repeating sequence of bases (or nucleotides). The chemicals cut the segments at the beginning and at the end of the repeating string of nucleotides, so one segment might be ATCATCATCATCATC, for example, while another might be ATCATC. (The DNA segments used in forensic investigations are, of course, much longer than this.)</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Investigators use a process called gel electrophoresis to separate these repeating segments according to length. Next, they introduce a small set of radioactive "markers" to the sample. These markers are segments of DNA of known length, with bases that complement the code of, and bind to, sample segments of the same length. The sample segment above (ATCATCATCATCATC), for example, would be tagged by a marker with the complementary code TAGTAGTAGTAGTAG.</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Markers that do not bind to sample segments are then rinsed away, leaving in place only those markers that bound to complementary sample segments. Photographic film, which darkens when exposed to the radioactive markers, identifies the location of all marked sample segments. This film, then, becomes the DNA "fingerprint" that forensic investigators analyze.</a:t>
            </a:r>
          </a:p>
          <a:p>
            <a:pPr>
              <a:lnSpc>
                <a:spcPct val="80000"/>
              </a:lnSpc>
            </a:pPr>
            <a:endParaRPr lang="en-US" sz="900">
              <a:ea typeface="ＭＳ Ｐゴシック" charset="0"/>
              <a:cs typeface="ＭＳ Ｐゴシック" charset="0"/>
            </a:endParaRPr>
          </a:p>
          <a:p>
            <a:pPr>
              <a:lnSpc>
                <a:spcPct val="80000"/>
              </a:lnSpc>
            </a:pPr>
            <a:r>
              <a:rPr lang="en-US" sz="900">
                <a:ea typeface="ＭＳ Ｐゴシック" charset="0"/>
                <a:cs typeface="ＭＳ Ｐゴシック" charset="0"/>
              </a:rPr>
              <a:t>The final step is a relatively simple matter of lining up the sample profiles side by side and comparing them for the presence or absence of segments with particular lengths. The more segments the two samples have in common, the more likely it is that the samples came from the same person.</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600BB35B-591A-1B4B-AF20-88A891CE641B}" type="slidenum">
              <a:rPr lang="en-US" sz="1200"/>
              <a:pPr/>
              <a:t>33</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Fastest computer 2015 for the 5</a:t>
            </a:r>
            <a:r>
              <a:rPr lang="en-US" baseline="30000">
                <a:ea typeface="ＭＳ Ｐゴシック" charset="0"/>
                <a:cs typeface="ＭＳ Ｐゴシック" charset="0"/>
              </a:rPr>
              <a:t>th</a:t>
            </a:r>
            <a:r>
              <a:rPr lang="en-US">
                <a:ea typeface="ＭＳ Ｐゴシック" charset="0"/>
                <a:cs typeface="ＭＳ Ｐゴシック" charset="0"/>
              </a:rPr>
              <a:t> straight year: The Tianhe-2, which was developed by China's National University of Defense Technology, performs at a rate of 33.86 petaflops per second. One petaflop equals around one quadrillion calculations per second.</a:t>
            </a:r>
          </a:p>
          <a:p>
            <a:endParaRPr lang="en-US">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9E878505-FBD2-8A41-9DA2-0A39F3249489}" type="slidenum">
              <a:rPr lang="en-US" sz="1200"/>
              <a:pPr/>
              <a:t>34</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In April 2013, </a:t>
            </a:r>
            <a:r>
              <a:rPr lang="en-US" dirty="0" err="1">
                <a:ea typeface="ＭＳ Ｐゴシック" charset="0"/>
                <a:cs typeface="ＭＳ Ｐゴシック" charset="0"/>
              </a:rPr>
              <a:t>Sanofi</a:t>
            </a:r>
            <a:r>
              <a:rPr lang="en-US" dirty="0">
                <a:ea typeface="ＭＳ Ｐゴシック" charset="0"/>
                <a:cs typeface="ＭＳ Ｐゴシック" charset="0"/>
              </a:rPr>
              <a:t> announced the launch</a:t>
            </a:r>
            <a:r>
              <a:rPr lang="en-US" baseline="30000" dirty="0">
                <a:ea typeface="ＭＳ Ｐゴシック" charset="0"/>
                <a:cs typeface="ＭＳ Ｐゴシック" charset="0"/>
              </a:rPr>
              <a:t>[82]</a:t>
            </a:r>
            <a:r>
              <a:rPr lang="en-US" dirty="0">
                <a:ea typeface="ＭＳ Ｐゴシック" charset="0"/>
                <a:cs typeface="ＭＳ Ｐゴシック" charset="0"/>
              </a:rPr>
              <a:t> of a production facility in </a:t>
            </a:r>
            <a:r>
              <a:rPr lang="en-US" dirty="0" err="1">
                <a:ea typeface="ＭＳ Ｐゴシック" charset="0"/>
                <a:cs typeface="ＭＳ Ｐゴシック" charset="0"/>
              </a:rPr>
              <a:t>Garessio</a:t>
            </a:r>
            <a:r>
              <a:rPr lang="en-US" dirty="0">
                <a:ea typeface="ＭＳ Ｐゴシック" charset="0"/>
                <a:cs typeface="ＭＳ Ｐゴシック" charset="0"/>
              </a:rPr>
              <a:t>, Italy, to manufacture the anti-</a:t>
            </a:r>
            <a:r>
              <a:rPr lang="en-US" dirty="0" err="1">
                <a:ea typeface="ＭＳ Ｐゴシック" charset="0"/>
                <a:cs typeface="ＭＳ Ｐゴシック" charset="0"/>
              </a:rPr>
              <a:t>plasmodial</a:t>
            </a:r>
            <a:r>
              <a:rPr lang="en-US" dirty="0">
                <a:ea typeface="ＭＳ Ｐゴシック" charset="0"/>
                <a:cs typeface="ＭＳ Ｐゴシック" charset="0"/>
              </a:rPr>
              <a:t> drug on a large scale. The partnership to create a new pharmaceutical manufacturing process was led by PATH</a:t>
            </a:r>
            <a:r>
              <a:rPr lang="ja-JP" altLang="en-US" dirty="0">
                <a:ea typeface="ＭＳ Ｐゴシック" charset="0"/>
                <a:cs typeface="ＭＳ Ｐゴシック" charset="0"/>
              </a:rPr>
              <a:t>’</a:t>
            </a:r>
            <a:r>
              <a:rPr lang="en-US" dirty="0">
                <a:ea typeface="ＭＳ Ｐゴシック" charset="0"/>
                <a:cs typeface="ＭＳ Ｐゴシック" charset="0"/>
              </a:rPr>
              <a:t>s Drug Development program (through an affiliation with </a:t>
            </a:r>
            <a:r>
              <a:rPr lang="en-US" dirty="0">
                <a:ea typeface="ＭＳ Ｐゴシック" charset="0"/>
                <a:cs typeface="ＭＳ Ｐゴシック" charset="0"/>
                <a:hlinkClick r:id="rId3" tooltip="OneWorld Health"/>
              </a:rPr>
              <a:t>OneWorld Health</a:t>
            </a:r>
            <a:r>
              <a:rPr lang="en-US" dirty="0">
                <a:ea typeface="ＭＳ Ｐゴシック" charset="0"/>
                <a:cs typeface="ＭＳ Ｐゴシック" charset="0"/>
              </a:rPr>
              <a:t>), with funding from the Bill &amp; Melinda Gates Foundation and based on a modified biosynthetic process for </a:t>
            </a:r>
            <a:r>
              <a:rPr lang="en-US" dirty="0" err="1">
                <a:ea typeface="ＭＳ Ｐゴシック" charset="0"/>
                <a:cs typeface="ＭＳ Ｐゴシック" charset="0"/>
              </a:rPr>
              <a:t>artemisinic</a:t>
            </a:r>
            <a:r>
              <a:rPr lang="en-US" dirty="0">
                <a:ea typeface="ＭＳ Ｐゴシック" charset="0"/>
                <a:cs typeface="ＭＳ Ｐゴシック" charset="0"/>
              </a:rPr>
              <a:t> acid, initially designed by </a:t>
            </a:r>
            <a:r>
              <a:rPr lang="en-US" dirty="0">
                <a:ea typeface="ＭＳ Ｐゴシック" charset="0"/>
                <a:cs typeface="ＭＳ Ｐゴシック" charset="0"/>
                <a:hlinkClick r:id="rId4" tooltip="Jay Keasling"/>
              </a:rPr>
              <a:t>Jay Keasling</a:t>
            </a:r>
            <a:r>
              <a:rPr lang="en-US" dirty="0">
                <a:ea typeface="ＭＳ Ｐゴシック" charset="0"/>
                <a:cs typeface="ＭＳ Ｐゴシック" charset="0"/>
              </a:rPr>
              <a:t> at the </a:t>
            </a:r>
            <a:r>
              <a:rPr lang="en-US" dirty="0">
                <a:ea typeface="ＭＳ Ｐゴシック" charset="0"/>
                <a:cs typeface="ＭＳ Ｐゴシック" charset="0"/>
                <a:hlinkClick r:id="rId5" tooltip="University of California, Berkeley"/>
              </a:rPr>
              <a:t>University of California, Berkeley</a:t>
            </a:r>
            <a:r>
              <a:rPr lang="en-US" dirty="0">
                <a:ea typeface="ＭＳ Ｐゴシック" charset="0"/>
                <a:cs typeface="ＭＳ Ｐゴシック" charset="0"/>
              </a:rPr>
              <a:t> and optimized by </a:t>
            </a:r>
            <a:r>
              <a:rPr lang="en-US" dirty="0">
                <a:ea typeface="ＭＳ Ｐゴシック" charset="0"/>
                <a:cs typeface="ＭＳ Ｐゴシック" charset="0"/>
                <a:hlinkClick r:id="rId6" tooltip="Amyris (company)"/>
              </a:rPr>
              <a:t>Amyris</a:t>
            </a:r>
            <a:r>
              <a:rPr lang="en-US" dirty="0">
                <a:ea typeface="ＭＳ Ｐゴシック" charset="0"/>
                <a:cs typeface="ＭＳ Ｐゴシック" charset="0"/>
              </a:rPr>
              <a:t>. The reaction is followed by a </a:t>
            </a:r>
            <a:r>
              <a:rPr lang="en-US" dirty="0">
                <a:ea typeface="ＭＳ Ｐゴシック" charset="0"/>
                <a:cs typeface="ＭＳ Ｐゴシック" charset="0"/>
                <a:hlinkClick r:id="rId7" tooltip="Photochemical"/>
              </a:rPr>
              <a:t>photochemical</a:t>
            </a:r>
            <a:r>
              <a:rPr lang="en-US" dirty="0">
                <a:ea typeface="ＭＳ Ｐゴシック" charset="0"/>
                <a:cs typeface="ＭＳ Ｐゴシック" charset="0"/>
              </a:rPr>
              <a:t> process creating singlet oxygen to obtain the end product. </a:t>
            </a:r>
            <a:r>
              <a:rPr lang="en-US" dirty="0" err="1">
                <a:ea typeface="ＭＳ Ｐゴシック" charset="0"/>
                <a:cs typeface="ＭＳ Ｐゴシック" charset="0"/>
              </a:rPr>
              <a:t>Sanofi</a:t>
            </a:r>
            <a:r>
              <a:rPr lang="en-US" dirty="0">
                <a:ea typeface="ＭＳ Ｐゴシック" charset="0"/>
                <a:cs typeface="ＭＳ Ｐゴシック" charset="0"/>
              </a:rPr>
              <a:t> expects to produce 25 tons of </a:t>
            </a:r>
            <a:r>
              <a:rPr lang="en-US" dirty="0" err="1">
                <a:ea typeface="ＭＳ Ｐゴシック" charset="0"/>
                <a:cs typeface="ＭＳ Ｐゴシック" charset="0"/>
              </a:rPr>
              <a:t>artemisinin</a:t>
            </a:r>
            <a:r>
              <a:rPr lang="en-US" dirty="0">
                <a:ea typeface="ＭＳ Ｐゴシック" charset="0"/>
                <a:cs typeface="ＭＳ Ｐゴシック" charset="0"/>
              </a:rPr>
              <a:t> in 2013, ramping up the production to 55–60 tons in 2014. The price per kg will be $350–400, roughly the same as the botanical source.</a:t>
            </a:r>
            <a:r>
              <a:rPr lang="en-US" baseline="30000" dirty="0">
                <a:ea typeface="ＭＳ Ｐゴシック" charset="0"/>
                <a:cs typeface="ＭＳ Ｐゴシック" charset="0"/>
                <a:hlinkClick r:id="rId8"/>
              </a:rPr>
              <a:t>[83]</a:t>
            </a:r>
            <a:r>
              <a:rPr lang="en-US" dirty="0">
                <a:ea typeface="ＭＳ Ｐゴシック" charset="0"/>
                <a:cs typeface="ＭＳ Ｐゴシック" charset="0"/>
              </a:rPr>
              <a:t> Despite concerns that this equivalent source would lead to the demise of companies, which produce this substance conventionally through extraction of </a:t>
            </a:r>
            <a:r>
              <a:rPr lang="en-US" i="1" dirty="0">
                <a:ea typeface="ＭＳ Ｐゴシック" charset="0"/>
                <a:cs typeface="ＭＳ Ｐゴシック" charset="0"/>
              </a:rPr>
              <a:t>A. </a:t>
            </a:r>
            <a:r>
              <a:rPr lang="en-US" i="1" dirty="0" err="1">
                <a:ea typeface="ＭＳ Ｐゴシック" charset="0"/>
                <a:cs typeface="ＭＳ Ｐゴシック" charset="0"/>
              </a:rPr>
              <a:t>annua</a:t>
            </a:r>
            <a:r>
              <a:rPr lang="en-US" dirty="0">
                <a:ea typeface="ＭＳ Ｐゴシック" charset="0"/>
                <a:cs typeface="ＭＳ Ｐゴシック" charset="0"/>
              </a:rPr>
              <a:t> biomass, an increased supply of this drug will likely produce lower prices and therefore increase the availability for ACTs treatment. In August 2014, </a:t>
            </a:r>
            <a:r>
              <a:rPr lang="en-US" dirty="0" err="1">
                <a:ea typeface="ＭＳ Ｐゴシック" charset="0"/>
                <a:cs typeface="ＭＳ Ｐゴシック" charset="0"/>
              </a:rPr>
              <a:t>Sanofi</a:t>
            </a:r>
            <a:r>
              <a:rPr lang="en-US" dirty="0">
                <a:ea typeface="ＭＳ Ｐゴシック" charset="0"/>
                <a:cs typeface="ＭＳ Ｐゴシック" charset="0"/>
              </a:rPr>
              <a:t> announced the release of the first batch of semisynthetic </a:t>
            </a:r>
            <a:r>
              <a:rPr lang="en-US" dirty="0" err="1">
                <a:ea typeface="ＭＳ Ｐゴシック" charset="0"/>
                <a:cs typeface="ＭＳ Ｐゴシック" charset="0"/>
              </a:rPr>
              <a:t>artemisinin</a:t>
            </a:r>
            <a:r>
              <a:rPr lang="en-US" dirty="0">
                <a:ea typeface="ＭＳ Ｐゴシック" charset="0"/>
                <a:cs typeface="ＭＳ Ｐゴシック" charset="0"/>
              </a:rPr>
              <a:t>. 1.7 million doses of </a:t>
            </a:r>
            <a:r>
              <a:rPr lang="en-US" dirty="0" err="1">
                <a:ea typeface="ＭＳ Ｐゴシック" charset="0"/>
                <a:cs typeface="ＭＳ Ｐゴシック" charset="0"/>
              </a:rPr>
              <a:t>Sanofi's</a:t>
            </a:r>
            <a:r>
              <a:rPr lang="en-US" dirty="0">
                <a:ea typeface="ＭＳ Ｐゴシック" charset="0"/>
                <a:cs typeface="ＭＳ Ｐゴシック" charset="0"/>
              </a:rPr>
              <a:t> </a:t>
            </a:r>
            <a:r>
              <a:rPr lang="en-US" dirty="0" err="1">
                <a:ea typeface="ＭＳ Ｐゴシック" charset="0"/>
                <a:cs typeface="ＭＳ Ｐゴシック" charset="0"/>
              </a:rPr>
              <a:t>ArteSunate</a:t>
            </a:r>
            <a:r>
              <a:rPr lang="en-US" dirty="0">
                <a:ea typeface="ＭＳ Ｐゴシック" charset="0"/>
                <a:cs typeface="ＭＳ Ｐゴシック" charset="0"/>
              </a:rPr>
              <a:t> </a:t>
            </a:r>
            <a:r>
              <a:rPr lang="en-US" dirty="0" err="1">
                <a:ea typeface="ＭＳ Ｐゴシック" charset="0"/>
                <a:cs typeface="ＭＳ Ｐゴシック" charset="0"/>
              </a:rPr>
              <a:t>AmodiaQuine</a:t>
            </a:r>
            <a:r>
              <a:rPr lang="en-US" dirty="0">
                <a:ea typeface="ＭＳ Ｐゴシック" charset="0"/>
                <a:cs typeface="ＭＳ Ｐゴシック" charset="0"/>
              </a:rPr>
              <a:t> Winthrop (ASAQ Winthrop), a fixed-dose </a:t>
            </a:r>
            <a:r>
              <a:rPr lang="en-US" dirty="0" err="1">
                <a:ea typeface="ＭＳ Ｐゴシック" charset="0"/>
                <a:cs typeface="ＭＳ Ｐゴシック" charset="0"/>
              </a:rPr>
              <a:t>artemisinin</a:t>
            </a:r>
            <a:r>
              <a:rPr lang="en-US" dirty="0">
                <a:ea typeface="ＭＳ Ｐゴシック" charset="0"/>
                <a:cs typeface="ＭＳ Ｐゴシック" charset="0"/>
              </a:rPr>
              <a:t>-based combination therapy will be shipped to half a dozen African countries over the next few months.</a:t>
            </a:r>
            <a:r>
              <a:rPr lang="en-US" baseline="30000" dirty="0">
                <a:ea typeface="ＭＳ Ｐゴシック" charset="0"/>
                <a:cs typeface="ＭＳ Ｐゴシック" charset="0"/>
                <a:hlinkClick r:id="rId9"/>
              </a:rPr>
              <a:t>[84]</a:t>
            </a:r>
            <a:r>
              <a:rPr lang="en-US" dirty="0">
                <a:ea typeface="ＭＳ Ｐゴシック" charset="0"/>
                <a:cs typeface="ＭＳ Ｐゴシック" charset="0"/>
              </a:rPr>
              <a:t> </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51385FF0-3FB4-6144-A4FD-A60AD6A6CEC0}" type="slidenum">
              <a:rPr lang="en-US" sz="1200"/>
              <a:pPr/>
              <a:t>37</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8678018-A66C-3643-B8D0-0ED3D4BB7F2B}" type="slidenum">
              <a:rPr lang="en-US"/>
              <a:pPr/>
              <a:t>‹#›</a:t>
            </a:fld>
            <a:endParaRPr lang="en-US"/>
          </a:p>
        </p:txBody>
      </p:sp>
    </p:spTree>
    <p:extLst>
      <p:ext uri="{BB962C8B-B14F-4D97-AF65-F5344CB8AC3E}">
        <p14:creationId xmlns:p14="http://schemas.microsoft.com/office/powerpoint/2010/main" val="52085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35329D4C-DBAC-244A-9F7B-9714591FF38F}" type="slidenum">
              <a:rPr lang="en-US"/>
              <a:pPr/>
              <a:t>‹#›</a:t>
            </a:fld>
            <a:endParaRPr lang="en-US"/>
          </a:p>
        </p:txBody>
      </p:sp>
    </p:spTree>
    <p:extLst>
      <p:ext uri="{BB962C8B-B14F-4D97-AF65-F5344CB8AC3E}">
        <p14:creationId xmlns:p14="http://schemas.microsoft.com/office/powerpoint/2010/main" val="89636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6FAB90D-3C28-A444-82C4-2DDABAF915B9}" type="slidenum">
              <a:rPr lang="en-US"/>
              <a:pPr/>
              <a:t>‹#›</a:t>
            </a:fld>
            <a:endParaRPr lang="en-US"/>
          </a:p>
        </p:txBody>
      </p:sp>
    </p:spTree>
    <p:extLst>
      <p:ext uri="{BB962C8B-B14F-4D97-AF65-F5344CB8AC3E}">
        <p14:creationId xmlns:p14="http://schemas.microsoft.com/office/powerpoint/2010/main" val="91104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342F6E2-7B86-A348-B2DE-219B906A9D80}" type="slidenum">
              <a:rPr lang="en-US"/>
              <a:pPr/>
              <a:t>‹#›</a:t>
            </a:fld>
            <a:endParaRPr lang="en-US"/>
          </a:p>
        </p:txBody>
      </p:sp>
    </p:spTree>
    <p:extLst>
      <p:ext uri="{BB962C8B-B14F-4D97-AF65-F5344CB8AC3E}">
        <p14:creationId xmlns:p14="http://schemas.microsoft.com/office/powerpoint/2010/main" val="2729687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7FFC0794-B38E-6944-9970-9215E641BA78}" type="slidenum">
              <a:rPr lang="en-US"/>
              <a:pPr/>
              <a:t>‹#›</a:t>
            </a:fld>
            <a:endParaRPr lang="en-US"/>
          </a:p>
        </p:txBody>
      </p:sp>
    </p:spTree>
    <p:extLst>
      <p:ext uri="{BB962C8B-B14F-4D97-AF65-F5344CB8AC3E}">
        <p14:creationId xmlns:p14="http://schemas.microsoft.com/office/powerpoint/2010/main" val="2110570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06A92B4B-03D2-8743-83D1-BF710DE4543E}" type="slidenum">
              <a:rPr lang="en-US"/>
              <a:pPr/>
              <a:t>‹#›</a:t>
            </a:fld>
            <a:endParaRPr lang="en-US"/>
          </a:p>
        </p:txBody>
      </p:sp>
    </p:spTree>
    <p:extLst>
      <p:ext uri="{BB962C8B-B14F-4D97-AF65-F5344CB8AC3E}">
        <p14:creationId xmlns:p14="http://schemas.microsoft.com/office/powerpoint/2010/main" val="1732659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5880DDED-7052-684D-B8EF-74161704E4E4}" type="slidenum">
              <a:rPr lang="en-US"/>
              <a:pPr/>
              <a:t>‹#›</a:t>
            </a:fld>
            <a:endParaRPr lang="en-US"/>
          </a:p>
        </p:txBody>
      </p:sp>
    </p:spTree>
    <p:extLst>
      <p:ext uri="{BB962C8B-B14F-4D97-AF65-F5344CB8AC3E}">
        <p14:creationId xmlns:p14="http://schemas.microsoft.com/office/powerpoint/2010/main" val="2156849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8DF317A-142E-6746-9501-785F9241768B}" type="slidenum">
              <a:rPr lang="en-US"/>
              <a:pPr/>
              <a:t>‹#›</a:t>
            </a:fld>
            <a:endParaRPr lang="en-US"/>
          </a:p>
        </p:txBody>
      </p:sp>
    </p:spTree>
    <p:extLst>
      <p:ext uri="{BB962C8B-B14F-4D97-AF65-F5344CB8AC3E}">
        <p14:creationId xmlns:p14="http://schemas.microsoft.com/office/powerpoint/2010/main" val="46993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5036729-74B3-CD4D-8C4B-B347BB375AA2}" type="slidenum">
              <a:rPr lang="en-US"/>
              <a:pPr/>
              <a:t>‹#›</a:t>
            </a:fld>
            <a:endParaRPr lang="en-US"/>
          </a:p>
        </p:txBody>
      </p:sp>
    </p:spTree>
    <p:extLst>
      <p:ext uri="{BB962C8B-B14F-4D97-AF65-F5344CB8AC3E}">
        <p14:creationId xmlns:p14="http://schemas.microsoft.com/office/powerpoint/2010/main" val="352456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20155A4-9E23-1D44-8910-B9B5913DAA67}" type="slidenum">
              <a:rPr lang="en-US"/>
              <a:pPr/>
              <a:t>‹#›</a:t>
            </a:fld>
            <a:endParaRPr lang="en-US"/>
          </a:p>
        </p:txBody>
      </p:sp>
    </p:spTree>
    <p:extLst>
      <p:ext uri="{BB962C8B-B14F-4D97-AF65-F5344CB8AC3E}">
        <p14:creationId xmlns:p14="http://schemas.microsoft.com/office/powerpoint/2010/main" val="4280939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879E5A4-76EC-174B-87C8-F4657835A84C}" type="slidenum">
              <a:rPr lang="en-US"/>
              <a:pPr/>
              <a:t>‹#›</a:t>
            </a:fld>
            <a:endParaRPr lang="en-US"/>
          </a:p>
        </p:txBody>
      </p:sp>
    </p:spTree>
    <p:extLst>
      <p:ext uri="{BB962C8B-B14F-4D97-AF65-F5344CB8AC3E}">
        <p14:creationId xmlns:p14="http://schemas.microsoft.com/office/powerpoint/2010/main" val="19364057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1569938E-DB62-EE48-9572-D1C034C86C4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84" charset="-128"/>
          <a:cs typeface="ＭＳ Ｐゴシック" pitchFamily="-84" charset="-128"/>
        </a:defRPr>
      </a:lvl1pPr>
      <a:lvl2pPr algn="ctr" rtl="0" eaLnBrk="0" fontAlgn="base" hangingPunct="0">
        <a:spcBef>
          <a:spcPct val="0"/>
        </a:spcBef>
        <a:spcAft>
          <a:spcPct val="0"/>
        </a:spcAft>
        <a:defRPr sz="4400">
          <a:solidFill>
            <a:schemeClr val="tx2"/>
          </a:solidFill>
          <a:latin typeface="Times" charset="0"/>
          <a:ea typeface="ＭＳ Ｐゴシック" pitchFamily="-84" charset="-128"/>
          <a:cs typeface="ＭＳ Ｐゴシック" pitchFamily="-84" charset="-128"/>
        </a:defRPr>
      </a:lvl2pPr>
      <a:lvl3pPr algn="ctr" rtl="0" eaLnBrk="0" fontAlgn="base" hangingPunct="0">
        <a:spcBef>
          <a:spcPct val="0"/>
        </a:spcBef>
        <a:spcAft>
          <a:spcPct val="0"/>
        </a:spcAft>
        <a:defRPr sz="4400">
          <a:solidFill>
            <a:schemeClr val="tx2"/>
          </a:solidFill>
          <a:latin typeface="Times" charset="0"/>
          <a:ea typeface="ＭＳ Ｐゴシック" pitchFamily="-84" charset="-128"/>
          <a:cs typeface="ＭＳ Ｐゴシック" pitchFamily="-84" charset="-128"/>
        </a:defRPr>
      </a:lvl3pPr>
      <a:lvl4pPr algn="ctr" rtl="0" eaLnBrk="0" fontAlgn="base" hangingPunct="0">
        <a:spcBef>
          <a:spcPct val="0"/>
        </a:spcBef>
        <a:spcAft>
          <a:spcPct val="0"/>
        </a:spcAft>
        <a:defRPr sz="4400">
          <a:solidFill>
            <a:schemeClr val="tx2"/>
          </a:solidFill>
          <a:latin typeface="Times" charset="0"/>
          <a:ea typeface="ＭＳ Ｐゴシック" pitchFamily="-84" charset="-128"/>
          <a:cs typeface="ＭＳ Ｐゴシック" pitchFamily="-84" charset="-128"/>
        </a:defRPr>
      </a:lvl4pPr>
      <a:lvl5pPr algn="ctr" rtl="0" eaLnBrk="0" fontAlgn="base" hangingPunct="0">
        <a:spcBef>
          <a:spcPct val="0"/>
        </a:spcBef>
        <a:spcAft>
          <a:spcPct val="0"/>
        </a:spcAft>
        <a:defRPr sz="4400">
          <a:solidFill>
            <a:schemeClr val="tx2"/>
          </a:solidFill>
          <a:latin typeface="Times" charset="0"/>
          <a:ea typeface="ＭＳ Ｐゴシック" pitchFamily="-84" charset="-128"/>
          <a:cs typeface="ＭＳ Ｐゴシック" pitchFamily="-84"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84" charset="-128"/>
          <a:cs typeface="ＭＳ Ｐゴシック" pitchFamily="-84"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microsoft.com/office/2007/relationships/media" Target="file://localhost/Users/ronrusay/Desktop/Powerpoint%20&amp;%20Movies/Movies/DNA%20segment" TargetMode="External"/><Relationship Id="rId4" Type="http://schemas.openxmlformats.org/officeDocument/2006/relationships/video" Target="file://localhost/Users/ronrusay/Desktop/Powerpoint%20&amp;%20Movies/Movies/DNA%20segment" TargetMode="External"/><Relationship Id="rId5" Type="http://schemas.openxmlformats.org/officeDocument/2006/relationships/slideLayout" Target="../slideLayouts/slideLayout7.xml"/><Relationship Id="rId6" Type="http://schemas.openxmlformats.org/officeDocument/2006/relationships/notesSlide" Target="../notesSlides/notesSlide1.xml"/><Relationship Id="rId7" Type="http://schemas.openxmlformats.org/officeDocument/2006/relationships/image" Target="../media/image7.jpeg"/><Relationship Id="rId8" Type="http://schemas.openxmlformats.org/officeDocument/2006/relationships/image" Target="../media/image8.jpeg"/><Relationship Id="rId9" Type="http://schemas.openxmlformats.org/officeDocument/2006/relationships/hyperlink" Target="http://www.umass.edu/microbio/chime/beta/pe_alpha/atlas/atlas.htm" TargetMode="External"/><Relationship Id="rId10" Type="http://schemas.openxmlformats.org/officeDocument/2006/relationships/image" Target="../media/image9.png"/><Relationship Id="rId11" Type="http://schemas.openxmlformats.org/officeDocument/2006/relationships/image" Target="../media/image10.png"/><Relationship Id="rId1" Type="http://schemas.microsoft.com/office/2007/relationships/media" Target="AIT-2003%20Rusay:AIT%20Symposium:DNA%20segment" TargetMode="External"/><Relationship Id="rId2" Type="http://schemas.openxmlformats.org/officeDocument/2006/relationships/video" Target="AIT-2003%20Rusay:AIT%20Symposium:DNA%20segment"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1.png"/><Relationship Id="rId5" Type="http://schemas.openxmlformats.org/officeDocument/2006/relationships/hyperlink" Target="https://www.dnalc.org/resources/3d/09-how-much-dna-codes-for-protein.html" TargetMode="External"/><Relationship Id="rId1" Type="http://schemas.microsoft.com/office/2007/relationships/media" Target="file://localhost/Users/ronrusay/Desktop/Powerpoint%20&amp;%20Movies/Movies%20Org%20227%20/PROTEIN1.MOV" TargetMode="External"/><Relationship Id="rId2" Type="http://schemas.openxmlformats.org/officeDocument/2006/relationships/video" Target="file://localhost/Users/ronrusay/Desktop/Powerpoint%20&amp;%20Movies/Movies%20Org%20227%20/PROTEIN1.MOV"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hyperlink" Target="http://info.bio.cmu.edu/courses/03231/ProtStruc/ProtStruc.htm" TargetMode="External"/><Relationship Id="rId4" Type="http://schemas.openxmlformats.org/officeDocument/2006/relationships/hyperlink" Target="http://molvis.sdsc.edu/pdb/dna_b_form.pdb" TargetMode="External"/><Relationship Id="rId5" Type="http://schemas.openxmlformats.org/officeDocument/2006/relationships/image" Target="../media/image2.jpeg"/><Relationship Id="rId6" Type="http://schemas.openxmlformats.org/officeDocument/2006/relationships/image" Target="../media/image23.jpeg"/><Relationship Id="rId7" Type="http://schemas.openxmlformats.org/officeDocument/2006/relationships/image" Target="../media/image24.png"/><Relationship Id="rId8"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hyperlink" Target="https://www.dnalc.org/resources/3d/19-polymerase-chain-reaction.html" TargetMode="External"/><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eg"/><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3.png"/><Relationship Id="rId5" Type="http://schemas.openxmlformats.org/officeDocument/2006/relationships/image" Target="../media/image43.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eg"/><Relationship Id="rId3"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3.png"/><Relationship Id="rId5" Type="http://schemas.openxmlformats.org/officeDocument/2006/relationships/image" Target="../media/image43.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hyperlink" Target="https://www.dnalc.org/resources/3d/17-sickle-cell.html" TargetMode="Externa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hyperlink" Target="http://127.0.0.1:8081/plosbiology/article?id=info:doi/10.1371/journal.pbio.1002168" TargetMode="External"/><Relationship Id="rId5"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3" Type="http://schemas.openxmlformats.org/officeDocument/2006/relationships/hyperlink" Target="http://127.0.0.1:8081/plosbiology/article?id=info:doi/10.1371/journal.pbio.1002168" TargetMode="External"/><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838200" y="1524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endParaRPr lang="en-US" sz="4400" i="1" dirty="0">
              <a:solidFill>
                <a:schemeClr val="tx2"/>
              </a:solidFill>
            </a:endParaRPr>
          </a:p>
          <a:p>
            <a:pPr algn="ctr" eaLnBrk="0" hangingPunct="0"/>
            <a:endParaRPr lang="en-US" sz="4400" i="1" dirty="0">
              <a:solidFill>
                <a:schemeClr val="tx2"/>
              </a:solidFill>
            </a:endParaRPr>
          </a:p>
          <a:p>
            <a:pPr algn="ctr" eaLnBrk="0" hangingPunct="0"/>
            <a:r>
              <a:rPr lang="en-US" sz="4400" i="1" dirty="0">
                <a:solidFill>
                  <a:schemeClr val="tx2"/>
                </a:solidFill>
              </a:rPr>
              <a:t>Chemical Biology</a:t>
            </a:r>
          </a:p>
          <a:p>
            <a:pPr algn="ctr" eaLnBrk="0" hangingPunct="0"/>
            <a:r>
              <a:rPr lang="en-US" sz="4000" i="1" dirty="0">
                <a:solidFill>
                  <a:schemeClr val="tx2"/>
                </a:solidFill>
              </a:rPr>
              <a:t>DNA </a:t>
            </a:r>
            <a:r>
              <a:rPr lang="en-US" sz="4000" dirty="0">
                <a:sym typeface="Wingdings 3" charset="0"/>
              </a:rPr>
              <a:t></a:t>
            </a:r>
            <a:r>
              <a:rPr lang="en-US" sz="4000" i="1" dirty="0">
                <a:solidFill>
                  <a:schemeClr val="tx2"/>
                </a:solidFill>
              </a:rPr>
              <a:t> RNA </a:t>
            </a:r>
            <a:r>
              <a:rPr lang="en-US" sz="4000" dirty="0">
                <a:sym typeface="Wingdings 3" charset="0"/>
              </a:rPr>
              <a:t></a:t>
            </a:r>
            <a:r>
              <a:rPr lang="en-US" sz="4000" i="1" dirty="0">
                <a:solidFill>
                  <a:schemeClr val="tx2"/>
                </a:solidFill>
              </a:rPr>
              <a:t> Proteins</a:t>
            </a:r>
          </a:p>
        </p:txBody>
      </p:sp>
      <p:sp>
        <p:nvSpPr>
          <p:cNvPr id="14339" name="Rectangle 3"/>
          <p:cNvSpPr>
            <a:spLocks noChangeArrowheads="1"/>
          </p:cNvSpPr>
          <p:nvPr/>
        </p:nvSpPr>
        <p:spPr bwMode="auto">
          <a:xfrm>
            <a:off x="1447800" y="3429000"/>
            <a:ext cx="6400800" cy="1752600"/>
          </a:xfrm>
          <a:prstGeom prst="rect">
            <a:avLst/>
          </a:prstGeom>
          <a:noFill/>
          <a:ln w="12700">
            <a:noFill/>
            <a:miter lim="800000"/>
            <a:headEnd/>
            <a:tailEnd/>
          </a:ln>
        </p:spPr>
        <p:txBody>
          <a:bodyPr lIns="90487" tIns="44450" rIns="90487" bIns="44450"/>
          <a:lstStyle/>
          <a:p>
            <a:pPr algn="ctr">
              <a:spcBef>
                <a:spcPct val="20000"/>
              </a:spcBef>
              <a:buClr>
                <a:schemeClr val="accent1"/>
              </a:buClr>
              <a:buSzPct val="75000"/>
              <a:buFont typeface="Monotype Sorts" charset="0"/>
              <a:buNone/>
            </a:pPr>
            <a:r>
              <a:rPr lang="en-US" sz="3600" i="1">
                <a:effectLst>
                  <a:outerShdw blurRad="38100" dist="38100" dir="2700000" algn="tl">
                    <a:srgbClr val="DDDDDD"/>
                  </a:outerShdw>
                </a:effectLst>
                <a:latin typeface="Helvetica" charset="0"/>
                <a:cs typeface="Helvetica" charset="0"/>
              </a:rPr>
              <a:t>Dr. Ron Rusay</a:t>
            </a:r>
          </a:p>
        </p:txBody>
      </p:sp>
      <p:pic>
        <p:nvPicPr>
          <p:cNvPr id="15364" name="Picture 4"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9436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1BNAx500.jpg                                                   00000DD9AIT                            B29557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5" descr="Screen Shot 2015-07-22 at 8.46.0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4114800"/>
            <a:ext cx="13271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6"/>
          <p:cNvSpPr>
            <a:spLocks noChangeArrowheads="1"/>
          </p:cNvSpPr>
          <p:nvPr/>
        </p:nvSpPr>
        <p:spPr bwMode="auto">
          <a:xfrm>
            <a:off x="2971800" y="2819400"/>
            <a:ext cx="364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en-US" sz="2800" i="1">
                <a:solidFill>
                  <a:schemeClr val="tx2"/>
                </a:solidFill>
              </a:rPr>
              <a:t>Molecular Engineering </a:t>
            </a:r>
          </a:p>
        </p:txBody>
      </p:sp>
      <p:sp>
        <p:nvSpPr>
          <p:cNvPr id="15368" name="Rectangle 7"/>
          <p:cNvSpPr>
            <a:spLocks noChangeArrowheads="1"/>
          </p:cNvSpPr>
          <p:nvPr/>
        </p:nvSpPr>
        <p:spPr bwMode="auto">
          <a:xfrm>
            <a:off x="381000" y="4953000"/>
            <a:ext cx="7010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latin typeface="Arial" charset="0"/>
                <a:cs typeface="Arial" charset="0"/>
              </a:rPr>
              <a:t>https://</a:t>
            </a:r>
            <a:r>
              <a:rPr lang="en-US" dirty="0" err="1">
                <a:latin typeface="Arial" charset="0"/>
                <a:cs typeface="Arial" charset="0"/>
              </a:rPr>
              <a:t>www.youtube.com</a:t>
            </a:r>
            <a:r>
              <a:rPr lang="en-US" dirty="0">
                <a:latin typeface="Arial" charset="0"/>
                <a:cs typeface="Arial" charset="0"/>
              </a:rPr>
              <a:t>/</a:t>
            </a:r>
            <a:r>
              <a:rPr lang="en-US" dirty="0" err="1">
                <a:latin typeface="Arial" charset="0"/>
                <a:cs typeface="Arial" charset="0"/>
              </a:rPr>
              <a:t>watch?v</a:t>
            </a:r>
            <a:r>
              <a:rPr lang="en-US" dirty="0">
                <a:latin typeface="Arial" charset="0"/>
                <a:cs typeface="Arial" charset="0"/>
              </a:rPr>
              <a:t>=gG7uCskUOrA</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76200" y="76200"/>
            <a:ext cx="8686800" cy="685800"/>
          </a:xfrm>
          <a:prstGeom prst="rect">
            <a:avLst/>
          </a:prstGeom>
          <a:noFill/>
          <a:ln w="9525">
            <a:noFill/>
            <a:miter lim="800000"/>
            <a:headEnd/>
            <a:tailEnd/>
          </a:ln>
          <a:effectLst/>
        </p:spPr>
        <p:txBody>
          <a:bodyPr lIns="92075" tIns="46038" rIns="92075" bIns="46038" anchor="ctr"/>
          <a:lstStyle/>
          <a:p>
            <a:pPr eaLnBrk="0" hangingPunct="0"/>
            <a:r>
              <a:rPr lang="en-US" sz="4000" b="1" i="1">
                <a:solidFill>
                  <a:srgbClr val="800000"/>
                </a:solidFill>
                <a:effectLst>
                  <a:outerShdw blurRad="38100" dist="38100" dir="2700000" algn="tl">
                    <a:srgbClr val="DDDDDD"/>
                  </a:outerShdw>
                </a:effectLst>
                <a:latin typeface="Times New Roman" charset="0"/>
              </a:rPr>
              <a:t>DNA &amp; RNA: </a:t>
            </a:r>
            <a:r>
              <a:rPr lang="en-US" sz="3600" b="1" i="1">
                <a:solidFill>
                  <a:srgbClr val="800000"/>
                </a:solidFill>
                <a:effectLst>
                  <a:outerShdw blurRad="38100" dist="38100" dir="2700000" algn="tl">
                    <a:srgbClr val="DDDDDD"/>
                  </a:outerShdw>
                </a:effectLst>
                <a:latin typeface="Times New Roman" charset="0"/>
              </a:rPr>
              <a:t>Nucleic Acids </a:t>
            </a:r>
            <a:endParaRPr lang="en-US" sz="3600">
              <a:solidFill>
                <a:srgbClr val="8F0058"/>
              </a:solidFill>
              <a:latin typeface="Times New Roman" charset="0"/>
            </a:endParaRPr>
          </a:p>
        </p:txBody>
      </p:sp>
      <p:sp>
        <p:nvSpPr>
          <p:cNvPr id="148483" name="Rectangle 3"/>
          <p:cNvSpPr>
            <a:spLocks noChangeArrowheads="1"/>
          </p:cNvSpPr>
          <p:nvPr/>
        </p:nvSpPr>
        <p:spPr bwMode="auto">
          <a:xfrm>
            <a:off x="381000" y="762000"/>
            <a:ext cx="8763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buFontTx/>
              <a:buChar char="•"/>
            </a:pPr>
            <a:r>
              <a:rPr lang="en-US" sz="2800"/>
              <a:t>Store &amp; carry genetic information.</a:t>
            </a:r>
          </a:p>
          <a:p>
            <a:pPr marL="342900" indent="-342900" eaLnBrk="0" hangingPunct="0">
              <a:spcBef>
                <a:spcPct val="20000"/>
              </a:spcBef>
              <a:buFontTx/>
              <a:buChar char="•"/>
            </a:pPr>
            <a:endParaRPr lang="en-US" sz="2800"/>
          </a:p>
          <a:p>
            <a:pPr marL="342900" indent="-342900" eaLnBrk="0" hangingPunct="0">
              <a:spcBef>
                <a:spcPct val="20000"/>
              </a:spcBef>
              <a:buFontTx/>
              <a:buChar char="•"/>
            </a:pPr>
            <a:endParaRPr lang="en-US" sz="2800"/>
          </a:p>
          <a:p>
            <a:pPr marL="342900" indent="-342900" eaLnBrk="0" hangingPunct="0">
              <a:spcBef>
                <a:spcPct val="20000"/>
              </a:spcBef>
              <a:buFontTx/>
              <a:buChar char="•"/>
            </a:pPr>
            <a:endParaRPr lang="en-US" sz="2800"/>
          </a:p>
          <a:p>
            <a:pPr marL="342900" indent="-342900" eaLnBrk="0" hangingPunct="0">
              <a:spcBef>
                <a:spcPct val="20000"/>
              </a:spcBef>
              <a:buFontTx/>
              <a:buChar char="•"/>
            </a:pPr>
            <a:endParaRPr lang="en-US" sz="2800"/>
          </a:p>
          <a:p>
            <a:pPr marL="342900" indent="-342900" eaLnBrk="0" hangingPunct="0">
              <a:spcBef>
                <a:spcPct val="20000"/>
              </a:spcBef>
              <a:buFontTx/>
              <a:buChar char="•"/>
            </a:pPr>
            <a:endParaRPr lang="en-US" sz="2800"/>
          </a:p>
          <a:p>
            <a:pPr marL="342900" indent="-342900" eaLnBrk="0" hangingPunct="0">
              <a:spcBef>
                <a:spcPct val="20000"/>
              </a:spcBef>
              <a:buFontTx/>
              <a:buChar char="•"/>
            </a:pPr>
            <a:r>
              <a:rPr lang="en-US" sz="2800"/>
              <a:t>DNA (deoxyribonucleic acids) have molecular weights   ~ 6 </a:t>
            </a:r>
            <a:r>
              <a:rPr lang="en-US" sz="2800">
                <a:sym typeface="Symbol" charset="0"/>
              </a:rPr>
              <a:t></a:t>
            </a:r>
            <a:r>
              <a:rPr lang="en-US" sz="2800"/>
              <a:t> 10</a:t>
            </a:r>
            <a:r>
              <a:rPr lang="en-US" sz="2800" baseline="30000"/>
              <a:t>6</a:t>
            </a:r>
            <a:r>
              <a:rPr lang="en-US" sz="2800"/>
              <a:t> to 16 </a:t>
            </a:r>
            <a:r>
              <a:rPr lang="en-US" sz="2800">
                <a:sym typeface="Symbol" charset="0"/>
              </a:rPr>
              <a:t></a:t>
            </a:r>
            <a:r>
              <a:rPr lang="en-US" sz="2800"/>
              <a:t> 10</a:t>
            </a:r>
            <a:r>
              <a:rPr lang="en-US" sz="2800" baseline="30000"/>
              <a:t>6</a:t>
            </a:r>
            <a:r>
              <a:rPr lang="en-US" sz="2800"/>
              <a:t> daltons (amu) and are found inside the nucleus of the cell.</a:t>
            </a:r>
          </a:p>
          <a:p>
            <a:pPr marL="342900" indent="-342900" eaLnBrk="0" hangingPunct="0">
              <a:spcBef>
                <a:spcPct val="20000"/>
              </a:spcBef>
              <a:buFontTx/>
              <a:buChar char="•"/>
            </a:pPr>
            <a:r>
              <a:rPr lang="en-US" sz="2800"/>
              <a:t>RNA (ribonucleic acids) have molecular weights             ~ 20,000 to 40,000 amu and are found in the cytoplasm outside the nucleus of the cell.</a:t>
            </a:r>
          </a:p>
        </p:txBody>
      </p:sp>
      <p:pic>
        <p:nvPicPr>
          <p:cNvPr id="16388" name="Picture 4" descr="Screen Shot 2016-05-11 at 9.29.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95400"/>
            <a:ext cx="2495550"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anim calcmode="lin" valueType="num">
                                      <p:cBhvr additive="base">
                                        <p:cTn id="7" dur="500" fill="hold"/>
                                        <p:tgtEl>
                                          <p:spTgt spid="148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8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8483">
                                            <p:txEl>
                                              <p:pRg st="6" end="6"/>
                                            </p:txEl>
                                          </p:spTgt>
                                        </p:tgtEl>
                                        <p:attrNameLst>
                                          <p:attrName>style.visibility</p:attrName>
                                        </p:attrNameLst>
                                      </p:cBhvr>
                                      <p:to>
                                        <p:strVal val="visible"/>
                                      </p:to>
                                    </p:set>
                                    <p:anim calcmode="lin" valueType="num">
                                      <p:cBhvr additive="base">
                                        <p:cTn id="13" dur="500" fill="hold"/>
                                        <p:tgtEl>
                                          <p:spTgt spid="148483">
                                            <p:txEl>
                                              <p:pRg st="6" end="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848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8483">
                                            <p:txEl>
                                              <p:pRg st="7" end="7"/>
                                            </p:txEl>
                                          </p:spTgt>
                                        </p:tgtEl>
                                        <p:attrNameLst>
                                          <p:attrName>style.visibility</p:attrName>
                                        </p:attrNameLst>
                                      </p:cBhvr>
                                      <p:to>
                                        <p:strVal val="visible"/>
                                      </p:to>
                                    </p:set>
                                    <p:anim calcmode="lin" valueType="num">
                                      <p:cBhvr additive="base">
                                        <p:cTn id="19" dur="500" fill="hold"/>
                                        <p:tgtEl>
                                          <p:spTgt spid="148483">
                                            <p:txEl>
                                              <p:pRg st="7" end="7"/>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848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76200" y="76200"/>
            <a:ext cx="8686800" cy="685800"/>
          </a:xfrm>
          <a:prstGeom prst="rect">
            <a:avLst/>
          </a:prstGeom>
          <a:noFill/>
          <a:ln w="9525">
            <a:noFill/>
            <a:miter lim="800000"/>
            <a:headEnd/>
            <a:tailEnd/>
          </a:ln>
          <a:effectLst/>
        </p:spPr>
        <p:txBody>
          <a:bodyPr lIns="92075" tIns="46038" rIns="92075" bIns="46038" anchor="ctr"/>
          <a:lstStyle/>
          <a:p>
            <a:pPr eaLnBrk="0" hangingPunct="0"/>
            <a:r>
              <a:rPr lang="en-US" sz="4000" b="1" i="1">
                <a:solidFill>
                  <a:srgbClr val="800000"/>
                </a:solidFill>
                <a:effectLst>
                  <a:outerShdw blurRad="38100" dist="38100" dir="2700000" algn="tl">
                    <a:srgbClr val="DDDDDD"/>
                  </a:outerShdw>
                </a:effectLst>
                <a:latin typeface="Times New Roman" charset="0"/>
              </a:rPr>
              <a:t>Nucleic </a:t>
            </a:r>
            <a:r>
              <a:rPr lang="ja-JP" altLang="en-US" sz="4000" b="1" i="1">
                <a:solidFill>
                  <a:srgbClr val="800000"/>
                </a:solidFill>
                <a:effectLst>
                  <a:outerShdw blurRad="38100" dist="38100" dir="2700000" algn="tl">
                    <a:srgbClr val="DDDDDD"/>
                  </a:outerShdw>
                </a:effectLst>
                <a:latin typeface="Times New Roman" charset="0"/>
              </a:rPr>
              <a:t>“</a:t>
            </a:r>
            <a:r>
              <a:rPr lang="en-US" sz="4000" b="1" i="1">
                <a:solidFill>
                  <a:srgbClr val="800000"/>
                </a:solidFill>
                <a:effectLst>
                  <a:outerShdw blurRad="38100" dist="38100" dir="2700000" algn="tl">
                    <a:srgbClr val="DDDDDD"/>
                  </a:outerShdw>
                </a:effectLst>
                <a:latin typeface="Times New Roman" charset="0"/>
              </a:rPr>
              <a:t>Acids</a:t>
            </a:r>
            <a:r>
              <a:rPr lang="ja-JP" altLang="en-US" sz="4000" b="1" i="1">
                <a:solidFill>
                  <a:srgbClr val="800000"/>
                </a:solidFill>
                <a:effectLst>
                  <a:outerShdw blurRad="38100" dist="38100" dir="2700000" algn="tl">
                    <a:srgbClr val="DDDDDD"/>
                  </a:outerShdw>
                </a:effectLst>
                <a:latin typeface="Times New Roman" charset="0"/>
              </a:rPr>
              <a:t>”</a:t>
            </a:r>
            <a:endParaRPr lang="en-US">
              <a:solidFill>
                <a:srgbClr val="8F0058"/>
              </a:solidFill>
              <a:latin typeface="Times New Roman" charset="0"/>
            </a:endParaRPr>
          </a:p>
        </p:txBody>
      </p:sp>
      <p:pic>
        <p:nvPicPr>
          <p:cNvPr id="17411" name="Picture 3" descr="D:\MATTER\CHAP25\FIGURES\FG25_027.PC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0413" y="887413"/>
            <a:ext cx="7621587"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p:cNvSpPr txBox="1">
            <a:spLocks noChangeArrowheads="1"/>
          </p:cNvSpPr>
          <p:nvPr/>
        </p:nvSpPr>
        <p:spPr bwMode="auto">
          <a:xfrm>
            <a:off x="1295400" y="1143000"/>
            <a:ext cx="3581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i="1"/>
              <a:t>Nucleotide: (3 units, base; sugar; phosphoric acid)</a:t>
            </a:r>
          </a:p>
        </p:txBody>
      </p:sp>
      <p:sp>
        <p:nvSpPr>
          <p:cNvPr id="17413" name="TextBox 4"/>
          <p:cNvSpPr txBox="1">
            <a:spLocks noChangeArrowheads="1"/>
          </p:cNvSpPr>
          <p:nvPr/>
        </p:nvSpPr>
        <p:spPr bwMode="auto">
          <a:xfrm>
            <a:off x="4343400" y="5638800"/>
            <a:ext cx="3581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i="1"/>
              <a:t>Nucleoside: does not include the phosphoric acid </a:t>
            </a:r>
          </a:p>
        </p:txBody>
      </p:sp>
      <p:sp>
        <p:nvSpPr>
          <p:cNvPr id="17414" name="TextBox 5"/>
          <p:cNvSpPr txBox="1">
            <a:spLocks noChangeArrowheads="1"/>
          </p:cNvSpPr>
          <p:nvPr/>
        </p:nvSpPr>
        <p:spPr bwMode="auto">
          <a:xfrm>
            <a:off x="4267200" y="3124200"/>
            <a:ext cx="45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latin typeface="Helvetica" charset="0"/>
                <a:cs typeface="Helvetica" charset="0"/>
              </a:rPr>
              <a:t>5</a:t>
            </a:r>
            <a:r>
              <a:rPr lang="ja-JP" altLang="en-US">
                <a:latin typeface="Helvetica" charset="0"/>
                <a:cs typeface="Helvetica" charset="0"/>
              </a:rPr>
              <a:t>’</a:t>
            </a:r>
            <a:endParaRPr lang="en-US"/>
          </a:p>
        </p:txBody>
      </p:sp>
      <p:sp>
        <p:nvSpPr>
          <p:cNvPr id="17415" name="TextBox 6"/>
          <p:cNvSpPr txBox="1">
            <a:spLocks noChangeArrowheads="1"/>
          </p:cNvSpPr>
          <p:nvPr/>
        </p:nvSpPr>
        <p:spPr bwMode="auto">
          <a:xfrm>
            <a:off x="4724400" y="4038600"/>
            <a:ext cx="45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latin typeface="Helvetica" charset="0"/>
                <a:cs typeface="Helvetica" charset="0"/>
              </a:rPr>
              <a:t>3</a:t>
            </a:r>
            <a:r>
              <a:rPr lang="ja-JP" altLang="en-US">
                <a:latin typeface="Helvetica" charset="0"/>
                <a:cs typeface="Helvetica" charset="0"/>
              </a:rPr>
              <a:t>’</a:t>
            </a:r>
            <a:endParaRPr lang="en-US"/>
          </a:p>
        </p:txBody>
      </p:sp>
      <p:sp>
        <p:nvSpPr>
          <p:cNvPr id="17416" name="Rectangle 8"/>
          <p:cNvSpPr>
            <a:spLocks noChangeArrowheads="1"/>
          </p:cNvSpPr>
          <p:nvPr/>
        </p:nvSpPr>
        <p:spPr bwMode="auto">
          <a:xfrm>
            <a:off x="2590800" y="2057400"/>
            <a:ext cx="1004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H</a:t>
            </a:r>
            <a:r>
              <a:rPr lang="en-US" baseline="-25000">
                <a:solidFill>
                  <a:srgbClr val="FF0000"/>
                </a:solidFill>
              </a:rPr>
              <a:t>3</a:t>
            </a:r>
            <a:r>
              <a:rPr lang="en-US">
                <a:solidFill>
                  <a:srgbClr val="FF0000"/>
                </a:solidFill>
              </a:rPr>
              <a:t>PO</a:t>
            </a:r>
            <a:r>
              <a:rPr lang="en-US" baseline="-25000">
                <a:solidFill>
                  <a:srgbClr val="FF0000"/>
                </a:solidFill>
              </a:rPr>
              <a:t>4</a:t>
            </a:r>
            <a:endParaRPr lang="en-US">
              <a:solidFill>
                <a:srgbClr val="FF0000"/>
              </a:solidFill>
            </a:endParaRPr>
          </a:p>
        </p:txBody>
      </p:sp>
      <p:sp>
        <p:nvSpPr>
          <p:cNvPr id="17417" name="Rectangle 9"/>
          <p:cNvSpPr>
            <a:spLocks noChangeArrowheads="1"/>
          </p:cNvSpPr>
          <p:nvPr/>
        </p:nvSpPr>
        <p:spPr bwMode="auto">
          <a:xfrm>
            <a:off x="4114800" y="5257800"/>
            <a:ext cx="1954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solidFill>
                  <a:srgbClr val="008000"/>
                </a:solidFill>
              </a:rPr>
              <a:t>five carbon sugar</a:t>
            </a:r>
            <a:r>
              <a:rPr lang="en-US">
                <a:solidFill>
                  <a:srgbClr val="003300"/>
                </a:solidFill>
              </a:rPr>
              <a:t> </a:t>
            </a:r>
            <a:endParaRPr lang="en-US"/>
          </a:p>
        </p:txBody>
      </p:sp>
      <p:sp>
        <p:nvSpPr>
          <p:cNvPr id="17418" name="Rectangle 10"/>
          <p:cNvSpPr>
            <a:spLocks noChangeArrowheads="1"/>
          </p:cNvSpPr>
          <p:nvPr/>
        </p:nvSpPr>
        <p:spPr bwMode="auto">
          <a:xfrm>
            <a:off x="5410200" y="914400"/>
            <a:ext cx="3521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i="1">
                <a:solidFill>
                  <a:srgbClr val="000099"/>
                </a:solidFill>
              </a:rPr>
              <a:t>Organic base: </a:t>
            </a:r>
            <a:r>
              <a:rPr lang="en-US">
                <a:solidFill>
                  <a:srgbClr val="000099"/>
                </a:solidFill>
              </a:rPr>
              <a:t>R-NH</a:t>
            </a:r>
            <a:r>
              <a:rPr lang="en-US" baseline="-25000">
                <a:solidFill>
                  <a:srgbClr val="000099"/>
                </a:solidFill>
              </a:rPr>
              <a:t>2</a:t>
            </a:r>
            <a:r>
              <a:rPr lang="en-US">
                <a:solidFill>
                  <a:srgbClr val="000099"/>
                </a:solidFill>
              </a:rPr>
              <a:t> </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76200" y="76200"/>
            <a:ext cx="8686800" cy="685800"/>
          </a:xfrm>
          <a:prstGeom prst="rect">
            <a:avLst/>
          </a:prstGeom>
          <a:noFill/>
          <a:ln w="9525">
            <a:noFill/>
            <a:miter lim="800000"/>
            <a:headEnd/>
            <a:tailEnd/>
          </a:ln>
          <a:effectLst/>
        </p:spPr>
        <p:txBody>
          <a:bodyPr lIns="92075" tIns="46038" rIns="92075" bIns="46038" anchor="ctr"/>
          <a:lstStyle/>
          <a:p>
            <a:pPr eaLnBrk="0" hangingPunct="0"/>
            <a:r>
              <a:rPr lang="en-US" sz="4000" b="1" i="1">
                <a:solidFill>
                  <a:srgbClr val="800000"/>
                </a:solidFill>
                <a:effectLst>
                  <a:outerShdw blurRad="38100" dist="38100" dir="2700000" algn="tl">
                    <a:srgbClr val="DDDDDD"/>
                  </a:outerShdw>
                </a:effectLst>
                <a:latin typeface="Times New Roman" charset="0"/>
              </a:rPr>
              <a:t>Nucleic Acids (DNA &amp; RNA)</a:t>
            </a:r>
            <a:endParaRPr lang="en-US">
              <a:solidFill>
                <a:srgbClr val="8F0058"/>
              </a:solidFill>
              <a:latin typeface="Times New Roman" charset="0"/>
            </a:endParaRPr>
          </a:p>
        </p:txBody>
      </p:sp>
      <p:sp>
        <p:nvSpPr>
          <p:cNvPr id="150531" name="Rectangle 3"/>
          <p:cNvSpPr>
            <a:spLocks noChangeArrowheads="1"/>
          </p:cNvSpPr>
          <p:nvPr/>
        </p:nvSpPr>
        <p:spPr bwMode="auto">
          <a:xfrm>
            <a:off x="152400" y="990600"/>
            <a:ext cx="8763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eaLnBrk="0" hangingPunct="0">
              <a:spcBef>
                <a:spcPct val="20000"/>
              </a:spcBef>
              <a:buFontTx/>
              <a:buChar char="•"/>
            </a:pPr>
            <a:r>
              <a:rPr lang="en-US" sz="2800"/>
              <a:t>DNA and RNA have different sugars (dexoyribose vs. ribose).</a:t>
            </a:r>
          </a:p>
          <a:p>
            <a:pPr marL="342900" indent="-342900" algn="just" eaLnBrk="0" hangingPunct="0">
              <a:spcBef>
                <a:spcPct val="20000"/>
              </a:spcBef>
              <a:buFontTx/>
              <a:buChar char="•"/>
            </a:pPr>
            <a:r>
              <a:rPr lang="en-US" sz="2800"/>
              <a:t>There are only five bases found in DNA and RNA:</a:t>
            </a:r>
          </a:p>
          <a:p>
            <a:pPr marL="742950" lvl="1" indent="-285750" algn="just" eaLnBrk="0" hangingPunct="0">
              <a:spcBef>
                <a:spcPct val="20000"/>
              </a:spcBef>
              <a:buFontTx/>
              <a:buChar char="–"/>
            </a:pPr>
            <a:r>
              <a:rPr lang="en-US" sz="2800">
                <a:solidFill>
                  <a:srgbClr val="000099"/>
                </a:solidFill>
              </a:rPr>
              <a:t>adenine (A),</a:t>
            </a:r>
          </a:p>
          <a:p>
            <a:pPr marL="742950" lvl="1" indent="-285750" algn="just" eaLnBrk="0" hangingPunct="0">
              <a:spcBef>
                <a:spcPct val="20000"/>
              </a:spcBef>
              <a:buFontTx/>
              <a:buChar char="–"/>
            </a:pPr>
            <a:r>
              <a:rPr lang="en-US" sz="2800">
                <a:solidFill>
                  <a:srgbClr val="000099"/>
                </a:solidFill>
              </a:rPr>
              <a:t>guanine (G),</a:t>
            </a:r>
          </a:p>
          <a:p>
            <a:pPr marL="742950" lvl="1" indent="-285750" algn="just" eaLnBrk="0" hangingPunct="0">
              <a:spcBef>
                <a:spcPct val="20000"/>
              </a:spcBef>
              <a:buFontTx/>
              <a:buChar char="–"/>
            </a:pPr>
            <a:r>
              <a:rPr lang="en-US" sz="2800">
                <a:solidFill>
                  <a:srgbClr val="000099"/>
                </a:solidFill>
              </a:rPr>
              <a:t>cytosine (C),</a:t>
            </a:r>
            <a:endParaRPr lang="en-US" sz="2800"/>
          </a:p>
          <a:p>
            <a:pPr marL="742950" lvl="1" indent="-285750" algn="just" eaLnBrk="0" hangingPunct="0">
              <a:spcBef>
                <a:spcPct val="20000"/>
              </a:spcBef>
              <a:buFontTx/>
              <a:buChar char="–"/>
            </a:pPr>
            <a:r>
              <a:rPr lang="en-US" sz="2800">
                <a:solidFill>
                  <a:srgbClr val="800080"/>
                </a:solidFill>
              </a:rPr>
              <a:t>thymine (T found in DNA only),</a:t>
            </a:r>
            <a:r>
              <a:rPr lang="en-US" sz="2800"/>
              <a:t> and</a:t>
            </a:r>
          </a:p>
          <a:p>
            <a:pPr marL="742950" lvl="1" indent="-285750" algn="just" eaLnBrk="0" hangingPunct="0">
              <a:spcBef>
                <a:spcPct val="20000"/>
              </a:spcBef>
              <a:buFontTx/>
              <a:buChar char="–"/>
            </a:pPr>
            <a:r>
              <a:rPr lang="en-US" sz="2800">
                <a:solidFill>
                  <a:srgbClr val="CC9900"/>
                </a:solidFill>
              </a:rPr>
              <a:t>uracil (U found in RNA only).</a:t>
            </a:r>
            <a:r>
              <a:rPr lang="en-US" sz="2800"/>
              <a:t> </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anim calcmode="lin" valueType="num">
                                      <p:cBhvr additive="base">
                                        <p:cTn id="7" dur="500" fill="hold"/>
                                        <p:tgtEl>
                                          <p:spTgt spid="150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0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0531">
                                            <p:txEl>
                                              <p:pRg st="1" end="1"/>
                                            </p:txEl>
                                          </p:spTgt>
                                        </p:tgtEl>
                                        <p:attrNameLst>
                                          <p:attrName>style.visibility</p:attrName>
                                        </p:attrNameLst>
                                      </p:cBhvr>
                                      <p:to>
                                        <p:strVal val="visible"/>
                                      </p:to>
                                    </p:set>
                                    <p:anim calcmode="lin" valueType="num">
                                      <p:cBhvr additive="base">
                                        <p:cTn id="13" dur="500" fill="hold"/>
                                        <p:tgtEl>
                                          <p:spTgt spid="150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0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0531">
                                            <p:txEl>
                                              <p:pRg st="2" end="2"/>
                                            </p:txEl>
                                          </p:spTgt>
                                        </p:tgtEl>
                                        <p:attrNameLst>
                                          <p:attrName>style.visibility</p:attrName>
                                        </p:attrNameLst>
                                      </p:cBhvr>
                                      <p:to>
                                        <p:strVal val="visible"/>
                                      </p:to>
                                    </p:set>
                                    <p:anim calcmode="lin" valueType="num">
                                      <p:cBhvr additive="base">
                                        <p:cTn id="19" dur="500" fill="hold"/>
                                        <p:tgtEl>
                                          <p:spTgt spid="150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0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0531">
                                            <p:txEl>
                                              <p:pRg st="3" end="3"/>
                                            </p:txEl>
                                          </p:spTgt>
                                        </p:tgtEl>
                                        <p:attrNameLst>
                                          <p:attrName>style.visibility</p:attrName>
                                        </p:attrNameLst>
                                      </p:cBhvr>
                                      <p:to>
                                        <p:strVal val="visible"/>
                                      </p:to>
                                    </p:set>
                                    <p:anim calcmode="lin" valueType="num">
                                      <p:cBhvr additive="base">
                                        <p:cTn id="25" dur="500" fill="hold"/>
                                        <p:tgtEl>
                                          <p:spTgt spid="1505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50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0531">
                                            <p:txEl>
                                              <p:pRg st="4" end="4"/>
                                            </p:txEl>
                                          </p:spTgt>
                                        </p:tgtEl>
                                        <p:attrNameLst>
                                          <p:attrName>style.visibility</p:attrName>
                                        </p:attrNameLst>
                                      </p:cBhvr>
                                      <p:to>
                                        <p:strVal val="visible"/>
                                      </p:to>
                                    </p:set>
                                    <p:anim calcmode="lin" valueType="num">
                                      <p:cBhvr additive="base">
                                        <p:cTn id="31" dur="500" fill="hold"/>
                                        <p:tgtEl>
                                          <p:spTgt spid="1505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505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0531">
                                            <p:txEl>
                                              <p:pRg st="5" end="5"/>
                                            </p:txEl>
                                          </p:spTgt>
                                        </p:tgtEl>
                                        <p:attrNameLst>
                                          <p:attrName>style.visibility</p:attrName>
                                        </p:attrNameLst>
                                      </p:cBhvr>
                                      <p:to>
                                        <p:strVal val="visible"/>
                                      </p:to>
                                    </p:set>
                                    <p:anim calcmode="lin" valueType="num">
                                      <p:cBhvr additive="base">
                                        <p:cTn id="37" dur="500" fill="hold"/>
                                        <p:tgtEl>
                                          <p:spTgt spid="1505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505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50531">
                                            <p:txEl>
                                              <p:pRg st="6" end="6"/>
                                            </p:txEl>
                                          </p:spTgt>
                                        </p:tgtEl>
                                        <p:attrNameLst>
                                          <p:attrName>style.visibility</p:attrName>
                                        </p:attrNameLst>
                                      </p:cBhvr>
                                      <p:to>
                                        <p:strVal val="visible"/>
                                      </p:to>
                                    </p:set>
                                    <p:anim calcmode="lin" valueType="num">
                                      <p:cBhvr additive="base">
                                        <p:cTn id="43" dur="500" fill="hold"/>
                                        <p:tgtEl>
                                          <p:spTgt spid="15053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5053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gure-09-08.jpg                                               000178A2 LONE PINE                      B89689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838200"/>
            <a:ext cx="2292350" cy="556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3"/>
          <p:cNvSpPr txBox="1">
            <a:spLocks noChangeArrowheads="1"/>
          </p:cNvSpPr>
          <p:nvPr/>
        </p:nvSpPr>
        <p:spPr bwMode="auto">
          <a:xfrm>
            <a:off x="2971800" y="228600"/>
            <a:ext cx="29400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200" i="1"/>
              <a:t>Genetics &amp; DNA</a:t>
            </a:r>
            <a:endParaRPr lang="en-US" sz="3200"/>
          </a:p>
        </p:txBody>
      </p:sp>
      <p:sp>
        <p:nvSpPr>
          <p:cNvPr id="19460" name="Oval 4"/>
          <p:cNvSpPr>
            <a:spLocks noChangeArrowheads="1"/>
          </p:cNvSpPr>
          <p:nvPr/>
        </p:nvSpPr>
        <p:spPr bwMode="auto">
          <a:xfrm>
            <a:off x="1371600" y="1447800"/>
            <a:ext cx="381000" cy="3810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
        <p:nvSpPr>
          <p:cNvPr id="19461" name="Line 6"/>
          <p:cNvSpPr>
            <a:spLocks noChangeShapeType="1"/>
          </p:cNvSpPr>
          <p:nvPr/>
        </p:nvSpPr>
        <p:spPr bwMode="auto">
          <a:xfrm flipV="1">
            <a:off x="1752600" y="1371600"/>
            <a:ext cx="22860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62" name="Line 7"/>
          <p:cNvSpPr>
            <a:spLocks noChangeShapeType="1"/>
          </p:cNvSpPr>
          <p:nvPr/>
        </p:nvSpPr>
        <p:spPr bwMode="auto">
          <a:xfrm>
            <a:off x="1828800" y="1371600"/>
            <a:ext cx="7620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63" name="Oval 8"/>
          <p:cNvSpPr>
            <a:spLocks noChangeArrowheads="1"/>
          </p:cNvSpPr>
          <p:nvPr/>
        </p:nvSpPr>
        <p:spPr bwMode="auto">
          <a:xfrm>
            <a:off x="7315200" y="1524000"/>
            <a:ext cx="381000" cy="3810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
        <p:nvSpPr>
          <p:cNvPr id="19464" name="Line 11"/>
          <p:cNvSpPr>
            <a:spLocks noChangeShapeType="1"/>
          </p:cNvSpPr>
          <p:nvPr/>
        </p:nvSpPr>
        <p:spPr bwMode="auto">
          <a:xfrm flipV="1">
            <a:off x="7696200" y="1447800"/>
            <a:ext cx="228600" cy="152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65" name="Text Box 12"/>
          <p:cNvSpPr txBox="1">
            <a:spLocks noChangeArrowheads="1"/>
          </p:cNvSpPr>
          <p:nvPr/>
        </p:nvSpPr>
        <p:spPr bwMode="auto">
          <a:xfrm>
            <a:off x="1295400" y="2057400"/>
            <a:ext cx="62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a:t>XX</a:t>
            </a:r>
          </a:p>
        </p:txBody>
      </p:sp>
      <p:sp>
        <p:nvSpPr>
          <p:cNvPr id="19466" name="Text Box 13"/>
          <p:cNvSpPr txBox="1">
            <a:spLocks noChangeArrowheads="1"/>
          </p:cNvSpPr>
          <p:nvPr/>
        </p:nvSpPr>
        <p:spPr bwMode="auto">
          <a:xfrm>
            <a:off x="7239000" y="2057400"/>
            <a:ext cx="62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a:t>XY</a:t>
            </a:r>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G15_22.JPG                                                    0005F89AMacintosh HD                   B79479C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57200"/>
            <a:ext cx="36639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FG15_23.JPG                                                    0005F89AMacintosh HD                   B79479C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1409700"/>
            <a:ext cx="6018213"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p:cNvSpPr txBox="1">
            <a:spLocks noChangeArrowheads="1"/>
          </p:cNvSpPr>
          <p:nvPr/>
        </p:nvSpPr>
        <p:spPr bwMode="auto">
          <a:xfrm>
            <a:off x="2362200" y="244475"/>
            <a:ext cx="57864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t>DNA: Size, Shape &amp; Self Assembly</a:t>
            </a:r>
            <a:endParaRPr lang="en-US" sz="3600" i="1"/>
          </a:p>
          <a:p>
            <a:pPr algn="ctr"/>
            <a:r>
              <a:rPr lang="en-US" sz="1600">
                <a:hlinkClick r:id="rId9"/>
              </a:rPr>
              <a:t>http://www.umass.edu/microbio/chime/beta/pe_alpha/atlas/atlas.htm</a:t>
            </a:r>
            <a:endParaRPr lang="en-US" sz="1600"/>
          </a:p>
          <a:p>
            <a:pPr algn="ctr"/>
            <a:r>
              <a:rPr lang="en-US" i="1"/>
              <a:t>Views &amp; Algorithms</a:t>
            </a:r>
            <a:endParaRPr lang="en-US"/>
          </a:p>
        </p:txBody>
      </p:sp>
      <p:sp>
        <p:nvSpPr>
          <p:cNvPr id="20485" name="Text Box 5"/>
          <p:cNvSpPr txBox="1">
            <a:spLocks noChangeArrowheads="1"/>
          </p:cNvSpPr>
          <p:nvPr/>
        </p:nvSpPr>
        <p:spPr bwMode="auto">
          <a:xfrm>
            <a:off x="3200400" y="29718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10.85 Å</a:t>
            </a:r>
            <a:endParaRPr lang="en-US" i="1"/>
          </a:p>
        </p:txBody>
      </p:sp>
      <p:sp>
        <p:nvSpPr>
          <p:cNvPr id="20486" name="Text Box 6"/>
          <p:cNvSpPr txBox="1">
            <a:spLocks noChangeArrowheads="1"/>
          </p:cNvSpPr>
          <p:nvPr/>
        </p:nvSpPr>
        <p:spPr bwMode="auto">
          <a:xfrm>
            <a:off x="6553200" y="31242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10.85 Å</a:t>
            </a:r>
            <a:endParaRPr lang="en-US" i="1"/>
          </a:p>
        </p:txBody>
      </p:sp>
      <p:pic>
        <p:nvPicPr>
          <p:cNvPr id="20487" name="DNA segment" descr="AIT-2003 Rusay:AIT Symposium:DNA segment">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10">
            <a:extLst>
              <a:ext uri="{28A0092B-C50C-407E-A947-70E740481C1C}">
                <a14:useLocalDpi xmlns:a14="http://schemas.microsoft.com/office/drawing/2010/main" val="0"/>
              </a:ext>
            </a:extLst>
          </a:blip>
          <a:srcRect/>
          <a:stretch>
            <a:fillRect/>
          </a:stretch>
        </p:blipFill>
        <p:spPr bwMode="auto">
          <a:xfrm>
            <a:off x="533400" y="3505200"/>
            <a:ext cx="28971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0" y="6629400"/>
            <a:ext cx="3733800" cy="461963"/>
          </a:xfrm>
          <a:prstGeom prst="rect">
            <a:avLst/>
          </a:prstGeom>
          <a:noFill/>
          <a:ln>
            <a:solidFill>
              <a:schemeClr val="accent3"/>
            </a:solidFill>
          </a:ln>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p>
        </p:txBody>
      </p:sp>
      <p:sp>
        <p:nvSpPr>
          <p:cNvPr id="20489" name="TextBox 9"/>
          <p:cNvSpPr txBox="1">
            <a:spLocks noChangeArrowheads="1"/>
          </p:cNvSpPr>
          <p:nvPr/>
        </p:nvSpPr>
        <p:spPr bwMode="auto">
          <a:xfrm>
            <a:off x="0" y="6627813"/>
            <a:ext cx="3581400"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p>
        </p:txBody>
      </p:sp>
      <p:pic>
        <p:nvPicPr>
          <p:cNvPr id="20490" name="DNA segment" descr="/Users/ronrusay/Desktop/Powerpoint &amp; Movies/Movies/DNA segment">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11">
            <a:extLst>
              <a:ext uri="{28A0092B-C50C-407E-A947-70E740481C1C}">
                <a14:useLocalDpi xmlns:a14="http://schemas.microsoft.com/office/drawing/2010/main" val="0"/>
              </a:ext>
            </a:extLst>
          </a:blip>
          <a:srcRect/>
          <a:stretch>
            <a:fillRect/>
          </a:stretch>
        </p:blipFill>
        <p:spPr bwMode="auto">
          <a:xfrm>
            <a:off x="609600" y="36576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TextBox 11"/>
          <p:cNvSpPr txBox="1">
            <a:spLocks noChangeArrowheads="1"/>
          </p:cNvSpPr>
          <p:nvPr/>
        </p:nvSpPr>
        <p:spPr bwMode="auto">
          <a:xfrm>
            <a:off x="3810000" y="4876800"/>
            <a:ext cx="35814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sz="140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0487"/>
                                        </p:tgtEl>
                                      </p:cBhvr>
                                    </p:cmd>
                                  </p:childTnLst>
                                </p:cTn>
                              </p:par>
                            </p:childTnLst>
                          </p:cTn>
                        </p:par>
                        <p:par>
                          <p:cTn id="7" fill="hold" nodeType="afterGroup">
                            <p:stCondLst>
                              <p:cond delay="1"/>
                            </p:stCondLst>
                            <p:childTnLst>
                              <p:par>
                                <p:cTn id="8" presetID="1" presetClass="mediacall" presetSubtype="0" fill="hold" nodeType="afterEffect">
                                  <p:stCondLst>
                                    <p:cond delay="0"/>
                                  </p:stCondLst>
                                  <p:childTnLst>
                                    <p:cmd type="call" cmd="playFrom(0.0)">
                                      <p:cBhvr>
                                        <p:cTn id="9" dur="6000" fill="hold"/>
                                        <p:tgtEl>
                                          <p:spTgt spid="204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20487"/>
                </p:tgtEl>
              </p:cMediaNode>
            </p:video>
            <p:seq concurrent="1" nextAc="seek">
              <p:cTn id="11" restart="whenNotActive" fill="hold" evtFilter="cancelBubble" nodeType="interactiveSeq">
                <p:stCondLst>
                  <p:cond evt="onClick" delay="0">
                    <p:tgtEl>
                      <p:spTgt spid="20487"/>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20487"/>
                                        </p:tgtEl>
                                      </p:cBhvr>
                                    </p:cmd>
                                  </p:childTnLst>
                                </p:cTn>
                              </p:par>
                            </p:childTnLst>
                          </p:cTn>
                        </p:par>
                      </p:childTnLst>
                    </p:cTn>
                  </p:par>
                </p:childTnLst>
              </p:cTn>
              <p:nextCondLst>
                <p:cond evt="onClick" delay="0">
                  <p:tgtEl>
                    <p:spTgt spid="20487"/>
                  </p:tgtEl>
                </p:cond>
              </p:nextCondLst>
            </p:seq>
            <p:video>
              <p:cMediaNode>
                <p:cTn id="16" fill="hold" display="0">
                  <p:stCondLst>
                    <p:cond delay="indefinite"/>
                  </p:stCondLst>
                  <p:endCondLst>
                    <p:cond evt="onNext" delay="0">
                      <p:tgtEl>
                        <p:sldTgt/>
                      </p:tgtEl>
                    </p:cond>
                    <p:cond evt="onPrev" delay="0">
                      <p:tgtEl>
                        <p:sldTgt/>
                      </p:tgtEl>
                    </p:cond>
                  </p:endCondLst>
                </p:cTn>
                <p:tgtEl>
                  <p:spTgt spid="20490"/>
                </p:tgtEl>
              </p:cMediaNode>
            </p:video>
            <p:seq concurrent="1" nextAc="seek">
              <p:cTn id="17" restart="whenNotActive" fill="hold" evtFilter="cancelBubble" nodeType="interactiveSeq">
                <p:stCondLst>
                  <p:cond evt="onClick" delay="0">
                    <p:tgtEl>
                      <p:spTgt spid="20490"/>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20490"/>
                                        </p:tgtEl>
                                      </p:cBhvr>
                                    </p:cmd>
                                  </p:childTnLst>
                                </p:cTn>
                              </p:par>
                            </p:childTnLst>
                          </p:cTn>
                        </p:par>
                      </p:childTnLst>
                    </p:cTn>
                  </p:par>
                </p:childTnLst>
              </p:cTn>
              <p:nextCondLst>
                <p:cond evt="onClick" delay="0">
                  <p:tgtEl>
                    <p:spTgt spid="2049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i="1">
                <a:latin typeface="Times" charset="0"/>
                <a:ea typeface="ＭＳ Ｐゴシック" charset="0"/>
                <a:cs typeface="ＭＳ Ｐゴシック" charset="0"/>
              </a:rPr>
              <a:t>Protein Biosynthesis</a:t>
            </a:r>
          </a:p>
        </p:txBody>
      </p:sp>
      <p:pic>
        <p:nvPicPr>
          <p:cNvPr id="22531" name="PROTEIN1.MOV" descr="/Users/ronrusay/Desktop/Powerpoint &amp; Movies/Movies Org 227 /PROTEIN1.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3046413" y="2287588"/>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3"/>
          <p:cNvSpPr>
            <a:spLocks noChangeArrowheads="1"/>
          </p:cNvSpPr>
          <p:nvPr/>
        </p:nvSpPr>
        <p:spPr bwMode="auto">
          <a:xfrm>
            <a:off x="304800" y="5715000"/>
            <a:ext cx="853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latin typeface="Arial" charset="0"/>
                <a:cs typeface="Arial" charset="0"/>
                <a:hlinkClick r:id="rId5"/>
              </a:rPr>
              <a:t>https://www.dnalc.org/resources/3d/09-how-much-dna-codes-for-protein.html</a:t>
            </a:r>
            <a:endParaRPr lang="en-US" sz="1800">
              <a:latin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2531"/>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2531"/>
                                        </p:tgtEl>
                                      </p:cBhvr>
                                    </p:cmd>
                                  </p:childTnLst>
                                </p:cTn>
                              </p:par>
                            </p:childTnLst>
                          </p:cTn>
                        </p:par>
                      </p:childTnLst>
                    </p:cTn>
                  </p:par>
                </p:childTnLst>
              </p:cTn>
              <p:nextCondLst>
                <p:cond evt="onClick" delay="0">
                  <p:tgtEl>
                    <p:spTgt spid="22531"/>
                  </p:tgtEl>
                </p:cond>
              </p:nextCondLst>
            </p:seq>
            <p:video>
              <p:cMediaNode>
                <p:cTn id="7" fill="hold" display="0">
                  <p:stCondLst>
                    <p:cond delay="indefinite"/>
                  </p:stCondLst>
                  <p:endCondLst>
                    <p:cond evt="onNext" delay="0">
                      <p:tgtEl>
                        <p:sldTgt/>
                      </p:tgtEl>
                    </p:cond>
                    <p:cond evt="onPrev" delay="0">
                      <p:tgtEl>
                        <p:sldTgt/>
                      </p:tgtEl>
                    </p:cond>
                  </p:endCondLst>
                </p:cTn>
                <p:tgtEl>
                  <p:spTgt spid="22531"/>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gure-09-10.jpg                                               000178A2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600" y="452438"/>
            <a:ext cx="6145213"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3"/>
          <p:cNvSpPr txBox="1">
            <a:spLocks noChangeArrowheads="1"/>
          </p:cNvSpPr>
          <p:nvPr/>
        </p:nvSpPr>
        <p:spPr bwMode="auto">
          <a:xfrm>
            <a:off x="7010400" y="5105400"/>
            <a:ext cx="1890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latin typeface="Helvetica" charset="0"/>
              </a:rPr>
              <a:t>~22,000 define</a:t>
            </a:r>
          </a:p>
          <a:p>
            <a:r>
              <a:rPr lang="en-US" sz="2000">
                <a:latin typeface="Helvetica" charset="0"/>
              </a:rPr>
              <a:t>a human</a:t>
            </a:r>
          </a:p>
        </p:txBody>
      </p:sp>
      <p:pic>
        <p:nvPicPr>
          <p:cNvPr id="23556" name="Picture 3" descr="Screen Shot 2016-11-23 at 9.40.24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362200"/>
            <a:ext cx="266700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3"/>
          <p:cNvSpPr txBox="1">
            <a:spLocks noChangeArrowheads="1"/>
          </p:cNvSpPr>
          <p:nvPr/>
        </p:nvSpPr>
        <p:spPr bwMode="auto">
          <a:xfrm>
            <a:off x="7010400" y="5105400"/>
            <a:ext cx="1890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latin typeface="Helvetica" charset="0"/>
              </a:rPr>
              <a:t>~22,000 define</a:t>
            </a:r>
          </a:p>
          <a:p>
            <a:r>
              <a:rPr lang="en-US" sz="2000">
                <a:latin typeface="Helvetica" charset="0"/>
              </a:rPr>
              <a:t>a human</a:t>
            </a:r>
          </a:p>
        </p:txBody>
      </p:sp>
      <p:pic>
        <p:nvPicPr>
          <p:cNvPr id="25603" name="Picture 4" descr="Screen Shot 2016-05-10 at 4.14.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2713"/>
            <a:ext cx="9144000"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Rectangle 5"/>
          <p:cNvSpPr>
            <a:spLocks noChangeArrowheads="1"/>
          </p:cNvSpPr>
          <p:nvPr/>
        </p:nvSpPr>
        <p:spPr bwMode="auto">
          <a:xfrm>
            <a:off x="381000" y="6096000"/>
            <a:ext cx="1971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Amanda Ruby</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Screen Shot 2016-05-10 at 4.34.2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22352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6" descr="Screen Shot 2016-05-11 at 8.05.45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81000"/>
            <a:ext cx="46593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Box 7"/>
          <p:cNvSpPr txBox="1">
            <a:spLocks noChangeArrowheads="1"/>
          </p:cNvSpPr>
          <p:nvPr/>
        </p:nvSpPr>
        <p:spPr bwMode="auto">
          <a:xfrm>
            <a:off x="6553200" y="304800"/>
            <a:ext cx="1219200" cy="36988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b="1">
                <a:latin typeface="Helvetica" charset="0"/>
                <a:cs typeface="Helvetica" charset="0"/>
              </a:rPr>
              <a:t>(Uracil)</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Screen Shot 2016-05-10 at 3.52.4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371600"/>
            <a:ext cx="61245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5" descr="Screen Shot 2016-05-10 at 4.34.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47800"/>
            <a:ext cx="22352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4"/>
          <p:cNvSpPr txBox="1">
            <a:spLocks noChangeArrowheads="1"/>
          </p:cNvSpPr>
          <p:nvPr/>
        </p:nvSpPr>
        <p:spPr bwMode="auto">
          <a:xfrm>
            <a:off x="3886200" y="5562600"/>
            <a:ext cx="4857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a:latin typeface="Arial" charset="0"/>
                <a:cs typeface="Arial" charset="0"/>
              </a:rPr>
              <a:t>Antisense DNA from the left: GTAGGT…</a:t>
            </a:r>
            <a:br>
              <a:rPr lang="en-US" sz="2000">
                <a:latin typeface="Arial" charset="0"/>
                <a:cs typeface="Arial" charset="0"/>
              </a:rPr>
            </a:br>
            <a:r>
              <a:rPr lang="en-US" sz="2000">
                <a:latin typeface="Arial" charset="0"/>
                <a:cs typeface="Arial" charset="0"/>
              </a:rPr>
              <a:t>                                  mRNA: CAUCCA…</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Screen Shot 2016-05-10 at 4.34.2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22352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4"/>
          <p:cNvSpPr txBox="1">
            <a:spLocks noChangeArrowheads="1"/>
          </p:cNvSpPr>
          <p:nvPr/>
        </p:nvSpPr>
        <p:spPr bwMode="auto">
          <a:xfrm>
            <a:off x="1752600" y="5105400"/>
            <a:ext cx="5410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a:latin typeface="Arial" charset="0"/>
                <a:cs typeface="Arial" charset="0"/>
              </a:rPr>
              <a:t>Coding Strand = Antisense strand: TTC</a:t>
            </a:r>
          </a:p>
          <a:p>
            <a:pPr eaLnBrk="1" hangingPunct="1"/>
            <a:r>
              <a:rPr lang="en-US" sz="2000">
                <a:latin typeface="Arial" charset="0"/>
                <a:cs typeface="Arial" charset="0"/>
              </a:rPr>
              <a:t>Anti-coding = Sense strand</a:t>
            </a:r>
            <a:br>
              <a:rPr lang="en-US" sz="2000">
                <a:latin typeface="Arial" charset="0"/>
                <a:cs typeface="Arial" charset="0"/>
              </a:rPr>
            </a:br>
            <a:r>
              <a:rPr lang="en-US" sz="2000">
                <a:latin typeface="Arial" charset="0"/>
                <a:cs typeface="Arial" charset="0"/>
              </a:rPr>
              <a:t>mRNA:                                            UUC</a:t>
            </a:r>
          </a:p>
        </p:txBody>
      </p:sp>
      <p:pic>
        <p:nvPicPr>
          <p:cNvPr id="31748" name="Picture 6" descr="Screen Shot 2016-05-16 at 9.16.5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524000"/>
            <a:ext cx="6237288"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Screen Shot 2016-05-10 at 4.20.3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80025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2"/>
          <p:cNvSpPr>
            <a:spLocks noGrp="1" noChangeArrowheads="1"/>
          </p:cNvSpPr>
          <p:nvPr>
            <p:ph type="title"/>
          </p:nvPr>
        </p:nvSpPr>
        <p:spPr>
          <a:xfrm>
            <a:off x="685800" y="0"/>
            <a:ext cx="7772400" cy="1143000"/>
          </a:xfrm>
        </p:spPr>
        <p:txBody>
          <a:bodyPr/>
          <a:lstStyle/>
          <a:p>
            <a:r>
              <a:rPr lang="en-US" i="1">
                <a:latin typeface="Times" charset="0"/>
                <a:ea typeface="ＭＳ Ｐゴシック" charset="0"/>
                <a:cs typeface="ＭＳ Ｐゴシック" charset="0"/>
              </a:rPr>
              <a:t>Protein Biosynthesis</a:t>
            </a:r>
          </a:p>
        </p:txBody>
      </p:sp>
      <p:sp>
        <p:nvSpPr>
          <p:cNvPr id="33796" name="Rectangle 6"/>
          <p:cNvSpPr>
            <a:spLocks noChangeArrowheads="1"/>
          </p:cNvSpPr>
          <p:nvPr/>
        </p:nvSpPr>
        <p:spPr bwMode="auto">
          <a:xfrm>
            <a:off x="685800" y="4267200"/>
            <a:ext cx="2754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latin typeface="Geneva" charset="0"/>
                <a:cs typeface="Geneva" charset="0"/>
              </a:rPr>
              <a:t>(similar, but not identical) </a:t>
            </a:r>
          </a:p>
        </p:txBody>
      </p:sp>
      <p:cxnSp>
        <p:nvCxnSpPr>
          <p:cNvPr id="33797" name="Straight Arrow Connector 8"/>
          <p:cNvCxnSpPr>
            <a:cxnSpLocks noChangeShapeType="1"/>
          </p:cNvCxnSpPr>
          <p:nvPr/>
        </p:nvCxnSpPr>
        <p:spPr bwMode="auto">
          <a:xfrm>
            <a:off x="1066800" y="5257800"/>
            <a:ext cx="1981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228600"/>
            <a:ext cx="7772400" cy="1143000"/>
          </a:xfrm>
        </p:spPr>
        <p:txBody>
          <a:bodyPr/>
          <a:lstStyle/>
          <a:p>
            <a:r>
              <a:rPr lang="en-US" i="1">
                <a:latin typeface="Times" charset="0"/>
                <a:ea typeface="ＭＳ Ｐゴシック" charset="0"/>
                <a:cs typeface="ＭＳ Ｐゴシック" charset="0"/>
              </a:rPr>
              <a:t>Protein Biosynthesis</a:t>
            </a:r>
            <a:br>
              <a:rPr lang="en-US" i="1">
                <a:latin typeface="Times" charset="0"/>
                <a:ea typeface="ＭＳ Ｐゴシック" charset="0"/>
                <a:cs typeface="ＭＳ Ｐゴシック" charset="0"/>
              </a:rPr>
            </a:br>
            <a:r>
              <a:rPr lang="en-US" sz="3200" i="1">
                <a:latin typeface="Times" charset="0"/>
                <a:ea typeface="ＭＳ Ｐゴシック" charset="0"/>
                <a:cs typeface="ＭＳ Ｐゴシック" charset="0"/>
              </a:rPr>
              <a:t>Codon Chart</a:t>
            </a:r>
          </a:p>
        </p:txBody>
      </p:sp>
      <p:pic>
        <p:nvPicPr>
          <p:cNvPr id="34819" name="Picture 4" descr="Screen Shot 2016-05-10 at 4.30.2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70040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7010400" y="5105400"/>
            <a:ext cx="1890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latin typeface="Helvetica" charset="0"/>
              </a:rPr>
              <a:t>~22,000 define</a:t>
            </a:r>
          </a:p>
          <a:p>
            <a:r>
              <a:rPr lang="en-US" sz="2000">
                <a:latin typeface="Helvetica" charset="0"/>
              </a:rPr>
              <a:t>a human</a:t>
            </a:r>
          </a:p>
        </p:txBody>
      </p:sp>
      <p:pic>
        <p:nvPicPr>
          <p:cNvPr id="35843" name="Picture 4" descr="Screen Shot 2016-05-10 at 4.14.20 PM.png"/>
          <p:cNvPicPr>
            <a:picLocks noChangeAspect="1"/>
          </p:cNvPicPr>
          <p:nvPr/>
        </p:nvPicPr>
        <p:blipFill>
          <a:blip r:embed="rId3">
            <a:alphaModFix amt="26000"/>
            <a:extLst>
              <a:ext uri="{28A0092B-C50C-407E-A947-70E740481C1C}">
                <a14:useLocalDpi xmlns:a14="http://schemas.microsoft.com/office/drawing/2010/main" val="0"/>
              </a:ext>
            </a:extLst>
          </a:blip>
          <a:srcRect/>
          <a:stretch>
            <a:fillRect/>
          </a:stretch>
        </p:blipFill>
        <p:spPr bwMode="auto">
          <a:xfrm>
            <a:off x="0" y="112713"/>
            <a:ext cx="9144000" cy="6632575"/>
          </a:xfrm>
          <a:prstGeom prst="rect">
            <a:avLst/>
          </a:prstGeom>
          <a:noFill/>
          <a:ln>
            <a:noFill/>
          </a:ln>
          <a:extLst>
            <a:ext uri="{909E8E84-426E-40dd-AFC4-6F175D3DCCD1}">
              <a14:hiddenFill xmlns:a14="http://schemas.microsoft.com/office/drawing/2010/main">
                <a:solidFill>
                  <a:srgbClr val="FFFFFF">
                    <a:alpha val="25999"/>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Rectangle 3"/>
          <p:cNvSpPr>
            <a:spLocks noChangeArrowheads="1"/>
          </p:cNvSpPr>
          <p:nvPr/>
        </p:nvSpPr>
        <p:spPr bwMode="auto">
          <a:xfrm>
            <a:off x="2590800" y="838200"/>
            <a:ext cx="4572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atin typeface="Arial" charset="0"/>
                <a:cs typeface="Arial" charset="0"/>
              </a:rPr>
              <a:t>Several nucleic acids linked together form DNA</a:t>
            </a:r>
          </a:p>
          <a:p>
            <a:endParaRPr lang="en-US">
              <a:latin typeface="Arial" charset="0"/>
              <a:cs typeface="Arial" charset="0"/>
            </a:endParaRPr>
          </a:p>
          <a:p>
            <a:r>
              <a:rPr lang="en-US">
                <a:latin typeface="Arial" charset="0"/>
                <a:cs typeface="Arial" charset="0"/>
              </a:rPr>
              <a:t>Three nucleic acids in a row form a codon, which codes for different amino acids</a:t>
            </a:r>
          </a:p>
          <a:p>
            <a:endParaRPr lang="en-US">
              <a:latin typeface="Arial" charset="0"/>
              <a:cs typeface="Arial" charset="0"/>
            </a:endParaRPr>
          </a:p>
          <a:p>
            <a:r>
              <a:rPr lang="en-US">
                <a:latin typeface="Arial" charset="0"/>
                <a:cs typeface="Arial" charset="0"/>
              </a:rPr>
              <a:t>Several consecutive codons form genes</a:t>
            </a:r>
          </a:p>
          <a:p>
            <a:endParaRPr lang="en-US">
              <a:latin typeface="Arial" charset="0"/>
              <a:cs typeface="Arial" charset="0"/>
            </a:endParaRPr>
          </a:p>
          <a:p>
            <a:r>
              <a:rPr lang="en-US">
                <a:latin typeface="Arial" charset="0"/>
                <a:cs typeface="Arial" charset="0"/>
              </a:rPr>
              <a:t>Genes code for a sequence of amino acids</a:t>
            </a:r>
          </a:p>
          <a:p>
            <a:endParaRPr lang="en-US">
              <a:latin typeface="Arial" charset="0"/>
              <a:cs typeface="Arial" charset="0"/>
            </a:endParaRPr>
          </a:p>
          <a:p>
            <a:r>
              <a:rPr lang="en-US">
                <a:latin typeface="Arial" charset="0"/>
                <a:cs typeface="Arial" charset="0"/>
              </a:rPr>
              <a:t>Several amino acids linked together form proteins</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371600" y="381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400" i="1">
                <a:solidFill>
                  <a:schemeClr val="tx2"/>
                </a:solidFill>
              </a:rPr>
              <a:t>DNA: Genetics &amp; Genomics </a:t>
            </a:r>
            <a:br>
              <a:rPr lang="en-US" sz="4400" i="1">
                <a:solidFill>
                  <a:schemeClr val="tx2"/>
                </a:solidFill>
              </a:rPr>
            </a:br>
            <a:r>
              <a:rPr lang="en-US" sz="3200" i="1">
                <a:solidFill>
                  <a:schemeClr val="tx2"/>
                </a:solidFill>
              </a:rPr>
              <a:t> Timelines</a:t>
            </a:r>
            <a:endParaRPr lang="en-US" sz="4400" i="1">
              <a:solidFill>
                <a:schemeClr val="tx2"/>
              </a:solidFill>
            </a:endParaRPr>
          </a:p>
        </p:txBody>
      </p:sp>
      <p:pic>
        <p:nvPicPr>
          <p:cNvPr id="37891" name="Picture 6" descr="Screen Shot 2015-07-21 at 8.58.5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693420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Box 7"/>
          <p:cNvSpPr txBox="1">
            <a:spLocks noChangeArrowheads="1"/>
          </p:cNvSpPr>
          <p:nvPr/>
        </p:nvSpPr>
        <p:spPr bwMode="auto">
          <a:xfrm>
            <a:off x="304800" y="762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1865</a:t>
            </a:r>
          </a:p>
        </p:txBody>
      </p:sp>
      <p:sp>
        <p:nvSpPr>
          <p:cNvPr id="37893" name="Rectangle 5"/>
          <p:cNvSpPr>
            <a:spLocks noChangeArrowheads="1"/>
          </p:cNvSpPr>
          <p:nvPr/>
        </p:nvSpPr>
        <p:spPr bwMode="auto">
          <a:xfrm>
            <a:off x="1447800" y="5638800"/>
            <a:ext cx="3046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latin typeface="Helvetica" charset="0"/>
                <a:cs typeface="Helvetica" charset="0"/>
              </a:rPr>
              <a:t>Gregor Mendel (1822-1884)</a:t>
            </a:r>
          </a:p>
        </p:txBody>
      </p:sp>
      <p:sp>
        <p:nvSpPr>
          <p:cNvPr id="37894" name="Rectangle 6"/>
          <p:cNvSpPr>
            <a:spLocks noChangeArrowheads="1"/>
          </p:cNvSpPr>
          <p:nvPr/>
        </p:nvSpPr>
        <p:spPr bwMode="auto">
          <a:xfrm>
            <a:off x="1143000" y="6172200"/>
            <a:ext cx="784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https://www2.edc.org/weblabs/Mendel/MendelMenu.html</a:t>
            </a:r>
          </a:p>
        </p:txBody>
      </p:sp>
      <p:pic>
        <p:nvPicPr>
          <p:cNvPr id="37895" name="Picture 7" descr="Screen Shot 2016-05-11 at 8.47.3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43200"/>
            <a:ext cx="3886200"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371600" y="838200"/>
            <a:ext cx="66389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i="1"/>
              <a:t>X-Ray Crystal Structure</a:t>
            </a:r>
          </a:p>
          <a:p>
            <a:pPr algn="ctr"/>
            <a:r>
              <a:rPr lang="en-US" sz="2000">
                <a:hlinkClick r:id="rId3"/>
              </a:rPr>
              <a:t>http://info.bio.cmu.edu/courses/03231/ProtStruc/ProtStruc.htm</a:t>
            </a:r>
            <a:endParaRPr lang="en-US" sz="1600"/>
          </a:p>
          <a:p>
            <a:pPr algn="ctr"/>
            <a:r>
              <a:rPr lang="en-US"/>
              <a:t>β-DNA: Rosalind Franklin</a:t>
            </a:r>
          </a:p>
        </p:txBody>
      </p:sp>
      <p:sp>
        <p:nvSpPr>
          <p:cNvPr id="38915" name="Rectangle 3"/>
          <p:cNvSpPr>
            <a:spLocks noChangeArrowheads="1"/>
          </p:cNvSpPr>
          <p:nvPr/>
        </p:nvSpPr>
        <p:spPr bwMode="auto">
          <a:xfrm>
            <a:off x="2895600" y="6019800"/>
            <a:ext cx="37449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600">
                <a:hlinkClick r:id="rId4"/>
              </a:rPr>
              <a:t>http://molvis.sdsc.edu/pdb/dna_b_form.pdb</a:t>
            </a:r>
            <a:endParaRPr lang="en-US" sz="1600"/>
          </a:p>
        </p:txBody>
      </p:sp>
      <p:pic>
        <p:nvPicPr>
          <p:cNvPr id="38916" name="Picture 4" descr="1BNAx500.jpg                                                   00000DD9AIT                            B29557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2098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Line 5"/>
          <p:cNvSpPr>
            <a:spLocks noChangeShapeType="1"/>
          </p:cNvSpPr>
          <p:nvPr/>
        </p:nvSpPr>
        <p:spPr bwMode="auto">
          <a:xfrm>
            <a:off x="5334000" y="2362200"/>
            <a:ext cx="0" cy="2286000"/>
          </a:xfrm>
          <a:prstGeom prst="line">
            <a:avLst/>
          </a:prstGeom>
          <a:noFill/>
          <a:ln w="952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8" name="Text Box 6"/>
          <p:cNvSpPr txBox="1">
            <a:spLocks noChangeArrowheads="1"/>
          </p:cNvSpPr>
          <p:nvPr/>
        </p:nvSpPr>
        <p:spPr bwMode="auto">
          <a:xfrm>
            <a:off x="5334000" y="3124200"/>
            <a:ext cx="66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solidFill>
                  <a:schemeClr val="bg1"/>
                </a:solidFill>
              </a:rPr>
              <a:t>46 Å</a:t>
            </a:r>
            <a:r>
              <a:rPr lang="en-US"/>
              <a:t> </a:t>
            </a:r>
          </a:p>
        </p:txBody>
      </p:sp>
      <p:pic>
        <p:nvPicPr>
          <p:cNvPr id="38919" name="Picture 7" descr="pict-1951photo51.jpg                                           00000DD9AIT                            B295579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8100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8" descr="anat-altimage.gif                                              00000DD9AIT                            B29557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4191000"/>
            <a:ext cx="2357438"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Text Box 9"/>
          <p:cNvSpPr txBox="1">
            <a:spLocks noChangeArrowheads="1"/>
          </p:cNvSpPr>
          <p:nvPr/>
        </p:nvSpPr>
        <p:spPr bwMode="auto">
          <a:xfrm>
            <a:off x="3429000" y="5029200"/>
            <a:ext cx="2298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a:t>12 base sequence</a:t>
            </a:r>
          </a:p>
        </p:txBody>
      </p:sp>
      <p:sp>
        <p:nvSpPr>
          <p:cNvPr id="38922" name="TextBox 10"/>
          <p:cNvSpPr txBox="1">
            <a:spLocks noChangeArrowheads="1"/>
          </p:cNvSpPr>
          <p:nvPr/>
        </p:nvSpPr>
        <p:spPr bwMode="auto">
          <a:xfrm>
            <a:off x="838200" y="4572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1953</a:t>
            </a:r>
          </a:p>
        </p:txBody>
      </p:sp>
      <p:sp>
        <p:nvSpPr>
          <p:cNvPr id="38923" name="Rectangle 10"/>
          <p:cNvSpPr>
            <a:spLocks noChangeArrowheads="1"/>
          </p:cNvSpPr>
          <p:nvPr/>
        </p:nvSpPr>
        <p:spPr bwMode="auto">
          <a:xfrm>
            <a:off x="2438400" y="228600"/>
            <a:ext cx="5318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i="1">
                <a:solidFill>
                  <a:schemeClr val="tx2"/>
                </a:solidFill>
              </a:rPr>
              <a:t>DNA: Molecular Discovery</a:t>
            </a:r>
            <a:endParaRPr lang="en-US" sz="3600"/>
          </a:p>
        </p:txBody>
      </p:sp>
      <p:pic>
        <p:nvPicPr>
          <p:cNvPr id="38924" name="Picture 14" descr="Screen Shot 2016-05-11 at 8.36.50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1828800"/>
            <a:ext cx="14827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descr="Screen Shot 2016-05-11 at 8.56.1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416083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2" descr="Screen Shot 2016-05-11 at 8.56.34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04800"/>
            <a:ext cx="396875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3" descr="Screen Shot 2016-05-11 at 8.35.1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2895600"/>
            <a:ext cx="1884363"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4"/>
          <p:cNvSpPr txBox="1">
            <a:spLocks noChangeArrowheads="1"/>
          </p:cNvSpPr>
          <p:nvPr/>
        </p:nvSpPr>
        <p:spPr bwMode="auto">
          <a:xfrm>
            <a:off x="838200" y="914400"/>
            <a:ext cx="76200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i="1"/>
              <a:t>Restriction Enzymes / Recombinant DNA</a:t>
            </a:r>
          </a:p>
          <a:p>
            <a:pPr algn="ctr"/>
            <a:r>
              <a:rPr lang="en-US" sz="1800">
                <a:solidFill>
                  <a:srgbClr val="990000"/>
                </a:solidFill>
              </a:rPr>
              <a:t>Berg, Boyer, Cohen, and many others</a:t>
            </a:r>
            <a:endParaRPr lang="en-US"/>
          </a:p>
        </p:txBody>
      </p:sp>
      <p:sp>
        <p:nvSpPr>
          <p:cNvPr id="41987" name="TextBox 6"/>
          <p:cNvSpPr txBox="1">
            <a:spLocks noChangeArrowheads="1"/>
          </p:cNvSpPr>
          <p:nvPr/>
        </p:nvSpPr>
        <p:spPr bwMode="auto">
          <a:xfrm>
            <a:off x="381000" y="2286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1975</a:t>
            </a:r>
          </a:p>
        </p:txBody>
      </p:sp>
      <p:sp>
        <p:nvSpPr>
          <p:cNvPr id="41988" name="Rectangle 7"/>
          <p:cNvSpPr>
            <a:spLocks noChangeArrowheads="1"/>
          </p:cNvSpPr>
          <p:nvPr/>
        </p:nvSpPr>
        <p:spPr bwMode="auto">
          <a:xfrm>
            <a:off x="-152400" y="1905000"/>
            <a:ext cx="929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800"/>
              <a:t>http://nar.oxfordjournals.org/content/early/2013/10/18/nar.gkt990.full</a:t>
            </a:r>
          </a:p>
        </p:txBody>
      </p:sp>
      <p:pic>
        <p:nvPicPr>
          <p:cNvPr id="41989" name="Picture 8" descr="Screen Shot 2015-07-22 at 11.29.4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667000"/>
            <a:ext cx="4546600"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5652"/>
                                        </p:tgtEl>
                                        <p:attrNameLst>
                                          <p:attrName>style.visibility</p:attrName>
                                        </p:attrNameLst>
                                      </p:cBhvr>
                                      <p:to>
                                        <p:strVal val="visible"/>
                                      </p:to>
                                    </p:set>
                                    <p:anim calcmode="lin" valueType="num">
                                      <p:cBhvr additive="base">
                                        <p:cTn id="7" dur="500" fill="hold"/>
                                        <p:tgtEl>
                                          <p:spTgt spid="155652"/>
                                        </p:tgtEl>
                                        <p:attrNameLst>
                                          <p:attrName>ppt_x</p:attrName>
                                        </p:attrNameLst>
                                      </p:cBhvr>
                                      <p:tavLst>
                                        <p:tav tm="0">
                                          <p:val>
                                            <p:strVal val="0-#ppt_w/2"/>
                                          </p:val>
                                        </p:tav>
                                        <p:tav tm="100000">
                                          <p:val>
                                            <p:strVal val="#ppt_x"/>
                                          </p:val>
                                        </p:tav>
                                      </p:tavLst>
                                    </p:anim>
                                    <p:anim calcmode="lin" valueType="num">
                                      <p:cBhvr additive="base">
                                        <p:cTn id="8" dur="500" fill="hold"/>
                                        <p:tgtEl>
                                          <p:spTgt spid="155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4"/>
          <p:cNvSpPr txBox="1">
            <a:spLocks noChangeArrowheads="1"/>
          </p:cNvSpPr>
          <p:nvPr/>
        </p:nvSpPr>
        <p:spPr bwMode="auto">
          <a:xfrm>
            <a:off x="990600" y="0"/>
            <a:ext cx="7620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i="1"/>
              <a:t>PCR: Polymerase Chain Reaction</a:t>
            </a:r>
          </a:p>
          <a:p>
            <a:pPr algn="ctr"/>
            <a:r>
              <a:rPr lang="en-US" sz="1800">
                <a:solidFill>
                  <a:srgbClr val="990000"/>
                </a:solidFill>
              </a:rPr>
              <a:t>Kary Mullis</a:t>
            </a:r>
            <a:r>
              <a:rPr lang="en-US" sz="1800"/>
              <a:t>, Cetus-Chiron-Roche, Emeryville</a:t>
            </a:r>
            <a:endParaRPr lang="en-US"/>
          </a:p>
        </p:txBody>
      </p:sp>
      <p:pic>
        <p:nvPicPr>
          <p:cNvPr id="43011" name="Picture 5" descr="Screen Shot 2015-07-21 at 10.30.1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2150" y="685800"/>
            <a:ext cx="7994650" cy="53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6"/>
          <p:cNvSpPr txBox="1">
            <a:spLocks noChangeArrowheads="1"/>
          </p:cNvSpPr>
          <p:nvPr/>
        </p:nvSpPr>
        <p:spPr bwMode="auto">
          <a:xfrm>
            <a:off x="381000" y="2286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1989</a:t>
            </a:r>
          </a:p>
        </p:txBody>
      </p:sp>
      <p:grpSp>
        <p:nvGrpSpPr>
          <p:cNvPr id="2" name="Group 8"/>
          <p:cNvGrpSpPr>
            <a:grpSpLocks/>
          </p:cNvGrpSpPr>
          <p:nvPr/>
        </p:nvGrpSpPr>
        <p:grpSpPr bwMode="auto">
          <a:xfrm>
            <a:off x="7315200" y="152400"/>
            <a:ext cx="1644650" cy="6551613"/>
            <a:chOff x="7315200" y="152400"/>
            <a:chExt cx="1644650" cy="6550916"/>
          </a:xfrm>
        </p:grpSpPr>
        <p:pic>
          <p:nvPicPr>
            <p:cNvPr id="43015" name="Picture 6" descr="Screen Shot 2016-05-11 at 9.41.58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4800600"/>
              <a:ext cx="1111250" cy="19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7" descr="Screen Shot 2016-05-11 at 9.42.44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152400"/>
              <a:ext cx="1581150" cy="15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014" name="Rectangle 9"/>
          <p:cNvSpPr>
            <a:spLocks noChangeArrowheads="1"/>
          </p:cNvSpPr>
          <p:nvPr/>
        </p:nvSpPr>
        <p:spPr bwMode="auto">
          <a:xfrm>
            <a:off x="304800" y="6248400"/>
            <a:ext cx="754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a:latin typeface="Arial" charset="0"/>
                <a:cs typeface="Arial" charset="0"/>
                <a:hlinkClick r:id="rId5"/>
              </a:rPr>
              <a:t>https://www.dnalc.org/resources/3d/19-polymerase-chain-reaction.html</a:t>
            </a:r>
            <a:endParaRPr lang="en-US" sz="1800">
              <a:latin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5652"/>
                                        </p:tgtEl>
                                        <p:attrNameLst>
                                          <p:attrName>style.visibility</p:attrName>
                                        </p:attrNameLst>
                                      </p:cBhvr>
                                      <p:to>
                                        <p:strVal val="visible"/>
                                      </p:to>
                                    </p:set>
                                    <p:anim calcmode="lin" valueType="num">
                                      <p:cBhvr additive="base">
                                        <p:cTn id="7" dur="500" fill="hold"/>
                                        <p:tgtEl>
                                          <p:spTgt spid="155652"/>
                                        </p:tgtEl>
                                        <p:attrNameLst>
                                          <p:attrName>ppt_x</p:attrName>
                                        </p:attrNameLst>
                                      </p:cBhvr>
                                      <p:tavLst>
                                        <p:tav tm="0">
                                          <p:val>
                                            <p:strVal val="0-#ppt_w/2"/>
                                          </p:val>
                                        </p:tav>
                                        <p:tav tm="100000">
                                          <p:val>
                                            <p:strVal val="#ppt_x"/>
                                          </p:val>
                                        </p:tav>
                                      </p:tavLst>
                                    </p:anim>
                                    <p:anim calcmode="lin" valueType="num">
                                      <p:cBhvr additive="base">
                                        <p:cTn id="8" dur="500" fill="hold"/>
                                        <p:tgtEl>
                                          <p:spTgt spid="15565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3"/>
          <p:cNvSpPr txBox="1">
            <a:spLocks noChangeArrowheads="1"/>
          </p:cNvSpPr>
          <p:nvPr/>
        </p:nvSpPr>
        <p:spPr bwMode="auto">
          <a:xfrm>
            <a:off x="1905000" y="228600"/>
            <a:ext cx="5486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b="1" i="1"/>
              <a:t>APPLICATIONS:</a:t>
            </a:r>
            <a:r>
              <a:rPr lang="en-US"/>
              <a:t> Transgenic (GM: Genetically Modified) Crops</a:t>
            </a:r>
          </a:p>
        </p:txBody>
      </p:sp>
      <p:pic>
        <p:nvPicPr>
          <p:cNvPr id="44035" name="Picture 5" descr="&#10;Picture 11                                                     00000002Chelsea                        B4769BF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
            <a:ext cx="7620000" cy="596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3" descr="Screen Shot 2016-05-11 at 11.29.56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609600"/>
            <a:ext cx="1371600"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620000" y="1219200"/>
            <a:ext cx="1219200" cy="1477963"/>
          </a:xfrm>
          <a:prstGeom prst="rect">
            <a:avLst/>
          </a:prstGeom>
          <a:solidFill>
            <a:schemeClr val="accent3"/>
          </a:solidFill>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a:latin typeface="Arial" charset="0"/>
                <a:cs typeface="Arial" charset="0"/>
              </a:rPr>
              <a:t> Roger     Salquist</a:t>
            </a:r>
          </a:p>
          <a:p>
            <a:pPr eaLnBrk="1" hangingPunct="1"/>
            <a:r>
              <a:rPr lang="en-US" sz="1800">
                <a:latin typeface="Arial" charset="0"/>
                <a:cs typeface="Arial" charset="0"/>
              </a:rPr>
              <a:t>Chairman CEO</a:t>
            </a:r>
          </a:p>
          <a:p>
            <a:pPr eaLnBrk="1" hangingPunct="1"/>
            <a:r>
              <a:rPr lang="en-US" sz="1800">
                <a:latin typeface="Arial" charset="0"/>
                <a:cs typeface="Arial" charset="0"/>
              </a:rPr>
              <a:t>Calgene</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gure-09-26.jpg                                               000178A2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379413"/>
            <a:ext cx="499903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3"/>
          <p:cNvSpPr txBox="1">
            <a:spLocks noChangeArrowheads="1"/>
          </p:cNvSpPr>
          <p:nvPr/>
        </p:nvSpPr>
        <p:spPr bwMode="auto">
          <a:xfrm>
            <a:off x="3048000" y="228600"/>
            <a:ext cx="3103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i="1"/>
              <a:t>Genetic Fingerprinting</a:t>
            </a:r>
          </a:p>
        </p:txBody>
      </p:sp>
      <p:sp>
        <p:nvSpPr>
          <p:cNvPr id="135172" name="Text Box 4"/>
          <p:cNvSpPr txBox="1">
            <a:spLocks noChangeArrowheads="1"/>
          </p:cNvSpPr>
          <p:nvPr/>
        </p:nvSpPr>
        <p:spPr bwMode="auto">
          <a:xfrm>
            <a:off x="3124200" y="6248400"/>
            <a:ext cx="495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a:t>OJ Simpson and the bloody glove.</a:t>
            </a:r>
          </a:p>
        </p:txBody>
      </p:sp>
      <p:pic>
        <p:nvPicPr>
          <p:cNvPr id="135175" name="Picture 7" descr="simpglov.gif                                                   00000002Chem 227- 2003                 AB89E6C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876800"/>
            <a:ext cx="25400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Box 6"/>
          <p:cNvSpPr txBox="1">
            <a:spLocks noChangeArrowheads="1"/>
          </p:cNvSpPr>
          <p:nvPr/>
        </p:nvSpPr>
        <p:spPr bwMode="auto">
          <a:xfrm>
            <a:off x="5334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1995</a:t>
            </a:r>
          </a:p>
        </p:txBody>
      </p:sp>
      <p:sp>
        <p:nvSpPr>
          <p:cNvPr id="46087" name="Rectangle 10"/>
          <p:cNvSpPr>
            <a:spLocks noChangeArrowheads="1"/>
          </p:cNvSpPr>
          <p:nvPr/>
        </p:nvSpPr>
        <p:spPr bwMode="auto">
          <a:xfrm>
            <a:off x="3276600" y="4419600"/>
            <a:ext cx="457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Blood on glove found on Simpson's property appeared to contain genetic markers of Simpson and both victims.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5175"/>
                                        </p:tgtEl>
                                        <p:attrNameLst>
                                          <p:attrName>style.visibility</p:attrName>
                                        </p:attrNameLst>
                                      </p:cBhvr>
                                      <p:to>
                                        <p:strVal val="visible"/>
                                      </p:to>
                                    </p:set>
                                    <p:anim calcmode="lin" valueType="num">
                                      <p:cBhvr additive="base">
                                        <p:cTn id="7" dur="500" fill="hold"/>
                                        <p:tgtEl>
                                          <p:spTgt spid="135175"/>
                                        </p:tgtEl>
                                        <p:attrNameLst>
                                          <p:attrName>ppt_x</p:attrName>
                                        </p:attrNameLst>
                                      </p:cBhvr>
                                      <p:tavLst>
                                        <p:tav tm="0">
                                          <p:val>
                                            <p:strVal val="0-#ppt_w/2"/>
                                          </p:val>
                                        </p:tav>
                                        <p:tav tm="100000">
                                          <p:val>
                                            <p:strVal val="#ppt_x"/>
                                          </p:val>
                                        </p:tav>
                                      </p:tavLst>
                                    </p:anim>
                                    <p:anim calcmode="lin" valueType="num">
                                      <p:cBhvr additive="base">
                                        <p:cTn id="8" dur="500" fill="hold"/>
                                        <p:tgtEl>
                                          <p:spTgt spid="13517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5172"/>
                                        </p:tgtEl>
                                        <p:attrNameLst>
                                          <p:attrName>style.visibility</p:attrName>
                                        </p:attrNameLst>
                                      </p:cBhvr>
                                      <p:to>
                                        <p:strVal val="visible"/>
                                      </p:to>
                                    </p:set>
                                    <p:anim calcmode="lin" valueType="num">
                                      <p:cBhvr additive="base">
                                        <p:cTn id="13" dur="500" fill="hold"/>
                                        <p:tgtEl>
                                          <p:spTgt spid="135172"/>
                                        </p:tgtEl>
                                        <p:attrNameLst>
                                          <p:attrName>ppt_x</p:attrName>
                                        </p:attrNameLst>
                                      </p:cBhvr>
                                      <p:tavLst>
                                        <p:tav tm="0">
                                          <p:val>
                                            <p:strVal val="0-#ppt_w/2"/>
                                          </p:val>
                                        </p:tav>
                                        <p:tav tm="100000">
                                          <p:val>
                                            <p:strVal val="#ppt_x"/>
                                          </p:val>
                                        </p:tav>
                                      </p:tavLst>
                                    </p:anim>
                                    <p:anim calcmode="lin" valueType="num">
                                      <p:cBhvr additive="base">
                                        <p:cTn id="14" dur="500" fill="hold"/>
                                        <p:tgtEl>
                                          <p:spTgt spid="135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838200" y="381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400" i="1">
                <a:solidFill>
                  <a:schemeClr val="tx2"/>
                </a:solidFill>
              </a:rPr>
              <a:t>Genetics DNA / RNA</a:t>
            </a:r>
            <a:br>
              <a:rPr lang="en-US" sz="4400" i="1">
                <a:solidFill>
                  <a:schemeClr val="tx2"/>
                </a:solidFill>
              </a:rPr>
            </a:br>
            <a:r>
              <a:rPr lang="en-US" sz="3200" i="1">
                <a:solidFill>
                  <a:schemeClr val="tx2"/>
                </a:solidFill>
              </a:rPr>
              <a:t>Proteins</a:t>
            </a:r>
            <a:endParaRPr lang="en-US" sz="4400" i="1">
              <a:solidFill>
                <a:schemeClr val="tx2"/>
              </a:solidFill>
            </a:endParaRPr>
          </a:p>
        </p:txBody>
      </p:sp>
      <p:pic>
        <p:nvPicPr>
          <p:cNvPr id="48131" name="Picture 5" descr=" Picture 8                                                      00000002Chelsea                        B4769B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28600"/>
            <a:ext cx="7342188"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4"/>
          <p:cNvSpPr>
            <a:spLocks noChangeArrowheads="1"/>
          </p:cNvSpPr>
          <p:nvPr/>
        </p:nvSpPr>
        <p:spPr bwMode="auto">
          <a:xfrm>
            <a:off x="2209800" y="5943600"/>
            <a:ext cx="4473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t>http://www.genome.gov/25019879</a:t>
            </a:r>
          </a:p>
        </p:txBody>
      </p:sp>
      <p:sp>
        <p:nvSpPr>
          <p:cNvPr id="48133" name="Rectangle 5"/>
          <p:cNvSpPr>
            <a:spLocks noChangeArrowheads="1"/>
          </p:cNvSpPr>
          <p:nvPr/>
        </p:nvSpPr>
        <p:spPr bwMode="auto">
          <a:xfrm>
            <a:off x="1143000" y="6248400"/>
            <a:ext cx="678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t>http://unlockinglifescode.org/timeline?tid=4</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3657600" y="685800"/>
            <a:ext cx="157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i="1"/>
              <a:t>CLONING</a:t>
            </a:r>
          </a:p>
        </p:txBody>
      </p:sp>
      <p:pic>
        <p:nvPicPr>
          <p:cNvPr id="49155" name="Picture 4" descr="dolly12.jpg                                                    00019CFAChelsea                        B4769B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270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7" name="Text Box 5"/>
          <p:cNvSpPr txBox="1">
            <a:spLocks noChangeArrowheads="1"/>
          </p:cNvSpPr>
          <p:nvPr/>
        </p:nvSpPr>
        <p:spPr bwMode="auto">
          <a:xfrm>
            <a:off x="3733800" y="1447800"/>
            <a:ext cx="15621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i="1"/>
              <a:t>Hello Dolly!</a:t>
            </a:r>
          </a:p>
        </p:txBody>
      </p:sp>
      <p:pic>
        <p:nvPicPr>
          <p:cNvPr id="136200" name="Picture 8" descr="nuclear_transfer.gif                                           00019CFAChelsea                        B4769BF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819400"/>
            <a:ext cx="5181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Box 5"/>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1996</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6197"/>
                                        </p:tgtEl>
                                        <p:attrNameLst>
                                          <p:attrName>style.visibility</p:attrName>
                                        </p:attrNameLst>
                                      </p:cBhvr>
                                      <p:to>
                                        <p:strVal val="visible"/>
                                      </p:to>
                                    </p:set>
                                    <p:anim calcmode="lin" valueType="num">
                                      <p:cBhvr additive="base">
                                        <p:cTn id="7" dur="500" fill="hold"/>
                                        <p:tgtEl>
                                          <p:spTgt spid="136197"/>
                                        </p:tgtEl>
                                        <p:attrNameLst>
                                          <p:attrName>ppt_x</p:attrName>
                                        </p:attrNameLst>
                                      </p:cBhvr>
                                      <p:tavLst>
                                        <p:tav tm="0">
                                          <p:val>
                                            <p:strVal val="0-#ppt_w/2"/>
                                          </p:val>
                                        </p:tav>
                                        <p:tav tm="100000">
                                          <p:val>
                                            <p:strVal val="#ppt_x"/>
                                          </p:val>
                                        </p:tav>
                                      </p:tavLst>
                                    </p:anim>
                                    <p:anim calcmode="lin" valueType="num">
                                      <p:cBhvr additive="base">
                                        <p:cTn id="8" dur="500" fill="hold"/>
                                        <p:tgtEl>
                                          <p:spTgt spid="1361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6200"/>
                                        </p:tgtEl>
                                        <p:attrNameLst>
                                          <p:attrName>style.visibility</p:attrName>
                                        </p:attrNameLst>
                                      </p:cBhvr>
                                      <p:to>
                                        <p:strVal val="visible"/>
                                      </p:to>
                                    </p:set>
                                    <p:anim calcmode="lin" valueType="num">
                                      <p:cBhvr additive="base">
                                        <p:cTn id="13" dur="500" fill="hold"/>
                                        <p:tgtEl>
                                          <p:spTgt spid="136200"/>
                                        </p:tgtEl>
                                        <p:attrNameLst>
                                          <p:attrName>ppt_x</p:attrName>
                                        </p:attrNameLst>
                                      </p:cBhvr>
                                      <p:tavLst>
                                        <p:tav tm="0">
                                          <p:val>
                                            <p:strVal val="0-#ppt_w/2"/>
                                          </p:val>
                                        </p:tav>
                                        <p:tav tm="100000">
                                          <p:val>
                                            <p:strVal val="#ppt_x"/>
                                          </p:val>
                                        </p:tav>
                                      </p:tavLst>
                                    </p:anim>
                                    <p:anim calcmode="lin" valueType="num">
                                      <p:cBhvr additive="base">
                                        <p:cTn id="14" dur="500" fill="hold"/>
                                        <p:tgtEl>
                                          <p:spTgt spid="136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325438" y="381000"/>
            <a:ext cx="84931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2pPr>
            <a:lvl3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3pPr>
            <a:lvl4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4pPr>
            <a:lvl5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charset="0"/>
                <a:ea typeface="ＭＳ Ｐゴシック" charset="0"/>
              </a:defRPr>
            </a:lvl9pPr>
          </a:lstStyle>
          <a:p>
            <a:pPr algn="ctr"/>
            <a:r>
              <a:rPr lang="en-GB" sz="1500" b="1">
                <a:solidFill>
                  <a:srgbClr val="000000"/>
                </a:solidFill>
                <a:latin typeface="Arial" charset="0"/>
                <a:cs typeface="msgothic" charset="0"/>
              </a:rPr>
              <a:t>Human Genome: Distribution of the molecular functions of 26,383 human genes. </a:t>
            </a:r>
          </a:p>
        </p:txBody>
      </p:sp>
      <p:pic>
        <p:nvPicPr>
          <p:cNvPr id="501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538" y="5943600"/>
            <a:ext cx="122713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01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488" y="979488"/>
            <a:ext cx="6935787"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0181" name="Text Box 4"/>
          <p:cNvSpPr txBox="1">
            <a:spLocks noChangeArrowheads="1"/>
          </p:cNvSpPr>
          <p:nvPr/>
        </p:nvSpPr>
        <p:spPr bwMode="auto">
          <a:xfrm>
            <a:off x="1106488" y="5972175"/>
            <a:ext cx="39179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Lst>
              <a:defRPr sz="2400">
                <a:solidFill>
                  <a:schemeClr val="tx1"/>
                </a:solidFill>
                <a:latin typeface="Times"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Lst>
              <a:defRPr sz="2400">
                <a:solidFill>
                  <a:schemeClr val="tx1"/>
                </a:solidFill>
                <a:latin typeface="Times" charset="0"/>
                <a:ea typeface="ＭＳ Ｐゴシック" charset="0"/>
              </a:defRPr>
            </a:lvl2pPr>
            <a:lvl3pPr eaLnBrk="0" hangingPunct="0">
              <a:tabLst>
                <a:tab pos="655638" algn="l"/>
                <a:tab pos="1312863" algn="l"/>
                <a:tab pos="1968500" algn="l"/>
                <a:tab pos="2625725" algn="l"/>
                <a:tab pos="3282950" algn="l"/>
              </a:tabLst>
              <a:defRPr sz="2400">
                <a:solidFill>
                  <a:schemeClr val="tx1"/>
                </a:solidFill>
                <a:latin typeface="Times" charset="0"/>
                <a:ea typeface="ＭＳ Ｐゴシック" charset="0"/>
              </a:defRPr>
            </a:lvl3pPr>
            <a:lvl4pPr eaLnBrk="0" hangingPunct="0">
              <a:tabLst>
                <a:tab pos="655638" algn="l"/>
                <a:tab pos="1312863" algn="l"/>
                <a:tab pos="1968500" algn="l"/>
                <a:tab pos="2625725" algn="l"/>
                <a:tab pos="3282950" algn="l"/>
              </a:tabLst>
              <a:defRPr sz="2400">
                <a:solidFill>
                  <a:schemeClr val="tx1"/>
                </a:solidFill>
                <a:latin typeface="Times" charset="0"/>
                <a:ea typeface="ＭＳ Ｐゴシック" charset="0"/>
              </a:defRPr>
            </a:lvl4pPr>
            <a:lvl5pPr eaLnBrk="0" hangingPunct="0">
              <a:tabLst>
                <a:tab pos="655638" algn="l"/>
                <a:tab pos="1312863" algn="l"/>
                <a:tab pos="1968500" algn="l"/>
                <a:tab pos="2625725" algn="l"/>
                <a:tab pos="3282950" algn="l"/>
              </a:tabLst>
              <a:defRPr sz="2400">
                <a:solidFill>
                  <a:schemeClr val="tx1"/>
                </a:solidFill>
                <a:latin typeface="Times"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Times"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Times"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Times"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Times" charset="0"/>
                <a:ea typeface="ＭＳ Ｐゴシック" charset="0"/>
              </a:defRPr>
            </a:lvl9pPr>
          </a:lstStyle>
          <a:p>
            <a:r>
              <a:rPr lang="en-GB" sz="1100" b="1">
                <a:solidFill>
                  <a:srgbClr val="000000"/>
                </a:solidFill>
                <a:latin typeface="Arial" charset="0"/>
                <a:cs typeface="msgothic" charset="0"/>
              </a:rPr>
              <a:t>J. Craig Venter et al. Science 2001;291:1304-1351</a:t>
            </a:r>
          </a:p>
        </p:txBody>
      </p:sp>
      <p:sp>
        <p:nvSpPr>
          <p:cNvPr id="50182" name="Text Box 5"/>
          <p:cNvSpPr txBox="1">
            <a:spLocks noChangeArrowheads="1"/>
          </p:cNvSpPr>
          <p:nvPr/>
        </p:nvSpPr>
        <p:spPr bwMode="auto">
          <a:xfrm>
            <a:off x="98425" y="6613525"/>
            <a:ext cx="4930775"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76200" indent="-76200" eaLnBrk="0" hangingPunct="0">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2pPr>
            <a:lvl3pPr eaLnBrk="0" hangingPunct="0">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3pPr>
            <a:lvl4pPr eaLnBrk="0" hangingPunct="0">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4pPr>
            <a:lvl5pPr eaLnBrk="0" hangingPunct="0">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Times" charset="0"/>
                <a:ea typeface="ＭＳ Ｐゴシック" charset="0"/>
              </a:defRPr>
            </a:lvl9pPr>
          </a:lstStyle>
          <a:p>
            <a:r>
              <a:rPr lang="en-GB" sz="900">
                <a:solidFill>
                  <a:srgbClr val="000000"/>
                </a:solidFill>
                <a:latin typeface="Arial" charset="0"/>
                <a:cs typeface="msgothic" charset="0"/>
              </a:rPr>
              <a:t>Published by AAAS</a:t>
            </a:r>
          </a:p>
        </p:txBody>
      </p:sp>
      <p:sp>
        <p:nvSpPr>
          <p:cNvPr id="50183" name="TextBox 6"/>
          <p:cNvSpPr txBox="1">
            <a:spLocks noChangeArrowheads="1"/>
          </p:cNvSpPr>
          <p:nvPr/>
        </p:nvSpPr>
        <p:spPr bwMode="auto">
          <a:xfrm>
            <a:off x="304800" y="9144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2001</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p:cNvSpPr txBox="1">
            <a:spLocks noChangeArrowheads="1"/>
          </p:cNvSpPr>
          <p:nvPr/>
        </p:nvSpPr>
        <p:spPr bwMode="auto">
          <a:xfrm>
            <a:off x="1905000" y="228600"/>
            <a:ext cx="5486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i="1"/>
              <a:t>Golden Rice</a:t>
            </a:r>
          </a:p>
          <a:p>
            <a:pPr algn="ctr"/>
            <a:r>
              <a:rPr lang="en-US"/>
              <a:t>http://www.goldenrice.org/</a:t>
            </a:r>
          </a:p>
        </p:txBody>
      </p:sp>
      <p:pic>
        <p:nvPicPr>
          <p:cNvPr id="52227" name="Picture 4" descr="Screen Shot 2015-07-22 at 8.43.1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143000"/>
            <a:ext cx="41402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5" descr="Screen Shot 2015-07-22 at 8.46.0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286000"/>
            <a:ext cx="1917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Box 6"/>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2001</a:t>
            </a:r>
          </a:p>
        </p:txBody>
      </p:sp>
      <p:sp>
        <p:nvSpPr>
          <p:cNvPr id="52230" name="Rectangle 7"/>
          <p:cNvSpPr>
            <a:spLocks noChangeArrowheads="1"/>
          </p:cNvSpPr>
          <p:nvPr/>
        </p:nvSpPr>
        <p:spPr bwMode="auto">
          <a:xfrm>
            <a:off x="1676400" y="5287963"/>
            <a:ext cx="58705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t>Hunan Study 2008</a:t>
            </a:r>
          </a:p>
          <a:p>
            <a:pPr algn="ctr" eaLnBrk="0" hangingPunct="0"/>
            <a:r>
              <a:rPr lang="en-US"/>
              <a:t>Golden Rice Paper 2012</a:t>
            </a:r>
          </a:p>
          <a:p>
            <a:pPr algn="ctr" eaLnBrk="0" hangingPunct="0"/>
            <a:r>
              <a:rPr lang="en-US"/>
              <a:t>Patents for Humanity Awards 2015</a:t>
            </a:r>
            <a:br>
              <a:rPr lang="en-US"/>
            </a:br>
            <a:endParaRPr lang="en-US"/>
          </a:p>
        </p:txBody>
      </p:sp>
      <p:sp>
        <p:nvSpPr>
          <p:cNvPr id="52231" name="Rectangle 8"/>
          <p:cNvSpPr>
            <a:spLocks noChangeArrowheads="1"/>
          </p:cNvSpPr>
          <p:nvPr/>
        </p:nvSpPr>
        <p:spPr bwMode="auto">
          <a:xfrm>
            <a:off x="457200" y="6324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1800"/>
              <a:t>http://news.sciencemag.org/asiapacific/2013/09/golden-rice-not-so-golden-tufts</a:t>
            </a:r>
          </a:p>
        </p:txBody>
      </p:sp>
      <p:pic>
        <p:nvPicPr>
          <p:cNvPr id="52232" name="Picture 8" descr="Screen Shot 2016-05-10 at 2.23.20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495800"/>
            <a:ext cx="2754313"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Screen Shot 2016-05-10 at 2.23.20 PM.png"/>
          <p:cNvPicPr>
            <a:picLocks noChangeAspect="1"/>
          </p:cNvPicPr>
          <p:nvPr/>
        </p:nvPicPr>
        <p:blipFill>
          <a:blip r:embed="rId5"/>
          <a:stretch>
            <a:fillRect/>
          </a:stretch>
        </p:blipFill>
        <p:spPr>
          <a:xfrm>
            <a:off x="5867400" y="4495800"/>
            <a:ext cx="2753540" cy="793750"/>
          </a:xfrm>
          <a:prstGeom prst="rect">
            <a:avLst/>
          </a:prstGeom>
          <a:scene3d>
            <a:camera prst="orthographicFront">
              <a:rot lat="0" lon="10800000" rev="0"/>
            </a:camera>
            <a:lightRig rig="threePt" dir="t"/>
          </a:scene3d>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figure-09-00.jpg                                               000178A2 LONE PINE                      B89689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342900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5"/>
          <p:cNvSpPr txBox="1">
            <a:spLocks noChangeArrowheads="1"/>
          </p:cNvSpPr>
          <p:nvPr/>
        </p:nvSpPr>
        <p:spPr bwMode="auto">
          <a:xfrm>
            <a:off x="1905000" y="0"/>
            <a:ext cx="5486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i="1"/>
              <a:t>Transgenic Crops</a:t>
            </a:r>
          </a:p>
          <a:p>
            <a:pPr algn="ctr"/>
            <a:r>
              <a:rPr lang="en-US"/>
              <a:t>Genetically Modified Organisms (GMOs) </a:t>
            </a:r>
          </a:p>
        </p:txBody>
      </p:sp>
      <p:pic>
        <p:nvPicPr>
          <p:cNvPr id="54276" name="Picture 6" descr="gene-transfer.jpg                                              00019CFAChelsea                        B4769BF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143000"/>
            <a:ext cx="2743200" cy="386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angle 4"/>
          <p:cNvSpPr>
            <a:spLocks noChangeArrowheads="1"/>
          </p:cNvSpPr>
          <p:nvPr/>
        </p:nvSpPr>
        <p:spPr bwMode="auto">
          <a:xfrm>
            <a:off x="533400" y="5105400"/>
            <a:ext cx="815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800"/>
              <a:t>http://www.greenpeace.org/international/Global/international/publications/agriculture/2013/458%20-%20Golden%20Illusion-GE-goldenrice.pdf</a:t>
            </a:r>
          </a:p>
        </p:txBody>
      </p:sp>
      <p:sp>
        <p:nvSpPr>
          <p:cNvPr id="54278" name="Rectangle 5"/>
          <p:cNvSpPr>
            <a:spLocks noChangeArrowheads="1"/>
          </p:cNvSpPr>
          <p:nvPr/>
        </p:nvSpPr>
        <p:spPr bwMode="auto">
          <a:xfrm>
            <a:off x="2743200" y="6019800"/>
            <a:ext cx="312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a:t>http://www.i-sis.org.uk/rice.php</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5"/>
          <p:cNvSpPr txBox="1">
            <a:spLocks noChangeArrowheads="1"/>
          </p:cNvSpPr>
          <p:nvPr/>
        </p:nvSpPr>
        <p:spPr bwMode="auto">
          <a:xfrm>
            <a:off x="1905000" y="228600"/>
            <a:ext cx="5486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i="1"/>
              <a:t>Golden Rice</a:t>
            </a:r>
          </a:p>
          <a:p>
            <a:pPr algn="ctr"/>
            <a:r>
              <a:rPr lang="en-US"/>
              <a:t>http://www.goldenrice.org/</a:t>
            </a:r>
          </a:p>
        </p:txBody>
      </p:sp>
      <p:pic>
        <p:nvPicPr>
          <p:cNvPr id="55299" name="Picture 4" descr="Screen Shot 2015-07-22 at 8.43.1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143000"/>
            <a:ext cx="41402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5" descr="Screen Shot 2015-07-22 at 8.46.0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286000"/>
            <a:ext cx="1917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Box 6"/>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2015</a:t>
            </a:r>
          </a:p>
        </p:txBody>
      </p:sp>
      <p:sp>
        <p:nvSpPr>
          <p:cNvPr id="26630" name="Rectangle 7"/>
          <p:cNvSpPr>
            <a:spLocks noChangeArrowheads="1"/>
          </p:cNvSpPr>
          <p:nvPr/>
        </p:nvSpPr>
        <p:spPr bwMode="auto">
          <a:xfrm>
            <a:off x="1676400" y="5288340"/>
            <a:ext cx="5870575" cy="1569660"/>
          </a:xfrm>
          <a:prstGeom prst="rect">
            <a:avLst/>
          </a:prstGeom>
          <a:noFill/>
          <a:ln w="9525">
            <a:noFill/>
            <a:miter lim="800000"/>
            <a:headEnd/>
            <a:tailEnd/>
          </a:ln>
        </p:spPr>
        <p:txBody>
          <a:bodyPr>
            <a:spAutoFit/>
          </a:bodyPr>
          <a:lstStyle/>
          <a:p>
            <a:pPr algn="ctr" eaLnBrk="0" hangingPunct="0">
              <a:defRPr/>
            </a:pPr>
            <a:r>
              <a:rPr lang="en-US" dirty="0">
                <a:latin typeface="Times" pitchFamily="-84" charset="0"/>
                <a:ea typeface="ＭＳ Ｐゴシック" pitchFamily="-84" charset="-128"/>
                <a:cs typeface="ＭＳ Ｐゴシック" pitchFamily="-84" charset="-128"/>
              </a:rPr>
              <a:t>Hunan Study 2008</a:t>
            </a:r>
          </a:p>
          <a:p>
            <a:pPr algn="ctr" eaLnBrk="0" hangingPunct="0">
              <a:defRPr/>
            </a:pPr>
            <a:r>
              <a:rPr lang="en-US" strike="dblStrike" dirty="0">
                <a:latin typeface="Times" pitchFamily="-84" charset="0"/>
                <a:ea typeface="ＭＳ Ｐゴシック" pitchFamily="-84" charset="-128"/>
                <a:cs typeface="ＭＳ Ｐゴシック" pitchFamily="-84" charset="-128"/>
              </a:rPr>
              <a:t>Golden Rice Paper 2012</a:t>
            </a:r>
          </a:p>
          <a:p>
            <a:pPr algn="ctr" eaLnBrk="0" hangingPunct="0">
              <a:defRPr/>
            </a:pPr>
            <a:r>
              <a:rPr lang="en-US" dirty="0">
                <a:latin typeface="Times" pitchFamily="-84" charset="0"/>
                <a:ea typeface="ＭＳ Ｐゴシック" pitchFamily="-84" charset="-128"/>
                <a:cs typeface="ＭＳ Ｐゴシック" pitchFamily="-84" charset="-128"/>
              </a:rPr>
              <a:t>Patents for Humanity Awards 2015</a:t>
            </a:r>
            <a:br>
              <a:rPr lang="en-US" dirty="0">
                <a:latin typeface="Times" pitchFamily="-84" charset="0"/>
                <a:ea typeface="ＭＳ Ｐゴシック" pitchFamily="-84" charset="-128"/>
                <a:cs typeface="ＭＳ Ｐゴシック" pitchFamily="-84" charset="-128"/>
              </a:rPr>
            </a:br>
            <a:endParaRPr lang="en-US" dirty="0">
              <a:latin typeface="Times" pitchFamily="-84" charset="0"/>
              <a:ea typeface="ＭＳ Ｐゴシック" pitchFamily="-84" charset="-128"/>
              <a:cs typeface="ＭＳ Ｐゴシック" pitchFamily="-84" charset="-128"/>
            </a:endParaRPr>
          </a:p>
        </p:txBody>
      </p:sp>
      <p:sp>
        <p:nvSpPr>
          <p:cNvPr id="55303" name="Rectangle 8"/>
          <p:cNvSpPr>
            <a:spLocks noChangeArrowheads="1"/>
          </p:cNvSpPr>
          <p:nvPr/>
        </p:nvSpPr>
        <p:spPr bwMode="auto">
          <a:xfrm>
            <a:off x="457200" y="6324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1800"/>
              <a:t>http://news.sciencemag.org/asiapacific/2013/09/golden-rice-not-so-golden-tufts</a:t>
            </a:r>
          </a:p>
        </p:txBody>
      </p:sp>
      <p:sp>
        <p:nvSpPr>
          <p:cNvPr id="8" name="TextBox 7"/>
          <p:cNvSpPr txBox="1"/>
          <p:nvPr/>
        </p:nvSpPr>
        <p:spPr>
          <a:xfrm>
            <a:off x="2971800" y="5638800"/>
            <a:ext cx="3810000" cy="461963"/>
          </a:xfrm>
          <a:prstGeom prst="rect">
            <a:avLst/>
          </a:prstGeom>
          <a:solidFill>
            <a:schemeClr val="accent3"/>
          </a:solidFill>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a:solidFill>
                  <a:srgbClr val="C0504D"/>
                </a:solidFill>
              </a:rPr>
              <a:t>WITHDRAWN July 2015</a:t>
            </a:r>
          </a:p>
        </p:txBody>
      </p:sp>
      <p:pic>
        <p:nvPicPr>
          <p:cNvPr id="55305" name="Picture 8" descr="Screen Shot 2016-05-10 at 2.23.20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495800"/>
            <a:ext cx="2754313"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Screen Shot 2016-05-10 at 2.23.20 PM.png"/>
          <p:cNvPicPr>
            <a:picLocks noChangeAspect="1"/>
          </p:cNvPicPr>
          <p:nvPr/>
        </p:nvPicPr>
        <p:blipFill>
          <a:blip r:embed="rId5"/>
          <a:stretch>
            <a:fillRect/>
          </a:stretch>
        </p:blipFill>
        <p:spPr>
          <a:xfrm>
            <a:off x="5867400" y="4495800"/>
            <a:ext cx="2753540" cy="793750"/>
          </a:xfrm>
          <a:prstGeom prst="rect">
            <a:avLst/>
          </a:prstGeom>
          <a:scene3d>
            <a:camera prst="orthographicFront">
              <a:rot lat="0" lon="10800000" rev="0"/>
            </a:camera>
            <a:lightRig rig="threePt" dir="t"/>
          </a:scene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descr="Screen Shot 2015-08-04 at 2.49.3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0"/>
            <a:ext cx="71120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2" descr="Screen Shot 2015-08-04 at 2.48.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447800"/>
            <a:ext cx="4519613" cy="517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04800" y="2286000"/>
            <a:ext cx="7924800" cy="3416300"/>
          </a:xfrm>
          <a:prstGeom prst="rect">
            <a:avLst/>
          </a:prstGeom>
          <a:solidFill>
            <a:schemeClr val="accent3"/>
          </a:solidFill>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r>
              <a:rPr lang="en-US" sz="4000" b="1">
                <a:solidFill>
                  <a:srgbClr val="C0504D"/>
                </a:solidFill>
              </a:rPr>
              <a:t>WITHDRAWN:</a:t>
            </a:r>
          </a:p>
          <a:p>
            <a:pPr algn="ctr" eaLnBrk="1" hangingPunct="1"/>
            <a:r>
              <a:rPr lang="en-US" sz="4000" b="1">
                <a:solidFill>
                  <a:srgbClr val="C0504D"/>
                </a:solidFill>
              </a:rPr>
              <a:t>For lack of evidence that all human participants provided full consent</a:t>
            </a:r>
          </a:p>
          <a:p>
            <a:pPr algn="ctr" eaLnBrk="1" hangingPunct="1"/>
            <a:r>
              <a:rPr lang="en-US" sz="3200" b="1">
                <a:solidFill>
                  <a:srgbClr val="C0504D"/>
                </a:solidFill>
              </a:rPr>
              <a:t> </a:t>
            </a:r>
          </a:p>
          <a:p>
            <a:pPr algn="ctr" eaLnBrk="1" hangingPunct="1"/>
            <a:r>
              <a:rPr lang="en-US" sz="3200" b="1">
                <a:solidFill>
                  <a:srgbClr val="C0504D"/>
                </a:solidFill>
              </a:rPr>
              <a:t>supported </a:t>
            </a:r>
          </a:p>
          <a:p>
            <a:pPr algn="ctr" eaLnBrk="1" hangingPunct="1"/>
            <a:r>
              <a:rPr lang="en-US" sz="3200" b="1">
                <a:solidFill>
                  <a:srgbClr val="C0504D"/>
                </a:solidFill>
              </a:rPr>
              <a:t> by Massachusettes Court (August 3, 2015)</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5"/>
          <p:cNvSpPr txBox="1">
            <a:spLocks noChangeArrowheads="1"/>
          </p:cNvSpPr>
          <p:nvPr/>
        </p:nvSpPr>
        <p:spPr bwMode="auto">
          <a:xfrm>
            <a:off x="1828800" y="381000"/>
            <a:ext cx="640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t>Genome Editing / CRISPR-Cas9</a:t>
            </a:r>
          </a:p>
        </p:txBody>
      </p:sp>
      <p:sp>
        <p:nvSpPr>
          <p:cNvPr id="59395" name="Rectangle 6"/>
          <p:cNvSpPr>
            <a:spLocks noChangeArrowheads="1"/>
          </p:cNvSpPr>
          <p:nvPr/>
        </p:nvSpPr>
        <p:spPr bwMode="auto">
          <a:xfrm>
            <a:off x="990600" y="1219200"/>
            <a:ext cx="815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t>https://www.youtube.com/watch?v=2pp17E4E-O8</a:t>
            </a:r>
          </a:p>
        </p:txBody>
      </p:sp>
      <p:sp>
        <p:nvSpPr>
          <p:cNvPr id="59396" name="Rectangle 7"/>
          <p:cNvSpPr>
            <a:spLocks noChangeArrowheads="1"/>
          </p:cNvSpPr>
          <p:nvPr/>
        </p:nvSpPr>
        <p:spPr bwMode="auto">
          <a:xfrm>
            <a:off x="762000" y="16002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t>https://www.youtube.com/watch?v=SuAxDVBt7kQ</a:t>
            </a:r>
          </a:p>
        </p:txBody>
      </p:sp>
      <p:pic>
        <p:nvPicPr>
          <p:cNvPr id="59397" name="Picture 9" descr="Crisp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133600"/>
            <a:ext cx="38862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Box 11"/>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2012</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5"/>
          <p:cNvSpPr txBox="1">
            <a:spLocks noChangeArrowheads="1"/>
          </p:cNvSpPr>
          <p:nvPr/>
        </p:nvSpPr>
        <p:spPr bwMode="auto">
          <a:xfrm>
            <a:off x="1676400" y="304800"/>
            <a:ext cx="6477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t>Genome Editing / CRISPR-Cas9</a:t>
            </a:r>
          </a:p>
          <a:p>
            <a:pPr algn="ctr"/>
            <a:r>
              <a:rPr lang="en-US" b="1"/>
              <a:t>Target</a:t>
            </a:r>
          </a:p>
          <a:p>
            <a:pPr algn="ctr"/>
            <a:r>
              <a:rPr lang="en-US"/>
              <a:t>β-Thalassemia: Shortage of β-globin Protein</a:t>
            </a:r>
          </a:p>
        </p:txBody>
      </p:sp>
      <p:sp>
        <p:nvSpPr>
          <p:cNvPr id="61443" name="TextBox 11"/>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2016</a:t>
            </a:r>
          </a:p>
        </p:txBody>
      </p:sp>
      <p:pic>
        <p:nvPicPr>
          <p:cNvPr id="61444" name="Picture 5" descr="250px-Protein_HBB_PDB_1a0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4500" y="2057400"/>
            <a:ext cx="3175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7"/>
          <p:cNvSpPr>
            <a:spLocks noChangeArrowheads="1"/>
          </p:cNvSpPr>
          <p:nvPr/>
        </p:nvSpPr>
        <p:spPr bwMode="auto">
          <a:xfrm>
            <a:off x="3505200" y="5029200"/>
            <a:ext cx="226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Normal β-globin </a:t>
            </a:r>
          </a:p>
        </p:txBody>
      </p:sp>
      <p:sp>
        <p:nvSpPr>
          <p:cNvPr id="61446" name="Rectangle 5"/>
          <p:cNvSpPr>
            <a:spLocks noChangeArrowheads="1"/>
          </p:cNvSpPr>
          <p:nvPr/>
        </p:nvSpPr>
        <p:spPr bwMode="auto">
          <a:xfrm>
            <a:off x="533400" y="5867400"/>
            <a:ext cx="784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latin typeface="Arial" charset="0"/>
                <a:cs typeface="Arial" charset="0"/>
                <a:hlinkClick r:id="rId4"/>
              </a:rPr>
              <a:t>https://www.dnalc.org/resources/3d/17-sickle-cell.html</a:t>
            </a:r>
            <a:endParaRPr lang="en-US" sz="1800">
              <a:latin typeface="Arial" charset="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5"/>
          <p:cNvSpPr txBox="1">
            <a:spLocks noChangeArrowheads="1"/>
          </p:cNvSpPr>
          <p:nvPr/>
        </p:nvSpPr>
        <p:spPr bwMode="auto">
          <a:xfrm>
            <a:off x="1905000" y="228600"/>
            <a:ext cx="548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t>Genome Editing / CRISPR-Cas9</a:t>
            </a:r>
            <a:endParaRPr lang="en-US" b="1"/>
          </a:p>
          <a:p>
            <a:pPr algn="ctr"/>
            <a:r>
              <a:rPr lang="en-US"/>
              <a:t>β-Thalassemia / Human Embryo Research</a:t>
            </a:r>
          </a:p>
        </p:txBody>
      </p:sp>
      <p:sp>
        <p:nvSpPr>
          <p:cNvPr id="63491" name="TextBox 11"/>
          <p:cNvSpPr txBox="1">
            <a:spLocks noChangeArrowheads="1"/>
          </p:cNvSpPr>
          <p:nvPr/>
        </p:nvSpPr>
        <p:spPr bwMode="auto">
          <a:xfrm>
            <a:off x="304800" y="3810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2016</a:t>
            </a:r>
          </a:p>
        </p:txBody>
      </p:sp>
      <p:pic>
        <p:nvPicPr>
          <p:cNvPr id="63492" name="Picture 13" descr="Screen Shot 2015-07-22 at 11.45.2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82738"/>
            <a:ext cx="7008813"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14"/>
          <p:cNvSpPr>
            <a:spLocks noChangeArrowheads="1"/>
          </p:cNvSpPr>
          <p:nvPr/>
        </p:nvSpPr>
        <p:spPr bwMode="auto">
          <a:xfrm>
            <a:off x="1219200" y="1066800"/>
            <a:ext cx="685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800"/>
              <a:t>http://chemconnections.org/general/chem121/Gene%20Editing/Gene%20Editing%202015-0153.pdf</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figure-09-26.jpg                                               000178A2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379413"/>
            <a:ext cx="499903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3"/>
          <p:cNvSpPr txBox="1">
            <a:spLocks noChangeArrowheads="1"/>
          </p:cNvSpPr>
          <p:nvPr/>
        </p:nvSpPr>
        <p:spPr bwMode="auto">
          <a:xfrm>
            <a:off x="3048000" y="228600"/>
            <a:ext cx="3103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b="1" i="1"/>
              <a:t>Genetic Fingerprinting</a:t>
            </a:r>
          </a:p>
        </p:txBody>
      </p:sp>
      <p:grpSp>
        <p:nvGrpSpPr>
          <p:cNvPr id="2" name="Group 8"/>
          <p:cNvGrpSpPr>
            <a:grpSpLocks/>
          </p:cNvGrpSpPr>
          <p:nvPr/>
        </p:nvGrpSpPr>
        <p:grpSpPr bwMode="auto">
          <a:xfrm>
            <a:off x="7086600" y="1981200"/>
            <a:ext cx="2057400" cy="3333750"/>
            <a:chOff x="7086600" y="1981200"/>
            <a:chExt cx="2057400" cy="3334166"/>
          </a:xfrm>
        </p:grpSpPr>
        <p:sp>
          <p:nvSpPr>
            <p:cNvPr id="65546" name="Text Box 5"/>
            <p:cNvSpPr txBox="1">
              <a:spLocks noChangeArrowheads="1"/>
            </p:cNvSpPr>
            <p:nvPr/>
          </p:nvSpPr>
          <p:spPr bwMode="auto">
            <a:xfrm>
              <a:off x="7086600" y="2514600"/>
              <a:ext cx="2057400" cy="280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Arial" charset="0"/>
                <a:buChar char="•"/>
              </a:pPr>
              <a:r>
                <a:rPr lang="en-US" sz="2200">
                  <a:solidFill>
                    <a:srgbClr val="990000"/>
                  </a:solidFill>
                </a:rPr>
                <a:t>Forensics</a:t>
              </a:r>
            </a:p>
            <a:p>
              <a:pPr>
                <a:buFont typeface="Arial" charset="0"/>
                <a:buChar char="•"/>
              </a:pPr>
              <a:r>
                <a:rPr lang="en-US" sz="2200">
                  <a:solidFill>
                    <a:srgbClr val="990000"/>
                  </a:solidFill>
                </a:rPr>
                <a:t>Paternity</a:t>
              </a:r>
            </a:p>
            <a:p>
              <a:pPr>
                <a:buFont typeface="Arial" charset="0"/>
                <a:buChar char="•"/>
              </a:pPr>
              <a:r>
                <a:rPr lang="en-US" sz="2200">
                  <a:solidFill>
                    <a:srgbClr val="990000"/>
                  </a:solidFill>
                </a:rPr>
                <a:t>Military-ID</a:t>
              </a:r>
            </a:p>
            <a:p>
              <a:pPr>
                <a:buFont typeface="Arial" charset="0"/>
                <a:buChar char="•"/>
              </a:pPr>
              <a:r>
                <a:rPr lang="en-US" sz="2200">
                  <a:solidFill>
                    <a:srgbClr val="990000"/>
                  </a:solidFill>
                </a:rPr>
                <a:t>Food</a:t>
              </a:r>
            </a:p>
            <a:p>
              <a:pPr>
                <a:buFont typeface="Arial" charset="0"/>
                <a:buChar char="•"/>
              </a:pPr>
              <a:r>
                <a:rPr lang="en-US" sz="2200">
                  <a:solidFill>
                    <a:srgbClr val="990000"/>
                  </a:solidFill>
                </a:rPr>
                <a:t>Wine</a:t>
              </a:r>
            </a:p>
            <a:p>
              <a:pPr>
                <a:buFont typeface="Arial" charset="0"/>
                <a:buChar char="•"/>
              </a:pPr>
              <a:r>
                <a:rPr lang="en-US" sz="2200">
                  <a:solidFill>
                    <a:srgbClr val="990000"/>
                  </a:solidFill>
                </a:rPr>
                <a:t>Anthropology</a:t>
              </a:r>
            </a:p>
            <a:p>
              <a:pPr>
                <a:buFont typeface="Arial" charset="0"/>
                <a:buChar char="•"/>
              </a:pPr>
              <a:r>
                <a:rPr lang="en-US" sz="2200">
                  <a:solidFill>
                    <a:srgbClr val="990000"/>
                  </a:solidFill>
                </a:rPr>
                <a:t>Medical Diagnosis</a:t>
              </a:r>
              <a:endParaRPr lang="en-US" sz="2200"/>
            </a:p>
          </p:txBody>
        </p:sp>
        <p:sp>
          <p:nvSpPr>
            <p:cNvPr id="65547" name="Rectangle 7"/>
            <p:cNvSpPr>
              <a:spLocks noChangeArrowheads="1"/>
            </p:cNvSpPr>
            <p:nvPr/>
          </p:nvSpPr>
          <p:spPr bwMode="auto">
            <a:xfrm>
              <a:off x="7162800" y="1981200"/>
              <a:ext cx="1187524" cy="5847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r>
                <a:rPr lang="en-US" sz="3200" b="1" i="1">
                  <a:solidFill>
                    <a:schemeClr val="tx2"/>
                  </a:solidFill>
                  <a:latin typeface="Arial" charset="0"/>
                  <a:cs typeface="Arial" charset="0"/>
                </a:rPr>
                <a:t>2016</a:t>
              </a:r>
              <a:r>
                <a:rPr lang="en-US" b="1" i="1">
                  <a:solidFill>
                    <a:schemeClr val="tx2"/>
                  </a:solidFill>
                  <a:latin typeface="Arial" charset="0"/>
                  <a:cs typeface="Arial" charset="0"/>
                </a:rPr>
                <a:t> </a:t>
              </a:r>
            </a:p>
          </p:txBody>
        </p:sp>
      </p:grpSp>
      <p:pic>
        <p:nvPicPr>
          <p:cNvPr id="65541" name="Picture 9" descr="Screen Shot 2016-05-13 at 2.32.41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52400"/>
            <a:ext cx="14732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10" descr="Screen Shot 2016-05-13 at 2.35.43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685800"/>
            <a:ext cx="312102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3" name="Rectangle 11"/>
          <p:cNvSpPr>
            <a:spLocks noChangeArrowheads="1"/>
          </p:cNvSpPr>
          <p:nvPr/>
        </p:nvSpPr>
        <p:spPr bwMode="auto">
          <a:xfrm>
            <a:off x="228600" y="6396038"/>
            <a:ext cx="9296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latin typeface="Arial" charset="0"/>
                <a:cs typeface="Arial" charset="0"/>
              </a:rPr>
              <a:t>http://science.sciencemag.org/content/sci/351/6278/1133.full.pdf</a:t>
            </a:r>
          </a:p>
        </p:txBody>
      </p:sp>
      <p:pic>
        <p:nvPicPr>
          <p:cNvPr id="65544" name="Picture 12" descr="Screen Shot 2016-05-13 at 2.45.49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276600"/>
            <a:ext cx="27051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TextBox 6"/>
          <p:cNvSpPr txBox="1">
            <a:spLocks noChangeArrowheads="1"/>
          </p:cNvSpPr>
          <p:nvPr/>
        </p:nvSpPr>
        <p:spPr bwMode="auto">
          <a:xfrm>
            <a:off x="2438400" y="12954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1985</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1041400"/>
            <a:ext cx="8658225"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3"/>
          <p:cNvSpPr>
            <a:spLocks noGrp="1" noChangeArrowheads="1"/>
          </p:cNvSpPr>
          <p:nvPr>
            <p:ph type="body" idx="4294967295"/>
          </p:nvPr>
        </p:nvSpPr>
        <p:spPr>
          <a:xfrm>
            <a:off x="323850" y="246063"/>
            <a:ext cx="8509000" cy="739775"/>
          </a:xfrm>
        </p:spPr>
        <p:txBody>
          <a:bodyPr>
            <a:spAutoFit/>
          </a:bodyPr>
          <a:lstStyle/>
          <a:p>
            <a:pPr marL="0" indent="0" algn="ctr">
              <a:spcBef>
                <a:spcPct val="0"/>
              </a:spcBef>
              <a:buFontTx/>
              <a:buNone/>
            </a:pPr>
            <a:r>
              <a:rPr lang="en-US" sz="1400" b="1">
                <a:solidFill>
                  <a:schemeClr val="tx2"/>
                </a:solidFill>
                <a:latin typeface="Times" charset="0"/>
                <a:ea typeface="ＭＳ Ｐゴシック" charset="0"/>
                <a:cs typeface="ＭＳ Ｐゴシック" charset="0"/>
              </a:rPr>
              <a:t>Fig 1. Storing the total amount of information encoded in DNA in the biosphere, 5.3 × 1031 megabases (Mb), would require approximately 1021 supercomputers with the average storage capacity of the world</a:t>
            </a:r>
            <a:r>
              <a:rPr lang="ja-JP" altLang="en-US" sz="1400" b="1">
                <a:solidFill>
                  <a:schemeClr val="tx2"/>
                </a:solidFill>
                <a:latin typeface="Times" charset="0"/>
                <a:ea typeface="ＭＳ Ｐゴシック" charset="0"/>
                <a:cs typeface="ＭＳ Ｐゴシック" charset="0"/>
              </a:rPr>
              <a:t>’</a:t>
            </a:r>
            <a:r>
              <a:rPr lang="en-US" sz="1400" b="1">
                <a:solidFill>
                  <a:schemeClr val="tx2"/>
                </a:solidFill>
                <a:latin typeface="Times" charset="0"/>
                <a:ea typeface="ＭＳ Ｐゴシック" charset="0"/>
                <a:cs typeface="ＭＳ Ｐゴシック" charset="0"/>
              </a:rPr>
              <a:t>s four most powerful supercomputers.</a:t>
            </a:r>
          </a:p>
        </p:txBody>
      </p:sp>
      <p:sp>
        <p:nvSpPr>
          <p:cNvPr id="67588" name="Text Box 4"/>
          <p:cNvSpPr txBox="1">
            <a:spLocks noChangeArrowheads="1"/>
          </p:cNvSpPr>
          <p:nvPr/>
        </p:nvSpPr>
        <p:spPr bwMode="auto">
          <a:xfrm>
            <a:off x="404813" y="5748338"/>
            <a:ext cx="83470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100"/>
              <a:t>Landenmark HKE, Forgan DH, Cockell CS (2015) An Estimate of the Total DNA in the Biosphere. PLoS Biol 13(6): e1002168. doi:10.1371/journal.pbio.1002168</a:t>
            </a:r>
          </a:p>
          <a:p>
            <a:pPr eaLnBrk="1" hangingPunct="1"/>
            <a:r>
              <a:rPr lang="en-US" sz="1100">
                <a:hlinkClick r:id="rId4"/>
              </a:rPr>
              <a:t>http://127.0.0.1:8081/plosbiology/article?id=info:doi/10.1371/journal.pbio.1002168</a:t>
            </a:r>
            <a:endParaRPr lang="en-US" sz="1100"/>
          </a:p>
        </p:txBody>
      </p:sp>
      <p:pic>
        <p:nvPicPr>
          <p:cNvPr id="675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5113" y="6342063"/>
            <a:ext cx="3741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Box 5"/>
          <p:cNvSpPr txBox="1">
            <a:spLocks noChangeArrowheads="1"/>
          </p:cNvSpPr>
          <p:nvPr/>
        </p:nvSpPr>
        <p:spPr bwMode="auto">
          <a:xfrm>
            <a:off x="152400" y="12954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2016</a:t>
            </a:r>
          </a:p>
        </p:txBody>
      </p:sp>
      <p:sp>
        <p:nvSpPr>
          <p:cNvPr id="67591" name="Rectangle 6"/>
          <p:cNvSpPr>
            <a:spLocks noChangeArrowheads="1"/>
          </p:cNvSpPr>
          <p:nvPr/>
        </p:nvSpPr>
        <p:spPr bwMode="auto">
          <a:xfrm>
            <a:off x="457200" y="5334000"/>
            <a:ext cx="868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400"/>
              <a:t>http://journals.plos.org/plosbiology/article?id=10.1371/journal.pbio.1002168#pbio-1002168-g001</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1860550"/>
            <a:ext cx="8658225"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Rectangle 3"/>
          <p:cNvSpPr>
            <a:spLocks noGrp="1" noChangeArrowheads="1"/>
          </p:cNvSpPr>
          <p:nvPr>
            <p:ph type="body" idx="4294967295"/>
          </p:nvPr>
        </p:nvSpPr>
        <p:spPr>
          <a:xfrm>
            <a:off x="323850" y="246063"/>
            <a:ext cx="8509000" cy="307975"/>
          </a:xfrm>
        </p:spPr>
        <p:txBody>
          <a:bodyPr>
            <a:spAutoFit/>
          </a:bodyPr>
          <a:lstStyle/>
          <a:p>
            <a:pPr marL="0" indent="0" algn="ctr">
              <a:spcBef>
                <a:spcPct val="0"/>
              </a:spcBef>
              <a:buFontTx/>
              <a:buNone/>
            </a:pPr>
            <a:r>
              <a:rPr lang="en-US" sz="1400" b="1">
                <a:solidFill>
                  <a:schemeClr val="tx2"/>
                </a:solidFill>
                <a:latin typeface="Times" charset="0"/>
                <a:ea typeface="ＭＳ Ｐゴシック" charset="0"/>
                <a:cs typeface="ＭＳ Ｐゴシック" charset="0"/>
              </a:rPr>
              <a:t>Table 1. The total DNA content in the biosphere</a:t>
            </a:r>
          </a:p>
        </p:txBody>
      </p:sp>
      <p:sp>
        <p:nvSpPr>
          <p:cNvPr id="69636" name="Text Box 4"/>
          <p:cNvSpPr txBox="1">
            <a:spLocks noChangeArrowheads="1"/>
          </p:cNvSpPr>
          <p:nvPr/>
        </p:nvSpPr>
        <p:spPr bwMode="auto">
          <a:xfrm>
            <a:off x="404813" y="5748338"/>
            <a:ext cx="83470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100"/>
              <a:t>Landenmark HKE, Forgan DH, Cockell CS (2015) An Estimate of the Total DNA in the Biosphere. PLoS Biol 13(6): e1002168. doi:10.1371/journal.pbio.1002168</a:t>
            </a:r>
          </a:p>
          <a:p>
            <a:pPr eaLnBrk="1" hangingPunct="1"/>
            <a:r>
              <a:rPr lang="en-US" sz="1100">
                <a:hlinkClick r:id="rId3"/>
              </a:rPr>
              <a:t>http://127.0.0.1:8081/plosbiology/article?id=info:doi/10.1371/journal.pbio.1002168</a:t>
            </a:r>
            <a:endParaRPr lang="en-US" sz="1100"/>
          </a:p>
        </p:txBody>
      </p:sp>
      <p:pic>
        <p:nvPicPr>
          <p:cNvPr id="696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6342063"/>
            <a:ext cx="3740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Box 6"/>
          <p:cNvSpPr txBox="1">
            <a:spLocks noChangeArrowheads="1"/>
          </p:cNvSpPr>
          <p:nvPr/>
        </p:nvSpPr>
        <p:spPr bwMode="auto">
          <a:xfrm>
            <a:off x="228600" y="3048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2016</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6"/>
          <p:cNvSpPr txBox="1">
            <a:spLocks noChangeArrowheads="1"/>
          </p:cNvSpPr>
          <p:nvPr/>
        </p:nvSpPr>
        <p:spPr bwMode="auto">
          <a:xfrm>
            <a:off x="228600" y="304800"/>
            <a:ext cx="12954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a:latin typeface="Arial" charset="0"/>
                <a:cs typeface="Arial" charset="0"/>
              </a:rPr>
              <a:t>2016</a:t>
            </a:r>
          </a:p>
        </p:txBody>
      </p:sp>
      <p:sp>
        <p:nvSpPr>
          <p:cNvPr id="70659" name="TextBox 7"/>
          <p:cNvSpPr txBox="1">
            <a:spLocks noChangeArrowheads="1"/>
          </p:cNvSpPr>
          <p:nvPr/>
        </p:nvSpPr>
        <p:spPr bwMode="auto">
          <a:xfrm>
            <a:off x="1752600" y="381000"/>
            <a:ext cx="6705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i="1"/>
              <a:t>Bioengineering: </a:t>
            </a:r>
          </a:p>
          <a:p>
            <a:pPr algn="ctr"/>
            <a:r>
              <a:rPr lang="en-US" sz="3200" i="1"/>
              <a:t>Structural Materials &amp; Molecules</a:t>
            </a:r>
          </a:p>
          <a:p>
            <a:pPr algn="ctr"/>
            <a:r>
              <a:rPr lang="en-US"/>
              <a:t>Bacteria &amp; Yeast</a:t>
            </a:r>
          </a:p>
          <a:p>
            <a:pPr algn="ctr"/>
            <a:r>
              <a:rPr lang="en-US" i="1">
                <a:solidFill>
                  <a:srgbClr val="990000"/>
                </a:solidFill>
              </a:rPr>
              <a:t>Healing Concrete</a:t>
            </a:r>
          </a:p>
        </p:txBody>
      </p:sp>
      <p:sp>
        <p:nvSpPr>
          <p:cNvPr id="70660" name="Rectangle 8"/>
          <p:cNvSpPr>
            <a:spLocks noChangeArrowheads="1"/>
          </p:cNvSpPr>
          <p:nvPr/>
        </p:nvSpPr>
        <p:spPr bwMode="auto">
          <a:xfrm>
            <a:off x="2971800" y="2209800"/>
            <a:ext cx="4352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t>http://heronjournal.nl/56-12/1.pdf</a:t>
            </a:r>
          </a:p>
        </p:txBody>
      </p:sp>
      <p:pic>
        <p:nvPicPr>
          <p:cNvPr id="70661" name="Picture 9" descr="Screen Shot 2015-07-22 at 12.37.1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819400"/>
            <a:ext cx="5054600" cy="374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6"/>
          <p:cNvSpPr txBox="1">
            <a:spLocks noChangeArrowheads="1"/>
          </p:cNvSpPr>
          <p:nvPr/>
        </p:nvSpPr>
        <p:spPr bwMode="auto">
          <a:xfrm>
            <a:off x="228600" y="304800"/>
            <a:ext cx="1524000"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3600" b="1" i="1" dirty="0" smtClean="0">
                <a:latin typeface="Arial" charset="0"/>
                <a:cs typeface="Arial" charset="0"/>
              </a:rPr>
              <a:t>2017-2019</a:t>
            </a:r>
            <a:endParaRPr lang="en-US" sz="3600" b="1" i="1" dirty="0">
              <a:latin typeface="Arial" charset="0"/>
              <a:cs typeface="Arial" charset="0"/>
            </a:endParaRPr>
          </a:p>
        </p:txBody>
      </p:sp>
      <p:sp>
        <p:nvSpPr>
          <p:cNvPr id="71683" name="TextBox 7"/>
          <p:cNvSpPr txBox="1">
            <a:spLocks noChangeArrowheads="1"/>
          </p:cNvSpPr>
          <p:nvPr/>
        </p:nvSpPr>
        <p:spPr bwMode="auto">
          <a:xfrm>
            <a:off x="1752600" y="381000"/>
            <a:ext cx="6705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i="1" dirty="0"/>
              <a:t>Bioengineering: </a:t>
            </a:r>
            <a:endParaRPr lang="en-US" sz="3200" i="1" dirty="0" smtClean="0"/>
          </a:p>
          <a:p>
            <a:pPr algn="ctr"/>
            <a:r>
              <a:rPr lang="en-US" dirty="0" smtClean="0"/>
              <a:t>Bacteria</a:t>
            </a:r>
            <a:r>
              <a:rPr lang="en-US" dirty="0"/>
              <a:t>, Yeast &amp; Chemical </a:t>
            </a:r>
            <a:r>
              <a:rPr lang="en-US" dirty="0" smtClean="0"/>
              <a:t>Synthesis</a:t>
            </a:r>
            <a:endParaRPr lang="en-US" dirty="0"/>
          </a:p>
        </p:txBody>
      </p:sp>
      <p:pic>
        <p:nvPicPr>
          <p:cNvPr id="71684" name="Picture 5" descr="800px-Artemisia_annua.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1974850"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6" descr="Screen Shot 2015-08-04 at 3.31.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133600"/>
            <a:ext cx="29591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194629" y="4415135"/>
            <a:ext cx="1985640" cy="461665"/>
          </a:xfrm>
          <a:prstGeom prst="rect">
            <a:avLst/>
          </a:prstGeom>
        </p:spPr>
        <p:txBody>
          <a:bodyPr wrap="none">
            <a:spAutoFit/>
          </a:bodyPr>
          <a:lstStyle/>
          <a:p>
            <a:pPr algn="ctr"/>
            <a:r>
              <a:rPr lang="en-US" i="1" dirty="0" smtClean="0">
                <a:solidFill>
                  <a:srgbClr val="990000"/>
                </a:solidFill>
              </a:rPr>
              <a:t> anti-malarial</a:t>
            </a:r>
            <a:endParaRPr lang="en-US" i="1" dirty="0">
              <a:solidFill>
                <a:srgbClr val="990000"/>
              </a:solidFill>
            </a:endParaRPr>
          </a:p>
        </p:txBody>
      </p:sp>
      <p:pic>
        <p:nvPicPr>
          <p:cNvPr id="3" name="Picture 2" descr="Screen Shot 2019-05-07 at 2.47.04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4495800"/>
            <a:ext cx="3276600" cy="1790700"/>
          </a:xfrm>
          <a:prstGeom prst="rect">
            <a:avLst/>
          </a:prstGeom>
        </p:spPr>
      </p:pic>
      <p:sp>
        <p:nvSpPr>
          <p:cNvPr id="4" name="Rectangle 3"/>
          <p:cNvSpPr/>
          <p:nvPr/>
        </p:nvSpPr>
        <p:spPr>
          <a:xfrm>
            <a:off x="-304800" y="4438472"/>
            <a:ext cx="3657600" cy="1200328"/>
          </a:xfrm>
          <a:prstGeom prst="rect">
            <a:avLst/>
          </a:prstGeom>
        </p:spPr>
        <p:txBody>
          <a:bodyPr wrap="square">
            <a:spAutoFit/>
          </a:bodyPr>
          <a:lstStyle/>
          <a:p>
            <a:pPr algn="ctr"/>
            <a:r>
              <a:rPr lang="en-US" i="1" dirty="0" smtClean="0">
                <a:solidFill>
                  <a:srgbClr val="990000"/>
                </a:solidFill>
              </a:rPr>
              <a:t>Chinese Wormwood</a:t>
            </a:r>
          </a:p>
          <a:p>
            <a:pPr algn="ctr"/>
            <a:r>
              <a:rPr lang="en-US" i="1" dirty="0" smtClean="0">
                <a:solidFill>
                  <a:srgbClr val="990000"/>
                </a:solidFill>
              </a:rPr>
              <a:t> </a:t>
            </a:r>
            <a:r>
              <a:rPr lang="en-US" i="1" dirty="0" smtClean="0">
                <a:solidFill>
                  <a:srgbClr val="C0504D"/>
                </a:solidFill>
              </a:rPr>
              <a:t>(Artemisia </a:t>
            </a:r>
            <a:r>
              <a:rPr lang="en-US" i="1" dirty="0" err="1" smtClean="0">
                <a:solidFill>
                  <a:srgbClr val="C0504D"/>
                </a:solidFill>
              </a:rPr>
              <a:t>annua</a:t>
            </a:r>
            <a:r>
              <a:rPr lang="en-US" i="1" dirty="0" smtClean="0">
                <a:solidFill>
                  <a:srgbClr val="C0504D"/>
                </a:solidFill>
              </a:rPr>
              <a:t>)</a:t>
            </a:r>
            <a:endParaRPr lang="en-US" b="1" dirty="0" smtClean="0">
              <a:solidFill>
                <a:srgbClr val="C0504D"/>
              </a:solidFill>
            </a:endParaRPr>
          </a:p>
          <a:p>
            <a:pPr algn="ctr"/>
            <a:r>
              <a:rPr lang="en-US" i="1" dirty="0" smtClean="0">
                <a:solidFill>
                  <a:srgbClr val="990000"/>
                </a:solidFill>
              </a:rPr>
              <a:t> </a:t>
            </a:r>
            <a:endParaRPr lang="en-US" i="1" dirty="0">
              <a:solidFill>
                <a:srgbClr val="990000"/>
              </a:solidFill>
            </a:endParaRPr>
          </a:p>
        </p:txBody>
      </p:sp>
      <p:sp>
        <p:nvSpPr>
          <p:cNvPr id="9" name="Rectangle 8"/>
          <p:cNvSpPr/>
          <p:nvPr/>
        </p:nvSpPr>
        <p:spPr>
          <a:xfrm>
            <a:off x="5774857" y="6248400"/>
            <a:ext cx="2780328" cy="461665"/>
          </a:xfrm>
          <a:prstGeom prst="rect">
            <a:avLst/>
          </a:prstGeom>
        </p:spPr>
        <p:txBody>
          <a:bodyPr wrap="none">
            <a:spAutoFit/>
          </a:bodyPr>
          <a:lstStyle/>
          <a:p>
            <a:pPr algn="ctr"/>
            <a:r>
              <a:rPr lang="en-US" i="1" dirty="0" smtClean="0">
                <a:solidFill>
                  <a:srgbClr val="990000"/>
                </a:solidFill>
              </a:rPr>
              <a:t> </a:t>
            </a:r>
            <a:r>
              <a:rPr lang="en-US" i="1" dirty="0" err="1" smtClean="0">
                <a:solidFill>
                  <a:srgbClr val="990000"/>
                </a:solidFill>
              </a:rPr>
              <a:t>cannabadiol</a:t>
            </a:r>
            <a:r>
              <a:rPr lang="en-US" i="1" dirty="0" smtClean="0">
                <a:solidFill>
                  <a:srgbClr val="990000"/>
                </a:solidFill>
              </a:rPr>
              <a:t> (CBD)</a:t>
            </a:r>
            <a:endParaRPr lang="en-US" i="1" dirty="0">
              <a:solidFill>
                <a:srgbClr val="990000"/>
              </a:solidFill>
            </a:endParaRPr>
          </a:p>
        </p:txBody>
      </p:sp>
      <p:pic>
        <p:nvPicPr>
          <p:cNvPr id="5" name="Picture 4" descr="Screen Shot 2019-05-07 at 2.51.34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4700" y="2540000"/>
            <a:ext cx="2527300" cy="1651000"/>
          </a:xfrm>
          <a:prstGeom prst="rect">
            <a:avLst/>
          </a:prstGeom>
        </p:spPr>
      </p:pic>
      <p:sp>
        <p:nvSpPr>
          <p:cNvPr id="11" name="Rectangle 10"/>
          <p:cNvSpPr/>
          <p:nvPr/>
        </p:nvSpPr>
        <p:spPr>
          <a:xfrm>
            <a:off x="5334000" y="1447800"/>
            <a:ext cx="3657600" cy="830997"/>
          </a:xfrm>
          <a:prstGeom prst="rect">
            <a:avLst/>
          </a:prstGeom>
        </p:spPr>
        <p:txBody>
          <a:bodyPr wrap="square">
            <a:spAutoFit/>
          </a:bodyPr>
          <a:lstStyle/>
          <a:p>
            <a:pPr algn="ctr"/>
            <a:r>
              <a:rPr lang="en-US" i="1" dirty="0" smtClean="0">
                <a:solidFill>
                  <a:srgbClr val="990000"/>
                </a:solidFill>
              </a:rPr>
              <a:t>Brewer’s Yeast</a:t>
            </a:r>
          </a:p>
          <a:p>
            <a:pPr algn="ctr"/>
            <a:r>
              <a:rPr lang="it-IT" i="1" dirty="0" smtClean="0">
                <a:solidFill>
                  <a:srgbClr val="990000"/>
                </a:solidFill>
              </a:rPr>
              <a:t>(</a:t>
            </a:r>
            <a:r>
              <a:rPr lang="it-IT" i="1" dirty="0" err="1" smtClean="0">
                <a:solidFill>
                  <a:srgbClr val="990000"/>
                </a:solidFill>
              </a:rPr>
              <a:t>Saccharomyces</a:t>
            </a:r>
            <a:r>
              <a:rPr lang="it-IT" i="1" dirty="0" smtClean="0">
                <a:solidFill>
                  <a:srgbClr val="990000"/>
                </a:solidFill>
              </a:rPr>
              <a:t> </a:t>
            </a:r>
            <a:r>
              <a:rPr lang="it-IT" i="1" dirty="0" err="1" smtClean="0">
                <a:solidFill>
                  <a:srgbClr val="990000"/>
                </a:solidFill>
              </a:rPr>
              <a:t>cerevisiae</a:t>
            </a:r>
            <a:r>
              <a:rPr lang="it-IT" i="1" dirty="0" smtClean="0">
                <a:solidFill>
                  <a:srgbClr val="990000"/>
                </a:solidFill>
              </a:rPr>
              <a:t>)</a:t>
            </a:r>
            <a:r>
              <a:rPr lang="en-US" i="1" dirty="0" smtClean="0">
                <a:solidFill>
                  <a:srgbClr val="990000"/>
                </a:solidFill>
              </a:rPr>
              <a:t> </a:t>
            </a:r>
            <a:endParaRPr lang="en-US" i="1" dirty="0">
              <a:solidFill>
                <a:srgbClr val="990000"/>
              </a:solidFil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Jet:Applications:Microsoft Office 98:Templates:Blank Presentation</Template>
  <TotalTime>73065</TotalTime>
  <Words>2935</Words>
  <Application>Microsoft Macintosh PowerPoint</Application>
  <PresentationFormat>On-screen Show (4:3)</PresentationFormat>
  <Paragraphs>258</Paragraphs>
  <Slides>37</Slides>
  <Notes>20</Notes>
  <HiddenSlides>0</HiddenSlides>
  <MMClips>3</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Blank Presentation</vt:lpstr>
      <vt:lpstr>PowerPoint Presentation</vt:lpstr>
      <vt:lpstr>PowerPoint Presentation</vt:lpstr>
      <vt:lpstr>PowerPoint Presentation</vt:lpstr>
      <vt:lpstr>PowerPoint Presentation</vt:lpstr>
      <vt:lpstr>PowerPoint Presentation</vt:lpstr>
      <vt:lpstr>PowerPoint Presentation</vt:lpstr>
      <vt:lpstr>Protein Biosynthesis</vt:lpstr>
      <vt:lpstr>PowerPoint Presentation</vt:lpstr>
      <vt:lpstr>PowerPoint Presentation</vt:lpstr>
      <vt:lpstr>PowerPoint Presentation</vt:lpstr>
      <vt:lpstr>PowerPoint Presentation</vt:lpstr>
      <vt:lpstr>PowerPoint Presentation</vt:lpstr>
      <vt:lpstr>Protein Biosynthesis</vt:lpstr>
      <vt:lpstr>Protein Biosynthesis Codon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sumanas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kph</dc:creator>
  <cp:lastModifiedBy>Ron Rusay</cp:lastModifiedBy>
  <cp:revision>79</cp:revision>
  <cp:lastPrinted>2016-05-12T21:36:45Z</cp:lastPrinted>
  <dcterms:created xsi:type="dcterms:W3CDTF">2016-11-17T03:06:49Z</dcterms:created>
  <dcterms:modified xsi:type="dcterms:W3CDTF">2019-05-16T20:21:17Z</dcterms:modified>
</cp:coreProperties>
</file>