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8.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9.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notesSlides/notesSlide10.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notesSlides/notesSlide11.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notesSlides/notesSlide12.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13.bin" ContentType="application/vnd.openxmlformats-officedocument.oleObject"/>
  <Override PartName="/ppt/notesSlides/notesSlide15.xml" ContentType="application/vnd.openxmlformats-officedocument.presentationml.notesSlide+xml"/>
  <Override PartName="/ppt/embeddings/oleObject14.bin" ContentType="application/vnd.openxmlformats-officedocument.oleObject"/>
  <Override PartName="/ppt/notesSlides/notesSlide16.xml" ContentType="application/vnd.openxmlformats-officedocument.presentationml.notesSlide+xml"/>
  <Override PartName="/ppt/embeddings/oleObject15.bin" ContentType="application/vnd.openxmlformats-officedocument.oleObject"/>
  <Override PartName="/ppt/notesSlides/notesSlide17.xml" ContentType="application/vnd.openxmlformats-officedocument.presentationml.notesSlide+xml"/>
  <Override PartName="/ppt/embeddings/oleObject16.bin" ContentType="application/vnd.openxmlformats-officedocument.oleObject"/>
  <Override PartName="/ppt/notesSlides/notesSlide18.xml" ContentType="application/vnd.openxmlformats-officedocument.presentationml.notesSlide+xml"/>
  <Override PartName="/ppt/embeddings/oleObject17.bin" ContentType="application/vnd.openxmlformats-officedocument.oleObject"/>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embeddings/oleObject18.bin" ContentType="application/vnd.openxmlformats-officedocument.oleObject"/>
  <Override PartName="/ppt/notesSlides/notesSlide23.xml" ContentType="application/vnd.openxmlformats-officedocument.presentationml.notesSlide+xml"/>
  <Override PartName="/ppt/embeddings/oleObject19.bin" ContentType="application/vnd.openxmlformats-officedocument.oleObject"/>
  <Override PartName="/ppt/embeddings/oleObject20.bin" ContentType="application/vnd.openxmlformats-officedocument.oleObject"/>
  <Override PartName="/ppt/notesSlides/notesSlide24.xml" ContentType="application/vnd.openxmlformats-officedocument.presentationml.notesSlide+xml"/>
  <Override PartName="/ppt/embeddings/oleObject21.bin" ContentType="application/vnd.openxmlformats-officedocument.oleObject"/>
  <Override PartName="/ppt/embeddings/oleObject22.bin" ContentType="application/vnd.openxmlformats-officedocument.oleObject"/>
  <Override PartName="/ppt/notesSlides/notesSlide25.xml" ContentType="application/vnd.openxmlformats-officedocument.presentationml.notesSlide+xml"/>
  <Override PartName="/ppt/embeddings/oleObject23.bin" ContentType="application/vnd.openxmlformats-officedocument.oleObject"/>
  <Override PartName="/ppt/embeddings/oleObject24.bin" ContentType="application/vnd.openxmlformats-officedocument.oleObject"/>
  <Override PartName="/ppt/notesSlides/notesSlide26.xml" ContentType="application/vnd.openxmlformats-officedocument.presentationml.notesSlide+xml"/>
  <Override PartName="/ppt/embeddings/oleObject25.bin" ContentType="application/vnd.openxmlformats-officedocument.oleObject"/>
  <Override PartName="/ppt/embeddings/oleObject26.bin" ContentType="application/vnd.openxmlformats-officedocument.oleObject"/>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Lst>
  <p:notesMasterIdLst>
    <p:notesMasterId r:id="rId37"/>
  </p:notesMasterIdLst>
  <p:handoutMasterIdLst>
    <p:handoutMasterId r:id="rId38"/>
  </p:handoutMasterIdLst>
  <p:sldIdLst>
    <p:sldId id="505" r:id="rId2"/>
    <p:sldId id="497" r:id="rId3"/>
    <p:sldId id="498" r:id="rId4"/>
    <p:sldId id="499" r:id="rId5"/>
    <p:sldId id="500" r:id="rId6"/>
    <p:sldId id="446" r:id="rId7"/>
    <p:sldId id="469" r:id="rId8"/>
    <p:sldId id="447" r:id="rId9"/>
    <p:sldId id="483" r:id="rId10"/>
    <p:sldId id="490" r:id="rId11"/>
    <p:sldId id="407" r:id="rId12"/>
    <p:sldId id="486" r:id="rId13"/>
    <p:sldId id="409" r:id="rId14"/>
    <p:sldId id="401" r:id="rId15"/>
    <p:sldId id="442" r:id="rId16"/>
    <p:sldId id="443" r:id="rId17"/>
    <p:sldId id="444" r:id="rId18"/>
    <p:sldId id="445" r:id="rId19"/>
    <p:sldId id="477" r:id="rId20"/>
    <p:sldId id="501" r:id="rId21"/>
    <p:sldId id="502" r:id="rId22"/>
    <p:sldId id="448" r:id="rId23"/>
    <p:sldId id="488" r:id="rId24"/>
    <p:sldId id="450" r:id="rId25"/>
    <p:sldId id="454" r:id="rId26"/>
    <p:sldId id="456" r:id="rId27"/>
    <p:sldId id="494" r:id="rId28"/>
    <p:sldId id="496" r:id="rId29"/>
    <p:sldId id="451" r:id="rId30"/>
    <p:sldId id="504" r:id="rId31"/>
    <p:sldId id="471" r:id="rId32"/>
    <p:sldId id="474" r:id="rId33"/>
    <p:sldId id="472" r:id="rId34"/>
    <p:sldId id="475" r:id="rId35"/>
    <p:sldId id="476" r:id="rId3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1pPr>
    <a:lvl2pPr marL="4572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2pPr>
    <a:lvl3pPr marL="9144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3pPr>
    <a:lvl4pPr marL="13716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4pPr>
    <a:lvl5pPr marL="18288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2"/>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2"/>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2"/>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2"/>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B3953"/>
    <a:srgbClr val="00CC00"/>
    <a:srgbClr val="BA90B0"/>
    <a:srgbClr val="726574"/>
    <a:srgbClr val="081D58"/>
    <a:srgbClr val="063DE8"/>
    <a:srgbClr val="EAEC5E"/>
    <a:srgbClr val="4862C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248"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72"/>
    </p:cViewPr>
  </p:sorterViewPr>
  <p:notesViewPr>
    <p:cSldViewPr>
      <p:cViewPr varScale="1">
        <p:scale>
          <a:sx n="83" d="100"/>
          <a:sy n="83" d="100"/>
        </p:scale>
        <p:origin x="-218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jn_:Users:ronrusay:Documents:Microsoft%20User%20Data:Office%202011%20AutoRecovery:Chem108-18s%20(version%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jn_:Users:ronrusay:Documents:Microsoft%20User%20Data:Office%202011%20AutoRecovery:Chem108-18s%20(version%2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jn_:Users:ronrusay:Documents:Microsoft%20User%20Data:Office%202011%20AutoRecovery:Chem108-18s%20(version%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Density</a:t>
            </a:r>
          </a:p>
        </c:rich>
      </c:tx>
      <c:layout/>
      <c:overlay val="0"/>
    </c:title>
    <c:autoTitleDeleted val="0"/>
    <c:plotArea>
      <c:layout/>
      <c:scatterChart>
        <c:scatterStyle val="lineMarker"/>
        <c:varyColors val="0"/>
        <c:ser>
          <c:idx val="0"/>
          <c:order val="0"/>
          <c:tx>
            <c:v>Unkown Metal</c:v>
          </c:tx>
          <c:spPr>
            <a:ln w="47625">
              <a:noFill/>
            </a:ln>
          </c:spPr>
          <c:xVal>
            <c:numRef>
              <c:f>'[Chem108-18s (version 1).xlsx]Sheet6'!$D$3:$D$8</c:f>
              <c:numCache>
                <c:formatCode>0.0</c:formatCode>
                <c:ptCount val="6"/>
                <c:pt idx="0">
                  <c:v>0.518134715025907</c:v>
                </c:pt>
                <c:pt idx="1">
                  <c:v>2.849740932642487</c:v>
                </c:pt>
                <c:pt idx="2">
                  <c:v>5.88082901554404</c:v>
                </c:pt>
                <c:pt idx="3">
                  <c:v>30.36269430051813</c:v>
                </c:pt>
                <c:pt idx="4">
                  <c:v>82.2279792746114</c:v>
                </c:pt>
                <c:pt idx="5">
                  <c:v>117.6165803108808</c:v>
                </c:pt>
              </c:numCache>
            </c:numRef>
          </c:xVal>
          <c:yVal>
            <c:numRef>
              <c:f>'[Chem108-18s (version 1).xlsx]Sheet6'!$E$3:$E$8</c:f>
              <c:numCache>
                <c:formatCode>0.0</c:formatCode>
                <c:ptCount val="6"/>
                <c:pt idx="0">
                  <c:v>10.0</c:v>
                </c:pt>
                <c:pt idx="1">
                  <c:v>55.0</c:v>
                </c:pt>
                <c:pt idx="2">
                  <c:v>113.5</c:v>
                </c:pt>
                <c:pt idx="3">
                  <c:v>586.0</c:v>
                </c:pt>
                <c:pt idx="4">
                  <c:v>1587.0</c:v>
                </c:pt>
                <c:pt idx="5">
                  <c:v>2270.0</c:v>
                </c:pt>
              </c:numCache>
            </c:numRef>
          </c:yVal>
          <c:smooth val="0"/>
        </c:ser>
        <c:dLbls>
          <c:showLegendKey val="0"/>
          <c:showVal val="0"/>
          <c:showCatName val="0"/>
          <c:showSerName val="0"/>
          <c:showPercent val="0"/>
          <c:showBubbleSize val="0"/>
        </c:dLbls>
        <c:axId val="2088433688"/>
        <c:axId val="2088439432"/>
      </c:scatterChart>
      <c:valAx>
        <c:axId val="2088433688"/>
        <c:scaling>
          <c:orientation val="minMax"/>
        </c:scaling>
        <c:delete val="0"/>
        <c:axPos val="b"/>
        <c:title>
          <c:tx>
            <c:rich>
              <a:bodyPr/>
              <a:lstStyle/>
              <a:p>
                <a:pPr>
                  <a:defRPr/>
                </a:pPr>
                <a:r>
                  <a:rPr lang="en-US"/>
                  <a:t>Volume</a:t>
                </a:r>
                <a:r>
                  <a:rPr lang="en-US" baseline="0"/>
                  <a:t> (mL)</a:t>
                </a:r>
                <a:endParaRPr lang="en-US"/>
              </a:p>
            </c:rich>
          </c:tx>
          <c:layout/>
          <c:overlay val="0"/>
        </c:title>
        <c:numFmt formatCode="0.0" sourceLinked="1"/>
        <c:majorTickMark val="out"/>
        <c:minorTickMark val="none"/>
        <c:tickLblPos val="nextTo"/>
        <c:crossAx val="2088439432"/>
        <c:crosses val="autoZero"/>
        <c:crossBetween val="midCat"/>
      </c:valAx>
      <c:valAx>
        <c:axId val="2088439432"/>
        <c:scaling>
          <c:orientation val="minMax"/>
        </c:scaling>
        <c:delete val="0"/>
        <c:axPos val="l"/>
        <c:majorGridlines/>
        <c:title>
          <c:tx>
            <c:rich>
              <a:bodyPr rot="0" vert="horz"/>
              <a:lstStyle/>
              <a:p>
                <a:pPr>
                  <a:defRPr/>
                </a:pPr>
                <a:r>
                  <a:rPr lang="en-US"/>
                  <a:t>Mass</a:t>
                </a:r>
              </a:p>
              <a:p>
                <a:pPr>
                  <a:defRPr/>
                </a:pPr>
                <a:r>
                  <a:rPr lang="en-US"/>
                  <a:t> (grams)</a:t>
                </a:r>
              </a:p>
            </c:rich>
          </c:tx>
          <c:layout/>
          <c:overlay val="0"/>
        </c:title>
        <c:numFmt formatCode="0.0" sourceLinked="1"/>
        <c:majorTickMark val="out"/>
        <c:minorTickMark val="none"/>
        <c:tickLblPos val="nextTo"/>
        <c:crossAx val="2088433688"/>
        <c:crosses val="autoZero"/>
        <c:crossBetween val="midCat"/>
      </c:valAx>
    </c:plotArea>
    <c:legend>
      <c:legendPos val="r"/>
      <c:layout>
        <c:manualLayout>
          <c:xMode val="edge"/>
          <c:yMode val="edge"/>
          <c:x val="0.69113779527559"/>
          <c:y val="0.554892825896763"/>
          <c:w val="0.216602362204724"/>
          <c:h val="0.0889887722368037"/>
        </c:manualLayout>
      </c:layout>
      <c:overlay val="1"/>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Density</a:t>
            </a:r>
          </a:p>
        </c:rich>
      </c:tx>
      <c:layout/>
      <c:overlay val="0"/>
    </c:title>
    <c:autoTitleDeleted val="0"/>
    <c:plotArea>
      <c:layout/>
      <c:scatterChart>
        <c:scatterStyle val="lineMarker"/>
        <c:varyColors val="0"/>
        <c:ser>
          <c:idx val="0"/>
          <c:order val="0"/>
          <c:tx>
            <c:v>Unkown Metal</c:v>
          </c:tx>
          <c:spPr>
            <a:ln w="47625">
              <a:noFill/>
            </a:ln>
          </c:spPr>
          <c:trendline>
            <c:trendlineType val="linear"/>
            <c:dispRSqr val="0"/>
            <c:dispEq val="0"/>
          </c:trendline>
          <c:xVal>
            <c:numRef>
              <c:f>'[Chem108-18s (version 1).xlsx]Sheet6'!$D$3:$D$8</c:f>
              <c:numCache>
                <c:formatCode>0.0</c:formatCode>
                <c:ptCount val="6"/>
                <c:pt idx="0">
                  <c:v>0.518134715025907</c:v>
                </c:pt>
                <c:pt idx="1">
                  <c:v>2.849740932642487</c:v>
                </c:pt>
                <c:pt idx="2">
                  <c:v>5.88082901554404</c:v>
                </c:pt>
                <c:pt idx="3">
                  <c:v>30.36269430051813</c:v>
                </c:pt>
                <c:pt idx="4">
                  <c:v>82.2279792746114</c:v>
                </c:pt>
                <c:pt idx="5">
                  <c:v>117.6165803108808</c:v>
                </c:pt>
              </c:numCache>
            </c:numRef>
          </c:xVal>
          <c:yVal>
            <c:numRef>
              <c:f>'[Chem108-18s (version 1).xlsx]Sheet6'!$E$3:$E$8</c:f>
              <c:numCache>
                <c:formatCode>0.0</c:formatCode>
                <c:ptCount val="6"/>
                <c:pt idx="0">
                  <c:v>10.0</c:v>
                </c:pt>
                <c:pt idx="1">
                  <c:v>55.0</c:v>
                </c:pt>
                <c:pt idx="2">
                  <c:v>113.5</c:v>
                </c:pt>
                <c:pt idx="3">
                  <c:v>586.0</c:v>
                </c:pt>
                <c:pt idx="4">
                  <c:v>1587.0</c:v>
                </c:pt>
                <c:pt idx="5">
                  <c:v>2270.0</c:v>
                </c:pt>
              </c:numCache>
            </c:numRef>
          </c:yVal>
          <c:smooth val="0"/>
        </c:ser>
        <c:dLbls>
          <c:showLegendKey val="0"/>
          <c:showVal val="0"/>
          <c:showCatName val="0"/>
          <c:showSerName val="0"/>
          <c:showPercent val="0"/>
          <c:showBubbleSize val="0"/>
        </c:dLbls>
        <c:axId val="2088530904"/>
        <c:axId val="2088536328"/>
      </c:scatterChart>
      <c:valAx>
        <c:axId val="2088530904"/>
        <c:scaling>
          <c:orientation val="minMax"/>
        </c:scaling>
        <c:delete val="0"/>
        <c:axPos val="b"/>
        <c:title>
          <c:tx>
            <c:rich>
              <a:bodyPr/>
              <a:lstStyle/>
              <a:p>
                <a:pPr>
                  <a:defRPr/>
                </a:pPr>
                <a:r>
                  <a:rPr lang="en-US"/>
                  <a:t>Volume</a:t>
                </a:r>
                <a:r>
                  <a:rPr lang="en-US" baseline="0"/>
                  <a:t> (mL)</a:t>
                </a:r>
                <a:endParaRPr lang="en-US"/>
              </a:p>
            </c:rich>
          </c:tx>
          <c:layout/>
          <c:overlay val="0"/>
        </c:title>
        <c:numFmt formatCode="0.0" sourceLinked="1"/>
        <c:majorTickMark val="out"/>
        <c:minorTickMark val="none"/>
        <c:tickLblPos val="nextTo"/>
        <c:crossAx val="2088536328"/>
        <c:crosses val="autoZero"/>
        <c:crossBetween val="midCat"/>
      </c:valAx>
      <c:valAx>
        <c:axId val="2088536328"/>
        <c:scaling>
          <c:orientation val="minMax"/>
        </c:scaling>
        <c:delete val="0"/>
        <c:axPos val="l"/>
        <c:majorGridlines/>
        <c:title>
          <c:tx>
            <c:rich>
              <a:bodyPr rot="0" vert="horz"/>
              <a:lstStyle/>
              <a:p>
                <a:pPr>
                  <a:defRPr/>
                </a:pPr>
                <a:r>
                  <a:rPr lang="en-US"/>
                  <a:t>Mass</a:t>
                </a:r>
              </a:p>
              <a:p>
                <a:pPr>
                  <a:defRPr/>
                </a:pPr>
                <a:r>
                  <a:rPr lang="en-US"/>
                  <a:t> (grams)</a:t>
                </a:r>
              </a:p>
            </c:rich>
          </c:tx>
          <c:layout/>
          <c:overlay val="0"/>
        </c:title>
        <c:numFmt formatCode="0.0" sourceLinked="1"/>
        <c:majorTickMark val="out"/>
        <c:minorTickMark val="none"/>
        <c:tickLblPos val="nextTo"/>
        <c:crossAx val="2088530904"/>
        <c:crosses val="autoZero"/>
        <c:crossBetween val="midCat"/>
      </c:valAx>
    </c:plotArea>
    <c:legend>
      <c:legendPos val="r"/>
      <c:layout>
        <c:manualLayout>
          <c:xMode val="edge"/>
          <c:yMode val="edge"/>
          <c:x val="0.69113779527559"/>
          <c:y val="0.476189122193059"/>
          <c:w val="0.269973315835521"/>
          <c:h val="0.281881014873141"/>
        </c:manualLayout>
      </c:layout>
      <c:overlay val="1"/>
    </c:legend>
    <c:plotVisOnly val="1"/>
    <c:dispBlanksAs val="gap"/>
    <c:showDLblsOverMax val="0"/>
  </c:chart>
  <c:spPr>
    <a:solidFill>
      <a:schemeClr val="bg1"/>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Mass &amp; Volume</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v>Volume</c:v>
          </c:tx>
          <c:invertIfNegative val="0"/>
          <c:dLbls>
            <c:dLbl>
              <c:idx val="0"/>
              <c:delete val="1"/>
            </c:dLbl>
            <c:dLbl>
              <c:idx val="1"/>
              <c:delete val="1"/>
            </c:dLbl>
            <c:dLbl>
              <c:idx val="2"/>
              <c:delete val="1"/>
            </c:dLbl>
            <c:showLegendKey val="0"/>
            <c:showVal val="1"/>
            <c:showCatName val="0"/>
            <c:showSerName val="0"/>
            <c:showPercent val="0"/>
            <c:showBubbleSize val="0"/>
            <c:showLeaderLines val="0"/>
          </c:dLbls>
          <c:cat>
            <c:strLit>
              <c:ptCount val="1"/>
              <c:pt idx="0">
                <c:v>_x000c_Mass (grams)</c:v>
              </c:pt>
            </c:strLit>
          </c:cat>
          <c:val>
            <c:numRef>
              <c:f>'[Chem108-18s (version 1).xlsx]Sheet6'!$D$3:$D$8</c:f>
              <c:numCache>
                <c:formatCode>0.0</c:formatCode>
                <c:ptCount val="6"/>
                <c:pt idx="0">
                  <c:v>0.518134715025907</c:v>
                </c:pt>
                <c:pt idx="1">
                  <c:v>2.849740932642487</c:v>
                </c:pt>
                <c:pt idx="2">
                  <c:v>5.88082901554404</c:v>
                </c:pt>
                <c:pt idx="3">
                  <c:v>30.36269430051813</c:v>
                </c:pt>
                <c:pt idx="4">
                  <c:v>82.2279792746114</c:v>
                </c:pt>
                <c:pt idx="5">
                  <c:v>117.6165803108808</c:v>
                </c:pt>
              </c:numCache>
            </c:numRef>
          </c:val>
        </c:ser>
        <c:ser>
          <c:idx val="1"/>
          <c:order val="1"/>
          <c:tx>
            <c:v>Mass</c:v>
          </c:tx>
          <c:invertIfNegative val="0"/>
          <c:dLbls>
            <c:dLbl>
              <c:idx val="0"/>
              <c:delete val="1"/>
            </c:dLbl>
            <c:dLbl>
              <c:idx val="1"/>
              <c:delete val="1"/>
            </c:dLbl>
            <c:dLbl>
              <c:idx val="2"/>
              <c:delete val="1"/>
            </c:dLbl>
            <c:showLegendKey val="0"/>
            <c:showVal val="1"/>
            <c:showCatName val="0"/>
            <c:showSerName val="0"/>
            <c:showPercent val="0"/>
            <c:showBubbleSize val="0"/>
            <c:showLeaderLines val="0"/>
          </c:dLbls>
          <c:cat>
            <c:strLit>
              <c:ptCount val="1"/>
              <c:pt idx="0">
                <c:v>_x000c_Mass (grams)</c:v>
              </c:pt>
            </c:strLit>
          </c:cat>
          <c:val>
            <c:numRef>
              <c:f>'[Chem108-18s (version 1).xlsx]Sheet6'!$E$3:$E$8</c:f>
              <c:numCache>
                <c:formatCode>0.0</c:formatCode>
                <c:ptCount val="6"/>
                <c:pt idx="0">
                  <c:v>10.0</c:v>
                </c:pt>
                <c:pt idx="1">
                  <c:v>55.0</c:v>
                </c:pt>
                <c:pt idx="2">
                  <c:v>113.5</c:v>
                </c:pt>
                <c:pt idx="3">
                  <c:v>586.0</c:v>
                </c:pt>
                <c:pt idx="4">
                  <c:v>1587.0</c:v>
                </c:pt>
                <c:pt idx="5">
                  <c:v>2270.0</c:v>
                </c:pt>
              </c:numCache>
            </c:numRef>
          </c:val>
        </c:ser>
        <c:dLbls>
          <c:showLegendKey val="0"/>
          <c:showVal val="1"/>
          <c:showCatName val="0"/>
          <c:showSerName val="0"/>
          <c:showPercent val="0"/>
          <c:showBubbleSize val="0"/>
        </c:dLbls>
        <c:gapWidth val="150"/>
        <c:shape val="box"/>
        <c:axId val="2088590216"/>
        <c:axId val="2088595976"/>
        <c:axId val="0"/>
      </c:bar3DChart>
      <c:catAx>
        <c:axId val="2088590216"/>
        <c:scaling>
          <c:orientation val="minMax"/>
        </c:scaling>
        <c:delete val="1"/>
        <c:axPos val="b"/>
        <c:title>
          <c:tx>
            <c:rich>
              <a:bodyPr/>
              <a:lstStyle/>
              <a:p>
                <a:pPr>
                  <a:defRPr/>
                </a:pPr>
                <a:r>
                  <a:rPr lang="en-US"/>
                  <a:t>Unknown</a:t>
                </a:r>
                <a:r>
                  <a:rPr lang="en-US" baseline="0"/>
                  <a:t> Samples 1-6</a:t>
                </a:r>
                <a:endParaRPr lang="en-US"/>
              </a:p>
            </c:rich>
          </c:tx>
          <c:layout/>
          <c:overlay val="0"/>
        </c:title>
        <c:majorTickMark val="out"/>
        <c:minorTickMark val="none"/>
        <c:tickLblPos val="nextTo"/>
        <c:crossAx val="2088595976"/>
        <c:crosses val="autoZero"/>
        <c:auto val="1"/>
        <c:lblAlgn val="ctr"/>
        <c:lblOffset val="100"/>
        <c:noMultiLvlLbl val="0"/>
      </c:catAx>
      <c:valAx>
        <c:axId val="2088595976"/>
        <c:scaling>
          <c:orientation val="minMax"/>
        </c:scaling>
        <c:delete val="0"/>
        <c:axPos val="l"/>
        <c:majorGridlines/>
        <c:title>
          <c:tx>
            <c:rich>
              <a:bodyPr rot="0" vert="horz"/>
              <a:lstStyle/>
              <a:p>
                <a:pPr>
                  <a:defRPr/>
                </a:pPr>
                <a:r>
                  <a:rPr lang="en-US"/>
                  <a:t>Mass</a:t>
                </a:r>
                <a:endParaRPr lang="en-US" baseline="0"/>
              </a:p>
              <a:p>
                <a:pPr>
                  <a:defRPr/>
                </a:pPr>
                <a:r>
                  <a:rPr lang="en-US" baseline="0"/>
                  <a:t>(grams)</a:t>
                </a:r>
              </a:p>
              <a:p>
                <a:pPr>
                  <a:defRPr/>
                </a:pPr>
                <a:endParaRPr lang="en-US" baseline="0"/>
              </a:p>
              <a:p>
                <a:pPr>
                  <a:defRPr/>
                </a:pPr>
                <a:r>
                  <a:rPr lang="en-US" baseline="0"/>
                  <a:t>Volume</a:t>
                </a:r>
              </a:p>
              <a:p>
                <a:pPr>
                  <a:defRPr/>
                </a:pPr>
                <a:r>
                  <a:rPr lang="en-US" baseline="0"/>
                  <a:t>(mL)</a:t>
                </a:r>
                <a:endParaRPr lang="en-US"/>
              </a:p>
            </c:rich>
          </c:tx>
          <c:layout/>
          <c:overlay val="0"/>
        </c:title>
        <c:numFmt formatCode="0.0" sourceLinked="1"/>
        <c:majorTickMark val="out"/>
        <c:minorTickMark val="none"/>
        <c:tickLblPos val="nextTo"/>
        <c:crossAx val="2088590216"/>
        <c:crosses val="autoZero"/>
        <c:crossBetween val="between"/>
      </c:valAx>
    </c:plotArea>
    <c:legend>
      <c:legendPos val="r"/>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3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3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3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3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eaLnBrk="0" hangingPunct="0"/>
            <a:fld id="{88EE85FF-299A-304F-AE49-45A2DB82392E}" type="slidenum">
              <a:rPr lang="en-US" sz="1400">
                <a:solidFill>
                  <a:schemeClr val="tx1"/>
                </a:solidFill>
                <a:effectLst>
                  <a:outerShdw blurRad="38100" dist="38100" dir="2700000" algn="tl">
                    <a:srgbClr val="DDDDDD"/>
                  </a:outerShdw>
                </a:effectLst>
              </a:rPr>
              <a:pPr algn="r" eaLnBrk="0" hangingPunct="0"/>
              <a:t>‹#›</a:t>
            </a:fld>
            <a:endParaRPr lang="en-US" sz="1400">
              <a:solidFill>
                <a:schemeClr val="tx1"/>
              </a:solidFill>
              <a:effectLst>
                <a:outerShdw blurRad="38100" dist="38100" dir="2700000" algn="tl">
                  <a:srgbClr val="DDDDDD"/>
                </a:outerShdw>
              </a:effectLst>
            </a:endParaRPr>
          </a:p>
        </p:txBody>
      </p:sp>
    </p:spTree>
    <p:extLst>
      <p:ext uri="{BB962C8B-B14F-4D97-AF65-F5344CB8AC3E}">
        <p14:creationId xmlns:p14="http://schemas.microsoft.com/office/powerpoint/2010/main" val="2466403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2" name="Rectangle 4"/>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eaLnBrk="0" hangingPunct="0"/>
            <a:fld id="{B531BA6C-2C1C-9847-AB00-853C6720EA74}" type="slidenum">
              <a:rPr lang="en-US" sz="1400">
                <a:solidFill>
                  <a:schemeClr val="tx1"/>
                </a:solidFill>
                <a:effectLst>
                  <a:outerShdw blurRad="38100" dist="38100" dir="2700000" algn="tl">
                    <a:srgbClr val="DDDDDD"/>
                  </a:outerShdw>
                </a:effectLst>
              </a:rPr>
              <a:pPr algn="r" eaLnBrk="0" hangingPunct="0"/>
              <a:t>‹#›</a:t>
            </a:fld>
            <a:endParaRPr lang="en-US" sz="1400">
              <a:solidFill>
                <a:schemeClr val="tx1"/>
              </a:solidFill>
              <a:effectLst>
                <a:outerShdw blurRad="38100" dist="38100" dir="2700000" algn="tl">
                  <a:srgbClr val="DDDDDD"/>
                </a:outerShdw>
              </a:effectLst>
            </a:endParaRPr>
          </a:p>
        </p:txBody>
      </p:sp>
    </p:spTree>
    <p:extLst>
      <p:ext uri="{BB962C8B-B14F-4D97-AF65-F5344CB8AC3E}">
        <p14:creationId xmlns:p14="http://schemas.microsoft.com/office/powerpoint/2010/main" val="25300442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xfrm>
            <a:off x="1150938" y="692150"/>
            <a:ext cx="4556125" cy="3416300"/>
          </a:xfrm>
          <a:ln/>
        </p:spPr>
      </p:sp>
      <p:sp>
        <p:nvSpPr>
          <p:cNvPr id="184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a:xfrm>
            <a:off x="1150938" y="692150"/>
            <a:ext cx="4556125" cy="3416300"/>
          </a:xfrm>
          <a:ln/>
        </p:spPr>
      </p:sp>
      <p:sp>
        <p:nvSpPr>
          <p:cNvPr id="204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xfrm>
            <a:off x="1150938" y="692150"/>
            <a:ext cx="4556125" cy="3416300"/>
          </a:xfrm>
          <a:ln/>
        </p:spPr>
      </p:sp>
      <p:sp>
        <p:nvSpPr>
          <p:cNvPr id="225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xfrm>
            <a:off x="1150938" y="692150"/>
            <a:ext cx="4556125" cy="3416300"/>
          </a:xfrm>
          <a:ln/>
        </p:spPr>
      </p:sp>
      <p:sp>
        <p:nvSpPr>
          <p:cNvPr id="245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Table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noTextEdit="1"/>
          </p:cNvSpPr>
          <p:nvPr>
            <p:ph type="sldImg"/>
          </p:nvPr>
        </p:nvSpPr>
        <p:spPr>
          <a:xfrm>
            <a:off x="1150938" y="692150"/>
            <a:ext cx="4556125" cy="3416300"/>
          </a:xfrm>
          <a:ln/>
        </p:spPr>
      </p:sp>
      <p:sp>
        <p:nvSpPr>
          <p:cNvPr id="266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Calculation of iron density</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Notes:</a:t>
            </a:r>
          </a:p>
          <a:p>
            <a:r>
              <a:rPr lang="en-US">
                <a:solidFill>
                  <a:srgbClr val="000000"/>
                </a:solidFill>
                <a:latin typeface="Geneva" charset="0"/>
                <a:ea typeface="ＭＳ Ｐゴシック" charset="0"/>
                <a:cs typeface="ＭＳ Ｐゴシック" charset="0"/>
              </a:rPr>
              <a:t>Proper units for density are mass per unit volume.</a:t>
            </a:r>
          </a:p>
          <a:p>
            <a:endParaRPr lang="en-US">
              <a:solidFill>
                <a:srgbClr val="000000"/>
              </a:solidFill>
              <a:latin typeface="Geneva" charset="0"/>
              <a:ea typeface="ＭＳ Ｐゴシック" charset="0"/>
              <a:cs typeface="ＭＳ Ｐゴシック" charset="0"/>
            </a:endParaRPr>
          </a:p>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noTextEdit="1"/>
          </p:cNvSpPr>
          <p:nvPr>
            <p:ph type="sldImg"/>
          </p:nvPr>
        </p:nvSpPr>
        <p:spPr>
          <a:xfrm>
            <a:off x="1150938" y="692150"/>
            <a:ext cx="4556125" cy="3416300"/>
          </a:xfrm>
          <a:ln/>
        </p:spPr>
      </p:sp>
      <p:sp>
        <p:nvSpPr>
          <p:cNvPr id="286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Calculation of iron density</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Notes:</a:t>
            </a:r>
          </a:p>
          <a:p>
            <a:r>
              <a:rPr lang="en-US">
                <a:solidFill>
                  <a:srgbClr val="000000"/>
                </a:solidFill>
                <a:latin typeface="Geneva" charset="0"/>
                <a:ea typeface="ＭＳ Ｐゴシック" charset="0"/>
                <a:cs typeface="ＭＳ Ｐゴシック" charset="0"/>
              </a:rPr>
              <a:t>Proper units for density are mass per unit volume.</a:t>
            </a:r>
          </a:p>
          <a:p>
            <a:endParaRPr lang="en-US">
              <a:solidFill>
                <a:srgbClr val="000000"/>
              </a:solidFill>
              <a:latin typeface="Geneva" charset="0"/>
              <a:ea typeface="ＭＳ Ｐゴシック" charset="0"/>
              <a:cs typeface="ＭＳ Ｐゴシック" charset="0"/>
            </a:endParaRPr>
          </a:p>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307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3277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3481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3686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38915"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4096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a:xfrm>
            <a:off x="1150938" y="692150"/>
            <a:ext cx="4556125" cy="3416300"/>
          </a:xfrm>
          <a:ln/>
        </p:spPr>
      </p:sp>
      <p:sp>
        <p:nvSpPr>
          <p:cNvPr id="430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4.9289 mL = 1 tsp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Arial" charset="0"/>
                <a:ea typeface="ＭＳ Ｐゴシック" charset="0"/>
                <a:cs typeface="msgothic" charset="0"/>
              </a:rPr>
              <a:t>Design, processing, and cellular architecture of ultralight microlattices. (</a:t>
            </a:r>
            <a:r>
              <a:rPr lang="en-GB" sz="1300" b="1">
                <a:latin typeface="Arial" charset="0"/>
                <a:ea typeface="ＭＳ Ｐゴシック" charset="0"/>
                <a:cs typeface="msgothic" charset="0"/>
              </a:rPr>
              <a:t>A</a:t>
            </a:r>
            <a:r>
              <a:rPr lang="en-GB">
                <a:latin typeface="Arial" charset="0"/>
                <a:ea typeface="ＭＳ Ｐゴシック" charset="0"/>
                <a:cs typeface="msgothic" charset="0"/>
              </a:rPr>
              <a:t>) Polymer microlattice templates are fabricated from a three-dimensional array of self-propagating photopolymer waveguides. (</a:t>
            </a:r>
            <a:r>
              <a:rPr lang="en-GB" sz="1300" b="1">
                <a:latin typeface="Arial" charset="0"/>
                <a:ea typeface="ＭＳ Ｐゴシック" charset="0"/>
                <a:cs typeface="msgothic" charset="0"/>
              </a:rPr>
              <a:t>B</a:t>
            </a:r>
            <a:r>
              <a:rPr lang="en-GB">
                <a:latin typeface="Arial" charset="0"/>
                <a:ea typeface="ＭＳ Ｐゴシック" charset="0"/>
                <a:cs typeface="msgothic" charset="0"/>
              </a:rPr>
              <a:t>) The open-cellular templates are electroless plated with a conformal Ni-P thin film followed by etch removal of the template. (</a:t>
            </a:r>
            <a:r>
              <a:rPr lang="en-GB" sz="1300" b="1">
                <a:latin typeface="Arial" charset="0"/>
                <a:ea typeface="ＭＳ Ｐゴシック" charset="0"/>
                <a:cs typeface="msgothic" charset="0"/>
              </a:rPr>
              <a:t>C</a:t>
            </a:r>
            <a:r>
              <a:rPr lang="en-GB">
                <a:latin typeface="Arial" charset="0"/>
                <a:ea typeface="ＭＳ Ｐゴシック" charset="0"/>
                <a:cs typeface="msgothic" charset="0"/>
              </a:rPr>
              <a:t>) Image of the lightest Ni-P microlattice fabricated with this approach: 0.9 mg/cm</a:t>
            </a:r>
            <a:r>
              <a:rPr lang="en-GB" baseline="33000">
                <a:latin typeface="Arial" charset="0"/>
                <a:ea typeface="ＭＳ Ｐゴシック" charset="0"/>
                <a:cs typeface="msgothic" charset="0"/>
              </a:rPr>
              <a:t>3</a:t>
            </a:r>
            <a:r>
              <a:rPr lang="en-GB">
                <a:latin typeface="Arial" charset="0"/>
                <a:ea typeface="ＭＳ Ｐゴシック" charset="0"/>
                <a:cs typeface="msgothic" charset="0"/>
              </a:rPr>
              <a:t>. (</a:t>
            </a:r>
            <a:r>
              <a:rPr lang="en-GB" sz="1300" b="1">
                <a:latin typeface="Arial" charset="0"/>
                <a:ea typeface="ＭＳ Ｐゴシック" charset="0"/>
                <a:cs typeface="msgothic" charset="0"/>
              </a:rPr>
              <a:t>D</a:t>
            </a:r>
            <a:r>
              <a:rPr lang="en-GB">
                <a:latin typeface="Arial" charset="0"/>
                <a:ea typeface="ＭＳ Ｐゴシック" charset="0"/>
                <a:cs typeface="msgothic" charset="0"/>
              </a:rPr>
              <a:t> and </a:t>
            </a:r>
            <a:r>
              <a:rPr lang="en-GB" sz="1300" b="1">
                <a:latin typeface="Arial" charset="0"/>
                <a:ea typeface="ＭＳ Ｐゴシック" charset="0"/>
                <a:cs typeface="msgothic" charset="0"/>
              </a:rPr>
              <a:t>E</a:t>
            </a:r>
            <a:r>
              <a:rPr lang="en-GB">
                <a:latin typeface="Arial" charset="0"/>
                <a:ea typeface="ＭＳ Ｐゴシック" charset="0"/>
                <a:cs typeface="msgothic" charset="0"/>
              </a:rPr>
              <a:t>) Images of two as-fabricated microlattices along with a breakdown of the relevant architectural elements.</a:t>
            </a:r>
            <a:endParaRPr lang="en-US">
              <a:latin typeface="Helvetica" charset="0"/>
              <a:ea typeface="ＭＳ Ｐゴシック" charset="0"/>
              <a:cs typeface="ＭＳ Ｐゴシック" charset="0"/>
            </a:endParaRPr>
          </a:p>
        </p:txBody>
      </p:sp>
      <p:sp>
        <p:nvSpPr>
          <p:cNvPr id="4505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Arial" charset="0"/>
                <a:ea typeface="ＭＳ Ｐゴシック" charset="0"/>
                <a:cs typeface="msgothic" charset="0"/>
              </a:rPr>
              <a:t>Design, processing, and cellular architecture of ultralight microlattices. (</a:t>
            </a:r>
            <a:r>
              <a:rPr lang="en-GB" sz="1300" b="1">
                <a:latin typeface="Arial" charset="0"/>
                <a:ea typeface="ＭＳ Ｐゴシック" charset="0"/>
                <a:cs typeface="msgothic" charset="0"/>
              </a:rPr>
              <a:t>A</a:t>
            </a:r>
            <a:r>
              <a:rPr lang="en-GB">
                <a:latin typeface="Arial" charset="0"/>
                <a:ea typeface="ＭＳ Ｐゴシック" charset="0"/>
                <a:cs typeface="msgothic" charset="0"/>
              </a:rPr>
              <a:t>) Polymer microlattice templates are fabricated from a three-dimensional array of self-propagating photopolymer waveguides. (</a:t>
            </a:r>
            <a:r>
              <a:rPr lang="en-GB" sz="1300" b="1">
                <a:latin typeface="Arial" charset="0"/>
                <a:ea typeface="ＭＳ Ｐゴシック" charset="0"/>
                <a:cs typeface="msgothic" charset="0"/>
              </a:rPr>
              <a:t>B</a:t>
            </a:r>
            <a:r>
              <a:rPr lang="en-GB">
                <a:latin typeface="Arial" charset="0"/>
                <a:ea typeface="ＭＳ Ｐゴシック" charset="0"/>
                <a:cs typeface="msgothic" charset="0"/>
              </a:rPr>
              <a:t>) The open-cellular templates are electroless plated with a conformal Ni-P thin film followed by etch removal of the template. (</a:t>
            </a:r>
            <a:r>
              <a:rPr lang="en-GB" sz="1300" b="1">
                <a:latin typeface="Arial" charset="0"/>
                <a:ea typeface="ＭＳ Ｐゴシック" charset="0"/>
                <a:cs typeface="msgothic" charset="0"/>
              </a:rPr>
              <a:t>C</a:t>
            </a:r>
            <a:r>
              <a:rPr lang="en-GB">
                <a:latin typeface="Arial" charset="0"/>
                <a:ea typeface="ＭＳ Ｐゴシック" charset="0"/>
                <a:cs typeface="msgothic" charset="0"/>
              </a:rPr>
              <a:t>) Image of the lightest Ni-P microlattice fabricated with this approach: 0.9 mg/cm</a:t>
            </a:r>
            <a:r>
              <a:rPr lang="en-GB" baseline="33000">
                <a:latin typeface="Arial" charset="0"/>
                <a:ea typeface="ＭＳ Ｐゴシック" charset="0"/>
                <a:cs typeface="msgothic" charset="0"/>
              </a:rPr>
              <a:t>3</a:t>
            </a:r>
            <a:r>
              <a:rPr lang="en-GB">
                <a:latin typeface="Arial" charset="0"/>
                <a:ea typeface="ＭＳ Ｐゴシック" charset="0"/>
                <a:cs typeface="msgothic" charset="0"/>
              </a:rPr>
              <a:t>. (</a:t>
            </a:r>
            <a:r>
              <a:rPr lang="en-GB" sz="1300" b="1">
                <a:latin typeface="Arial" charset="0"/>
                <a:ea typeface="ＭＳ Ｐゴシック" charset="0"/>
                <a:cs typeface="msgothic" charset="0"/>
              </a:rPr>
              <a:t>D</a:t>
            </a:r>
            <a:r>
              <a:rPr lang="en-GB">
                <a:latin typeface="Arial" charset="0"/>
                <a:ea typeface="ＭＳ Ｐゴシック" charset="0"/>
                <a:cs typeface="msgothic" charset="0"/>
              </a:rPr>
              <a:t> and </a:t>
            </a:r>
            <a:r>
              <a:rPr lang="en-GB" sz="1300" b="1">
                <a:latin typeface="Arial" charset="0"/>
                <a:ea typeface="ＭＳ Ｐゴシック" charset="0"/>
                <a:cs typeface="msgothic" charset="0"/>
              </a:rPr>
              <a:t>E</a:t>
            </a:r>
            <a:r>
              <a:rPr lang="en-GB">
                <a:latin typeface="Arial" charset="0"/>
                <a:ea typeface="ＭＳ Ｐゴシック" charset="0"/>
                <a:cs typeface="msgothic" charset="0"/>
              </a:rPr>
              <a:t>) Images of two as-fabricated microlattices along with a breakdown of the relevant architectural elements.</a:t>
            </a:r>
            <a:endParaRPr lang="en-US">
              <a:latin typeface="Helvetica" charset="0"/>
              <a:ea typeface="ＭＳ Ｐゴシック" charset="0"/>
              <a:cs typeface="ＭＳ Ｐゴシック" charset="0"/>
            </a:endParaRPr>
          </a:p>
        </p:txBody>
      </p:sp>
      <p:sp>
        <p:nvSpPr>
          <p:cNvPr id="4710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49155"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5120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5325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4294967295"/>
          </p:nvPr>
        </p:nvSpPr>
        <p:spPr>
          <a:xfrm>
            <a:off x="3884613" y="8685213"/>
            <a:ext cx="2971800" cy="457200"/>
          </a:xfrm>
          <a:prstGeom prst="rect">
            <a:avLst/>
          </a:prstGeom>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fld id="{CC2D573D-C489-B94F-B7A3-42FCA0114FA0}" type="slidenum">
              <a:rPr lang="en-US">
                <a:effectLst>
                  <a:outerShdw blurRad="38100" dist="38100" dir="2700000" algn="tl">
                    <a:srgbClr val="DDDDDD"/>
                  </a:outerShdw>
                </a:effectLst>
              </a:rPr>
              <a:pPr eaLnBrk="1" hangingPunct="1"/>
              <a:t>20</a:t>
            </a:fld>
            <a:endParaRPr lang="en-US">
              <a:effectLst>
                <a:outerShdw blurRad="38100" dist="38100" dir="2700000" algn="tl">
                  <a:srgbClr val="DDDDDD"/>
                </a:outerShdw>
              </a:effectLst>
            </a:endParaRPr>
          </a:p>
        </p:txBody>
      </p:sp>
      <p:sp>
        <p:nvSpPr>
          <p:cNvPr id="55299" name="Rectangle 2"/>
          <p:cNvSpPr>
            <a:spLocks noRot="1" noChangeArrowheads="1" noTextEdit="1"/>
          </p:cNvSpPr>
          <p:nvPr>
            <p:ph type="sldImg"/>
          </p:nvPr>
        </p:nvSpPr>
        <p:spPr>
          <a:xfrm>
            <a:off x="1150938" y="692150"/>
            <a:ext cx="4556125" cy="3416300"/>
          </a:xfrm>
          <a:ln/>
        </p:spPr>
      </p:sp>
      <p:sp>
        <p:nvSpPr>
          <p:cNvPr id="553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4294967295"/>
          </p:nvPr>
        </p:nvSpPr>
        <p:spPr>
          <a:xfrm>
            <a:off x="3884613" y="8685213"/>
            <a:ext cx="2971800" cy="457200"/>
          </a:xfrm>
          <a:prstGeom prst="rect">
            <a:avLst/>
          </a:prstGeom>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fld id="{BFC6A46F-EF96-3C4F-8F38-DDBF9AA901C4}" type="slidenum">
              <a:rPr lang="en-US">
                <a:effectLst>
                  <a:outerShdw blurRad="38100" dist="38100" dir="2700000" algn="tl">
                    <a:srgbClr val="DDDDDD"/>
                  </a:outerShdw>
                </a:effectLst>
              </a:rPr>
              <a:pPr eaLnBrk="1" hangingPunct="1"/>
              <a:t>21</a:t>
            </a:fld>
            <a:endParaRPr lang="en-US">
              <a:effectLst>
                <a:outerShdw blurRad="38100" dist="38100" dir="2700000" algn="tl">
                  <a:srgbClr val="DDDDDD"/>
                </a:outerShdw>
              </a:effectLst>
            </a:endParaRPr>
          </a:p>
        </p:txBody>
      </p:sp>
      <p:sp>
        <p:nvSpPr>
          <p:cNvPr id="57347" name="Rectangle 2"/>
          <p:cNvSpPr>
            <a:spLocks noRot="1" noChangeArrowheads="1" noTextEdit="1"/>
          </p:cNvSpPr>
          <p:nvPr>
            <p:ph type="sldImg"/>
          </p:nvPr>
        </p:nvSpPr>
        <p:spPr>
          <a:xfrm>
            <a:off x="1150938" y="692150"/>
            <a:ext cx="4556125" cy="3416300"/>
          </a:xfrm>
          <a:ln/>
        </p:spPr>
      </p:sp>
      <p:sp>
        <p:nvSpPr>
          <p:cNvPr id="573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latin typeface="Arial"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4294967295"/>
          </p:nvPr>
        </p:nvSpPr>
        <p:spPr>
          <a:xfrm>
            <a:off x="3884613" y="8685213"/>
            <a:ext cx="2971800" cy="457200"/>
          </a:xfrm>
          <a:prstGeom prst="rect">
            <a:avLst/>
          </a:prstGeom>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fld id="{C99F039A-2D8F-514D-8ABC-5802E1B04FD6}" type="slidenum">
              <a:rPr lang="en-US">
                <a:effectLst>
                  <a:outerShdw blurRad="38100" dist="38100" dir="2700000" algn="tl">
                    <a:srgbClr val="DDDDDD"/>
                  </a:outerShdw>
                </a:effectLst>
              </a:rPr>
              <a:pPr eaLnBrk="1" hangingPunct="1"/>
              <a:t>22</a:t>
            </a:fld>
            <a:endParaRPr lang="en-US">
              <a:effectLst>
                <a:outerShdw blurRad="38100" dist="38100" dir="2700000" algn="tl">
                  <a:srgbClr val="DDDDDD"/>
                </a:outerShdw>
              </a:effectLst>
            </a:endParaRPr>
          </a:p>
        </p:txBody>
      </p:sp>
      <p:sp>
        <p:nvSpPr>
          <p:cNvPr id="59395" name="Rectangle 2"/>
          <p:cNvSpPr>
            <a:spLocks noRot="1" noChangeArrowheads="1" noTextEdit="1"/>
          </p:cNvSpPr>
          <p:nvPr>
            <p:ph type="sldImg"/>
          </p:nvPr>
        </p:nvSpPr>
        <p:spPr>
          <a:xfrm>
            <a:off x="1150938" y="692150"/>
            <a:ext cx="4556125" cy="3416300"/>
          </a:xfrm>
          <a:ln/>
        </p:spPr>
      </p:sp>
      <p:sp>
        <p:nvSpPr>
          <p:cNvPr id="593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6349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7270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7680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7885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8089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p:cNvSpPr>
          <p:nvPr>
            <p:ph type="sldImg"/>
          </p:nvPr>
        </p:nvSpPr>
        <p:spPr>
          <a:xfrm>
            <a:off x="1150938" y="692150"/>
            <a:ext cx="4556125" cy="3416300"/>
          </a:xfrm>
          <a:ln/>
        </p:spPr>
      </p:sp>
      <p:sp>
        <p:nvSpPr>
          <p:cNvPr id="829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http://cyclefit.co.uk/journal/5-questions-to-ask-before-buying-a-titanium-bike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p:cNvSpPr>
          <p:nvPr>
            <p:ph type="sldImg"/>
          </p:nvPr>
        </p:nvSpPr>
        <p:spPr>
          <a:xfrm>
            <a:off x="1150938" y="692150"/>
            <a:ext cx="4556125" cy="3416300"/>
          </a:xfrm>
          <a:ln/>
        </p:spPr>
      </p:sp>
      <p:sp>
        <p:nvSpPr>
          <p:cNvPr id="849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http://cyclefit.co.uk/journal/5-questions-to-ask-before-buying-a-titanium-bike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738331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03009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247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0940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41319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90704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245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5487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2037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68118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228600"/>
            <a:ext cx="1981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791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708063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9"/>
          <p:cNvGrpSpPr>
            <a:grpSpLocks/>
          </p:cNvGrpSpPr>
          <p:nvPr/>
        </p:nvGrpSpPr>
        <p:grpSpPr bwMode="auto">
          <a:xfrm>
            <a:off x="236538" y="0"/>
            <a:ext cx="8896350" cy="6845300"/>
            <a:chOff x="149" y="0"/>
            <a:chExt cx="5604" cy="4312"/>
          </a:xfrm>
        </p:grpSpPr>
        <p:sp>
          <p:nvSpPr>
            <p:cNvPr id="2" name="Rectangle 2"/>
            <p:cNvSpPr>
              <a:spLocks noChangeArrowheads="1"/>
            </p:cNvSpPr>
            <p:nvPr/>
          </p:nvSpPr>
          <p:spPr bwMode="auto">
            <a:xfrm>
              <a:off x="149" y="0"/>
              <a:ext cx="150" cy="43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3" name="Rectangle 3"/>
            <p:cNvSpPr>
              <a:spLocks noChangeArrowheads="1"/>
            </p:cNvSpPr>
            <p:nvPr/>
          </p:nvSpPr>
          <p:spPr bwMode="auto">
            <a:xfrm>
              <a:off x="277" y="0"/>
              <a:ext cx="235" cy="2940"/>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4" name="Rectangle 4"/>
            <p:cNvSpPr>
              <a:spLocks noChangeArrowheads="1"/>
            </p:cNvSpPr>
            <p:nvPr/>
          </p:nvSpPr>
          <p:spPr bwMode="auto">
            <a:xfrm>
              <a:off x="203" y="0"/>
              <a:ext cx="682" cy="21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29" name="Rectangle 5"/>
            <p:cNvSpPr>
              <a:spLocks noChangeArrowheads="1"/>
            </p:cNvSpPr>
            <p:nvPr/>
          </p:nvSpPr>
          <p:spPr bwMode="auto">
            <a:xfrm>
              <a:off x="256" y="0"/>
              <a:ext cx="192" cy="2448"/>
            </a:xfrm>
            <a:prstGeom prst="rect">
              <a:avLst/>
            </a:prstGeom>
            <a:gradFill rotWithShape="0">
              <a:gsLst>
                <a:gs pos="0">
                  <a:srgbClr val="00AE00">
                    <a:gamma/>
                    <a:shade val="29804"/>
                    <a:invGamma/>
                  </a:srgbClr>
                </a:gs>
                <a:gs pos="100000">
                  <a:srgbClr val="00AE00"/>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30" name="Rectangle 6"/>
            <p:cNvSpPr>
              <a:spLocks noChangeArrowheads="1"/>
            </p:cNvSpPr>
            <p:nvPr/>
          </p:nvSpPr>
          <p:spPr bwMode="auto">
            <a:xfrm>
              <a:off x="373" y="924"/>
              <a:ext cx="331" cy="768"/>
            </a:xfrm>
            <a:prstGeom prst="rect">
              <a:avLst/>
            </a:prstGeom>
            <a:gradFill rotWithShape="0">
              <a:gsLst>
                <a:gs pos="0">
                  <a:srgbClr val="618FFD">
                    <a:gamma/>
                    <a:shade val="29804"/>
                    <a:invGamma/>
                  </a:srgbClr>
                </a:gs>
                <a:gs pos="100000">
                  <a:srgbClr val="618FFD"/>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31" name="Rectangle 7"/>
            <p:cNvSpPr>
              <a:spLocks noChangeArrowheads="1"/>
            </p:cNvSpPr>
            <p:nvPr/>
          </p:nvSpPr>
          <p:spPr bwMode="auto">
            <a:xfrm>
              <a:off x="320" y="888"/>
              <a:ext cx="5433" cy="84"/>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32" name="Line 8"/>
            <p:cNvSpPr>
              <a:spLocks noChangeShapeType="1"/>
            </p:cNvSpPr>
            <p:nvPr/>
          </p:nvSpPr>
          <p:spPr bwMode="auto">
            <a:xfrm>
              <a:off x="153" y="888"/>
              <a:ext cx="5596" cy="0"/>
            </a:xfrm>
            <a:prstGeom prst="line">
              <a:avLst/>
            </a:prstGeom>
            <a:noFill/>
            <a:ln w="12700">
              <a:solidFill>
                <a:schemeClr val="accent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grpSp>
      <p:sp>
        <p:nvSpPr>
          <p:cNvPr id="1027" name="Rectangle 10"/>
          <p:cNvSpPr>
            <a:spLocks noGrp="1" noChangeArrowheads="1"/>
          </p:cNvSpPr>
          <p:nvPr>
            <p:ph type="title"/>
          </p:nvPr>
        </p:nvSpPr>
        <p:spPr bwMode="auto">
          <a:xfrm>
            <a:off x="762000" y="2286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a:t>Click to edit Master title style</a:t>
            </a:r>
          </a:p>
        </p:txBody>
      </p:sp>
      <p:sp>
        <p:nvSpPr>
          <p:cNvPr id="1028" name="Rectangle 11"/>
          <p:cNvSpPr>
            <a:spLocks noGrp="1" noChangeArrowheads="1"/>
          </p:cNvSpPr>
          <p:nvPr>
            <p:ph type="body" idx="1"/>
          </p:nvPr>
        </p:nvSpPr>
        <p:spPr bwMode="auto">
          <a:xfrm>
            <a:off x="9144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i="1">
          <a:solidFill>
            <a:schemeClr val="tx2"/>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5pPr>
      <a:lvl6pPr marL="457200" algn="l" rtl="0" eaLnBrk="0" fontAlgn="base" hangingPunct="0">
        <a:spcBef>
          <a:spcPct val="0"/>
        </a:spcBef>
        <a:spcAft>
          <a:spcPct val="0"/>
        </a:spcAft>
        <a:defRPr sz="4400" i="1">
          <a:solidFill>
            <a:schemeClr val="tx2"/>
          </a:solidFill>
          <a:latin typeface="Times" pitchFamily="-110" charset="0"/>
        </a:defRPr>
      </a:lvl6pPr>
      <a:lvl7pPr marL="914400" algn="l" rtl="0" eaLnBrk="0" fontAlgn="base" hangingPunct="0">
        <a:spcBef>
          <a:spcPct val="0"/>
        </a:spcBef>
        <a:spcAft>
          <a:spcPct val="0"/>
        </a:spcAft>
        <a:defRPr sz="4400" i="1">
          <a:solidFill>
            <a:schemeClr val="tx2"/>
          </a:solidFill>
          <a:latin typeface="Times" pitchFamily="-110" charset="0"/>
        </a:defRPr>
      </a:lvl7pPr>
      <a:lvl8pPr marL="1371600" algn="l" rtl="0" eaLnBrk="0" fontAlgn="base" hangingPunct="0">
        <a:spcBef>
          <a:spcPct val="0"/>
        </a:spcBef>
        <a:spcAft>
          <a:spcPct val="0"/>
        </a:spcAft>
        <a:defRPr sz="4400" i="1">
          <a:solidFill>
            <a:schemeClr val="tx2"/>
          </a:solidFill>
          <a:latin typeface="Times" pitchFamily="-110" charset="0"/>
        </a:defRPr>
      </a:lvl8pPr>
      <a:lvl9pPr marL="1828800" algn="l" rtl="0" eaLnBrk="0" fontAlgn="base" hangingPunct="0">
        <a:spcBef>
          <a:spcPct val="0"/>
        </a:spcBef>
        <a:spcAft>
          <a:spcPct val="0"/>
        </a:spcAft>
        <a:defRPr sz="4400" i="1">
          <a:solidFill>
            <a:schemeClr val="tx2"/>
          </a:solidFill>
          <a:latin typeface="Times" pitchFamily="-110" charset="0"/>
        </a:defRPr>
      </a:lvl9pPr>
    </p:titleStyle>
    <p:bodyStyle>
      <a:lvl1pPr marL="342900" indent="-342900" algn="l" rtl="0" eaLnBrk="0" fontAlgn="base" hangingPunct="0">
        <a:spcBef>
          <a:spcPct val="20000"/>
        </a:spcBef>
        <a:spcAft>
          <a:spcPct val="0"/>
        </a:spcAft>
        <a:buClr>
          <a:schemeClr val="accent1"/>
        </a:buClr>
        <a:buSzPct val="75000"/>
        <a:buFont typeface="Monotype Sorts" charset="0"/>
        <a:buChar char="ð"/>
        <a:defRPr sz="3200" i="1">
          <a:solidFill>
            <a:schemeClr val="tx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chemeClr val="tx2"/>
        </a:buClr>
        <a:buSzPct val="100000"/>
        <a:buChar char="•"/>
        <a:defRPr sz="2800" i="1">
          <a:solidFill>
            <a:schemeClr val="tx1"/>
          </a:solidFill>
          <a:latin typeface="+mn-lt"/>
          <a:ea typeface="ＭＳ Ｐゴシック" pitchFamily="-110" charset="-128"/>
        </a:defRPr>
      </a:lvl2pPr>
      <a:lvl3pPr marL="1143000" indent="-228600" algn="l" rtl="0" eaLnBrk="0" fontAlgn="base" hangingPunct="0">
        <a:spcBef>
          <a:spcPct val="20000"/>
        </a:spcBef>
        <a:spcAft>
          <a:spcPct val="0"/>
        </a:spcAft>
        <a:buClr>
          <a:schemeClr val="tx2"/>
        </a:buClr>
        <a:buSzPct val="100000"/>
        <a:buChar char="–"/>
        <a:defRPr sz="2400" i="1">
          <a:solidFill>
            <a:schemeClr val="tx1"/>
          </a:solidFill>
          <a:latin typeface="+mn-lt"/>
          <a:ea typeface="ＭＳ Ｐゴシック" pitchFamily="-110" charset="-128"/>
        </a:defRPr>
      </a:lvl3pPr>
      <a:lvl4pPr marL="1600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4pPr>
      <a:lvl5pPr marL="20574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5pPr>
      <a:lvl6pPr marL="25146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6pPr>
      <a:lvl7pPr marL="29718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7pPr>
      <a:lvl8pPr marL="34290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8pPr>
      <a:lvl9pPr marL="3886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www.wordwizz.com/imagendx.htm" TargetMode="External"/><Relationship Id="rId4" Type="http://schemas.openxmlformats.org/officeDocument/2006/relationships/hyperlink" Target="http://www.eamesoffice.com/" TargetMode="External"/><Relationship Id="rId5" Type="http://schemas.openxmlformats.org/officeDocument/2006/relationships/hyperlink" Target="http://www.eamesoffice.com/powers_of_ten/powers_of_ten.html" TargetMode="External"/><Relationship Id="rId6" Type="http://schemas.openxmlformats.org/officeDocument/2006/relationships/hyperlink" Target="http://www.designlab.ukans.edu/~miller/pof10/CIndex.html" TargetMode="External"/><Relationship Id="rId7" Type="http://schemas.openxmlformats.org/officeDocument/2006/relationships/image" Target="../media/image5.png"/><Relationship Id="rId8"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chart" Target="../charts/chart1.xml"/><Relationship Id="rId5" Type="http://schemas.openxmlformats.org/officeDocument/2006/relationships/chart" Target="../charts/chart2.xml"/><Relationship Id="rId6" Type="http://schemas.openxmlformats.org/officeDocument/2006/relationships/chart" Target="../charts/chart3.xml"/><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hyperlink" Target="http://www.density.com/what.htm" TargetMode="External"/><Relationship Id="rId5"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0n347dxm5uE" TargetMode="External"/><Relationship Id="rId4" Type="http://schemas.openxmlformats.org/officeDocument/2006/relationships/hyperlink" Target="https://www.youtube.com/watch?v=n_xDZjrZ6zs" TargetMode="External"/><Relationship Id="rId5" Type="http://schemas.openxmlformats.org/officeDocument/2006/relationships/hyperlink" Target="http://www.density.com/what.htm" TargetMode="External"/><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hyperlink" Target="http://antwrp.gsfc.nasa.gov/apod/ap961203.html" TargetMode="External"/><Relationship Id="rId5" Type="http://schemas.openxmlformats.org/officeDocument/2006/relationships/oleObject" Target="../embeddings/oleObject1.bin"/><Relationship Id="rId6" Type="http://schemas.openxmlformats.org/officeDocument/2006/relationships/image" Target="../media/image12.emf"/><Relationship Id="rId7" Type="http://schemas.openxmlformats.org/officeDocument/2006/relationships/oleObject" Target="../embeddings/oleObject2.bin"/><Relationship Id="rId8" Type="http://schemas.openxmlformats.org/officeDocument/2006/relationships/image" Target="../media/image13.emf"/><Relationship Id="rId9" Type="http://schemas.openxmlformats.org/officeDocument/2006/relationships/image" Target="../media/image14.jpe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3.bin"/><Relationship Id="rId5" Type="http://schemas.openxmlformats.org/officeDocument/2006/relationships/image" Target="../media/image12.emf"/><Relationship Id="rId6" Type="http://schemas.openxmlformats.org/officeDocument/2006/relationships/oleObject" Target="../embeddings/oleObject4.bin"/><Relationship Id="rId7" Type="http://schemas.openxmlformats.org/officeDocument/2006/relationships/image" Target="../media/image1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5.bin"/><Relationship Id="rId5" Type="http://schemas.openxmlformats.org/officeDocument/2006/relationships/image" Target="../media/image12.emf"/><Relationship Id="rId6" Type="http://schemas.openxmlformats.org/officeDocument/2006/relationships/oleObject" Target="../embeddings/oleObject6.bin"/><Relationship Id="rId7" Type="http://schemas.openxmlformats.org/officeDocument/2006/relationships/image" Target="../media/image16.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7.bin"/><Relationship Id="rId5" Type="http://schemas.openxmlformats.org/officeDocument/2006/relationships/image" Target="../media/image12.emf"/><Relationship Id="rId6" Type="http://schemas.openxmlformats.org/officeDocument/2006/relationships/oleObject" Target="../embeddings/oleObject8.bin"/><Relationship Id="rId7" Type="http://schemas.openxmlformats.org/officeDocument/2006/relationships/image" Target="../media/image17.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9.bin"/><Relationship Id="rId5" Type="http://schemas.openxmlformats.org/officeDocument/2006/relationships/image" Target="../media/image12.emf"/><Relationship Id="rId6" Type="http://schemas.openxmlformats.org/officeDocument/2006/relationships/oleObject" Target="../embeddings/oleObject10.bin"/><Relationship Id="rId7" Type="http://schemas.openxmlformats.org/officeDocument/2006/relationships/image" Target="../media/image18.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1.bin"/><Relationship Id="rId5" Type="http://schemas.openxmlformats.org/officeDocument/2006/relationships/image" Target="../media/image12.emf"/><Relationship Id="rId6" Type="http://schemas.openxmlformats.org/officeDocument/2006/relationships/oleObject" Target="../embeddings/oleObject12.bin"/><Relationship Id="rId7" Type="http://schemas.openxmlformats.org/officeDocument/2006/relationships/image" Target="../media/image19.emf"/><Relationship Id="rId8" Type="http://schemas.openxmlformats.org/officeDocument/2006/relationships/image" Target="../media/image2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1.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3.bin"/><Relationship Id="rId5" Type="http://schemas.openxmlformats.org/officeDocument/2006/relationships/image" Target="../media/image22.emf"/><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14.bin"/><Relationship Id="rId5" Type="http://schemas.openxmlformats.org/officeDocument/2006/relationships/image" Target="../media/image25.emf"/><Relationship Id="rId6" Type="http://schemas.openxmlformats.org/officeDocument/2006/relationships/image" Target="../media/image26.png"/><Relationship Id="rId7" Type="http://schemas.openxmlformats.org/officeDocument/2006/relationships/image" Target="../media/image23.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15.bin"/><Relationship Id="rId5" Type="http://schemas.openxmlformats.org/officeDocument/2006/relationships/image" Target="../media/image27.emf"/><Relationship Id="rId6" Type="http://schemas.openxmlformats.org/officeDocument/2006/relationships/image" Target="../media/image28.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16.bin"/><Relationship Id="rId5" Type="http://schemas.openxmlformats.org/officeDocument/2006/relationships/image" Target="../media/image29.emf"/><Relationship Id="rId6" Type="http://schemas.openxmlformats.org/officeDocument/2006/relationships/image" Target="../media/image30.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17.bin"/><Relationship Id="rId5" Type="http://schemas.openxmlformats.org/officeDocument/2006/relationships/image" Target="../media/image31.emf"/><Relationship Id="rId6" Type="http://schemas.openxmlformats.org/officeDocument/2006/relationships/hyperlink" Target="https://www.youtube.com/watch?v=VIcZdc42F0g" TargetMode="External"/><Relationship Id="rId7" Type="http://schemas.openxmlformats.org/officeDocument/2006/relationships/image" Target="../media/image32.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18.bin"/><Relationship Id="rId5" Type="http://schemas.openxmlformats.org/officeDocument/2006/relationships/image" Target="../media/image34.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19.bin"/><Relationship Id="rId5" Type="http://schemas.openxmlformats.org/officeDocument/2006/relationships/image" Target="../media/image12.emf"/><Relationship Id="rId6" Type="http://schemas.openxmlformats.org/officeDocument/2006/relationships/oleObject" Target="../embeddings/oleObject20.bin"/><Relationship Id="rId7" Type="http://schemas.openxmlformats.org/officeDocument/2006/relationships/image" Target="../media/image36.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oleObject" Target="../embeddings/oleObject21.bin"/><Relationship Id="rId5" Type="http://schemas.openxmlformats.org/officeDocument/2006/relationships/image" Target="../media/image12.emf"/><Relationship Id="rId6" Type="http://schemas.openxmlformats.org/officeDocument/2006/relationships/oleObject" Target="../embeddings/oleObject22.bin"/><Relationship Id="rId7" Type="http://schemas.openxmlformats.org/officeDocument/2006/relationships/image" Target="../media/image37.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oleObject" Target="../embeddings/oleObject23.bin"/><Relationship Id="rId5" Type="http://schemas.openxmlformats.org/officeDocument/2006/relationships/image" Target="../media/image12.emf"/><Relationship Id="rId6" Type="http://schemas.openxmlformats.org/officeDocument/2006/relationships/oleObject" Target="../embeddings/oleObject24.bin"/><Relationship Id="rId7" Type="http://schemas.openxmlformats.org/officeDocument/2006/relationships/image" Target="../media/image38.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oleObject" Target="../embeddings/oleObject25.bin"/><Relationship Id="rId5" Type="http://schemas.openxmlformats.org/officeDocument/2006/relationships/image" Target="../media/image12.emf"/><Relationship Id="rId6" Type="http://schemas.openxmlformats.org/officeDocument/2006/relationships/oleObject" Target="../embeddings/oleObject26.bin"/><Relationship Id="rId7" Type="http://schemas.openxmlformats.org/officeDocument/2006/relationships/image" Target="../media/image39.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4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4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1.jpeg"/><Relationship Id="rId3" Type="http://schemas.openxmlformats.org/officeDocument/2006/relationships/image" Target="../media/image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3.png"/><Relationship Id="rId3"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png"/><Relationship Id="rId3" Type="http://schemas.openxmlformats.org/officeDocument/2006/relationships/hyperlink" Target="http://chemconnections.org/general/chem108/3D%20printing%20transforms%20the%20economics%20of%20manufacturing.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9144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000">
                <a:solidFill>
                  <a:schemeClr val="tx1"/>
                </a:solidFill>
                <a:latin typeface="Times" charset="0"/>
              </a:rPr>
              <a:t>Chemistry &amp; STEM </a:t>
            </a:r>
            <a:br>
              <a:rPr lang="en-US" sz="4000">
                <a:solidFill>
                  <a:schemeClr val="tx1"/>
                </a:solidFill>
                <a:latin typeface="Times" charset="0"/>
              </a:rPr>
            </a:br>
            <a:r>
              <a:rPr lang="en-US" sz="4000">
                <a:solidFill>
                  <a:schemeClr val="tx1"/>
                </a:solidFill>
                <a:latin typeface="Times" charset="0"/>
              </a:rPr>
              <a:t>Measurement II</a:t>
            </a:r>
            <a:endParaRPr lang="en-US" sz="3600">
              <a:solidFill>
                <a:schemeClr val="tx1"/>
              </a:solidFill>
            </a:endParaRPr>
          </a:p>
        </p:txBody>
      </p:sp>
      <p:pic>
        <p:nvPicPr>
          <p:cNvPr id="16387" name="Picture 3"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6388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3"/>
          <p:cNvSpPr>
            <a:spLocks noChangeArrowheads="1"/>
          </p:cNvSpPr>
          <p:nvPr/>
        </p:nvSpPr>
        <p:spPr bwMode="auto">
          <a:xfrm>
            <a:off x="1600200" y="2895600"/>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algn="ctr" eaLnBrk="0" hangingPunct="0">
              <a:spcBef>
                <a:spcPct val="20000"/>
              </a:spcBef>
              <a:buClr>
                <a:schemeClr val="accent1"/>
              </a:buClr>
              <a:buSzPct val="75000"/>
              <a:buFont typeface="Monotype Sorts" charset="0"/>
              <a:buNone/>
            </a:pPr>
            <a:r>
              <a:rPr lang="en-US" sz="3600">
                <a:solidFill>
                  <a:schemeClr val="tx1"/>
                </a:solidFill>
                <a:latin typeface="Times" charset="0"/>
              </a:rPr>
              <a:t>Density</a:t>
            </a:r>
          </a:p>
          <a:p>
            <a:pPr algn="ctr" eaLnBrk="0" hangingPunct="0">
              <a:spcBef>
                <a:spcPct val="20000"/>
              </a:spcBef>
              <a:buClr>
                <a:schemeClr val="accent1"/>
              </a:buClr>
              <a:buSzPct val="75000"/>
              <a:buFont typeface="Monotype Sorts" charset="0"/>
              <a:buNone/>
            </a:pPr>
            <a:r>
              <a:rPr lang="en-US">
                <a:solidFill>
                  <a:schemeClr val="tx1"/>
                </a:solidFill>
                <a:latin typeface="Times" charset="0"/>
              </a:rPr>
              <a:t>An Objects</a:t>
            </a:r>
            <a:r>
              <a:rPr lang="ja-JP" altLang="en-US">
                <a:solidFill>
                  <a:schemeClr val="tx1"/>
                </a:solidFill>
                <a:latin typeface="Times" charset="0"/>
              </a:rPr>
              <a:t>’</a:t>
            </a:r>
            <a:r>
              <a:rPr lang="en-US">
                <a:solidFill>
                  <a:schemeClr val="tx1"/>
                </a:solidFill>
                <a:latin typeface="Times" charset="0"/>
              </a:rPr>
              <a:t> Relationship of its Mass &amp; Volume</a:t>
            </a:r>
          </a:p>
          <a:p>
            <a:pPr algn="ctr" eaLnBrk="0" hangingPunct="0">
              <a:spcBef>
                <a:spcPct val="20000"/>
              </a:spcBef>
              <a:buClr>
                <a:schemeClr val="accent1"/>
              </a:buClr>
              <a:buSzPct val="75000"/>
              <a:buFont typeface="Monotype Sorts" charset="0"/>
              <a:buNone/>
            </a:pPr>
            <a:r>
              <a:rPr lang="en-US" sz="3200">
                <a:solidFill>
                  <a:schemeClr val="tx1"/>
                </a:solidFill>
                <a:latin typeface="Times" charset="0"/>
              </a:rPr>
              <a:t>Dr. Ron Rusay</a:t>
            </a:r>
          </a:p>
        </p:txBody>
      </p:sp>
      <p:sp>
        <p:nvSpPr>
          <p:cNvPr id="16389" name="TextBox 4"/>
          <p:cNvSpPr txBox="1">
            <a:spLocks noChangeArrowheads="1"/>
          </p:cNvSpPr>
          <p:nvPr/>
        </p:nvSpPr>
        <p:spPr bwMode="auto">
          <a:xfrm>
            <a:off x="2514600" y="1905000"/>
            <a:ext cx="472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solidFill>
                  <a:srgbClr val="FF0000"/>
                </a:solidFill>
              </a:rPr>
              <a:t>Discussion Guide 1.4</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95400" y="228600"/>
            <a:ext cx="7772400" cy="1162050"/>
          </a:xfrm>
        </p:spPr>
        <p:txBody>
          <a:bodyPr/>
          <a:lstStyle/>
          <a:p>
            <a:pPr algn="ctr"/>
            <a:r>
              <a:rPr lang="en-US" sz="4000">
                <a:latin typeface="Times" charset="0"/>
                <a:ea typeface="ＭＳ Ｐゴシック" charset="0"/>
                <a:cs typeface="ＭＳ Ｐゴシック" charset="0"/>
              </a:rPr>
              <a:t>Comparison of Relative Properties </a:t>
            </a:r>
            <a:r>
              <a:rPr lang="en-US">
                <a:latin typeface="Times" charset="0"/>
                <a:ea typeface="ＭＳ Ｐゴシック" charset="0"/>
                <a:cs typeface="ＭＳ Ｐゴシック" charset="0"/>
              </a:rPr>
              <a:t/>
            </a:r>
            <a:br>
              <a:rPr lang="en-US">
                <a:latin typeface="Times" charset="0"/>
                <a:ea typeface="ＭＳ Ｐゴシック" charset="0"/>
                <a:cs typeface="ＭＳ Ｐゴシック" charset="0"/>
              </a:rPr>
            </a:br>
            <a:r>
              <a:rPr lang="en-US" sz="3600">
                <a:solidFill>
                  <a:srgbClr val="800000"/>
                </a:solidFill>
                <a:latin typeface="Times" charset="0"/>
                <a:ea typeface="ＭＳ Ｐゴシック" charset="0"/>
                <a:cs typeface="ＭＳ Ｐゴシック" charset="0"/>
              </a:rPr>
              <a:t>FUNCTIONS</a:t>
            </a:r>
            <a:endParaRPr lang="en-US" sz="3200">
              <a:solidFill>
                <a:srgbClr val="800000"/>
              </a:solidFill>
              <a:latin typeface="Times" charset="0"/>
              <a:ea typeface="ＭＳ Ｐゴシック" charset="0"/>
              <a:cs typeface="ＭＳ Ｐゴシック" charset="0"/>
            </a:endParaRPr>
          </a:p>
        </p:txBody>
      </p:sp>
      <p:pic>
        <p:nvPicPr>
          <p:cNvPr id="17411" name="Picture 4" descr="Screen Shot 2018-01-13 at 10.23.17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676400"/>
            <a:ext cx="55626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5"/>
          <p:cNvSpPr txBox="1">
            <a:spLocks noChangeArrowheads="1"/>
          </p:cNvSpPr>
          <p:nvPr/>
        </p:nvSpPr>
        <p:spPr bwMode="auto">
          <a:xfrm>
            <a:off x="1828800" y="5162550"/>
            <a:ext cx="5715000" cy="400050"/>
          </a:xfrm>
          <a:prstGeom prst="rect">
            <a:avLst/>
          </a:prstGeom>
          <a:solidFill>
            <a:srgbClr val="E59FBE">
              <a:alpha val="3882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sz="2000"/>
          </a:p>
        </p:txBody>
      </p:sp>
      <p:sp>
        <p:nvSpPr>
          <p:cNvPr id="5" name="TextBox 4"/>
          <p:cNvSpPr txBox="1">
            <a:spLocks noChangeArrowheads="1"/>
          </p:cNvSpPr>
          <p:nvPr/>
        </p:nvSpPr>
        <p:spPr bwMode="auto">
          <a:xfrm>
            <a:off x="7620000" y="4789488"/>
            <a:ext cx="14478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600"/>
              <a:t>Density is a function of an object</a:t>
            </a:r>
            <a:r>
              <a:rPr lang="ja-JP" altLang="en-US" sz="1600"/>
              <a:t>’</a:t>
            </a:r>
            <a:r>
              <a:rPr lang="en-US" sz="1600"/>
              <a:t>s mass and volume.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5"/>
          <p:cNvSpPr txBox="1">
            <a:spLocks noChangeArrowheads="1"/>
          </p:cNvSpPr>
          <p:nvPr/>
        </p:nvSpPr>
        <p:spPr bwMode="auto">
          <a:xfrm>
            <a:off x="1828800" y="5162550"/>
            <a:ext cx="5715000" cy="400050"/>
          </a:xfrm>
          <a:prstGeom prst="rect">
            <a:avLst/>
          </a:prstGeom>
          <a:solidFill>
            <a:srgbClr val="E59FBE">
              <a:alpha val="3882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sz="2000"/>
          </a:p>
        </p:txBody>
      </p:sp>
      <p:pic>
        <p:nvPicPr>
          <p:cNvPr id="19459" name="Picture 7" descr="Screen Shot 2018-01-13 at 10.22.1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4038" y="1384300"/>
            <a:ext cx="6786562"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txBox="1">
            <a:spLocks noChangeArrowheads="1"/>
          </p:cNvSpPr>
          <p:nvPr/>
        </p:nvSpPr>
        <p:spPr bwMode="auto">
          <a:xfrm>
            <a:off x="1295400" y="228600"/>
            <a:ext cx="7772400" cy="1162050"/>
          </a:xfrm>
          <a:prstGeom prst="rect">
            <a:avLst/>
          </a:prstGeom>
          <a:noFill/>
          <a:ln w="12700">
            <a:noFill/>
            <a:miter lim="800000"/>
            <a:headEnd/>
            <a:tailEnd/>
          </a:ln>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4000">
                <a:latin typeface="Times" charset="0"/>
              </a:rPr>
              <a:t>Comparison of Relative Properties </a:t>
            </a:r>
            <a:r>
              <a:rPr lang="en-US" sz="4400">
                <a:latin typeface="Times" charset="0"/>
              </a:rPr>
              <a:t/>
            </a:r>
            <a:br>
              <a:rPr lang="en-US" sz="4400">
                <a:latin typeface="Times" charset="0"/>
              </a:rPr>
            </a:br>
            <a:r>
              <a:rPr lang="en-US" sz="3600">
                <a:solidFill>
                  <a:srgbClr val="800000"/>
                </a:solidFill>
                <a:latin typeface="Times" charset="0"/>
              </a:rPr>
              <a:t>FUNCTIONS</a:t>
            </a:r>
            <a:endParaRPr lang="en-US" sz="3200">
              <a:solidFill>
                <a:srgbClr val="800000"/>
              </a:solidFill>
              <a:latin typeface="Times" charset="0"/>
            </a:endParaRPr>
          </a:p>
        </p:txBody>
      </p:sp>
      <p:pic>
        <p:nvPicPr>
          <p:cNvPr id="19461" name="Picture 4" descr="Screen Shot 2018-01-13 at 5.33.0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2362200"/>
            <a:ext cx="6223000"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371600" y="-95250"/>
            <a:ext cx="7772400" cy="1162050"/>
          </a:xfrm>
        </p:spPr>
        <p:txBody>
          <a:bodyPr/>
          <a:lstStyle/>
          <a:p>
            <a:pPr algn="ctr">
              <a:lnSpc>
                <a:spcPts val="3800"/>
              </a:lnSpc>
            </a:pPr>
            <a:r>
              <a:rPr lang="en-US" sz="4000">
                <a:latin typeface="Times" charset="0"/>
                <a:ea typeface="ＭＳ Ｐゴシック" charset="0"/>
                <a:cs typeface="ＭＳ Ｐゴシック" charset="0"/>
              </a:rPr>
              <a:t>Comparisons of Relative Properties</a:t>
            </a:r>
            <a:r>
              <a:rPr lang="en-US">
                <a:latin typeface="Times" charset="0"/>
                <a:ea typeface="ＭＳ Ｐゴシック" charset="0"/>
                <a:cs typeface="ＭＳ Ｐゴシック" charset="0"/>
              </a:rPr>
              <a:t/>
            </a:r>
            <a:br>
              <a:rPr lang="en-US">
                <a:latin typeface="Times" charset="0"/>
                <a:ea typeface="ＭＳ Ｐゴシック" charset="0"/>
                <a:cs typeface="ＭＳ Ｐゴシック" charset="0"/>
              </a:rPr>
            </a:br>
            <a:r>
              <a:rPr lang="en-US" sz="3600">
                <a:solidFill>
                  <a:srgbClr val="800000"/>
                </a:solidFill>
                <a:latin typeface="Times" charset="0"/>
                <a:ea typeface="ＭＳ Ｐゴシック" charset="0"/>
                <a:cs typeface="ＭＳ Ｐゴシック" charset="0"/>
              </a:rPr>
              <a:t>FUNCTIONS</a:t>
            </a:r>
            <a:endParaRPr lang="en-US" sz="3200">
              <a:latin typeface="Times" charset="0"/>
              <a:ea typeface="ＭＳ Ｐゴシック" charset="0"/>
              <a:cs typeface="ＭＳ Ｐゴシック" charset="0"/>
            </a:endParaRPr>
          </a:p>
        </p:txBody>
      </p:sp>
      <p:sp>
        <p:nvSpPr>
          <p:cNvPr id="73731" name="Rectangle 3"/>
          <p:cNvSpPr>
            <a:spLocks noGrp="1" noChangeArrowheads="1"/>
          </p:cNvSpPr>
          <p:nvPr>
            <p:ph type="body" idx="1"/>
          </p:nvPr>
        </p:nvSpPr>
        <p:spPr>
          <a:xfrm>
            <a:off x="1447800" y="2286000"/>
            <a:ext cx="7467600" cy="3962400"/>
          </a:xfrm>
        </p:spPr>
        <p:txBody>
          <a:bodyPr/>
          <a:lstStyle/>
          <a:p>
            <a:pPr>
              <a:buFont typeface="Symbol" charset="0"/>
              <a:buNone/>
            </a:pPr>
            <a:endParaRPr lang="en-US" sz="2000">
              <a:latin typeface="Helvetica" charset="0"/>
              <a:ea typeface="ＭＳ Ｐゴシック" charset="0"/>
              <a:cs typeface="ＭＳ Ｐゴシック" charset="0"/>
            </a:endParaRPr>
          </a:p>
          <a:p>
            <a:pPr>
              <a:buFont typeface="Monotype Sorts" charset="0"/>
              <a:buAutoNum type="arabicParenR"/>
            </a:pPr>
            <a:r>
              <a:rPr lang="en-US" sz="2800">
                <a:latin typeface="Helvetica" charset="0"/>
                <a:ea typeface="ＭＳ Ｐゴシック" charset="0"/>
                <a:cs typeface="ＭＳ Ｐゴシック" charset="0"/>
              </a:rPr>
              <a:t>Images (Symbols)</a:t>
            </a:r>
          </a:p>
          <a:p>
            <a:pPr>
              <a:buFont typeface="Monotype Sorts" charset="0"/>
              <a:buAutoNum type="arabicParenR"/>
            </a:pPr>
            <a:r>
              <a:rPr lang="en-US" sz="2800">
                <a:latin typeface="Helvetica" charset="0"/>
                <a:ea typeface="ＭＳ Ｐゴシック" charset="0"/>
                <a:cs typeface="ＭＳ Ｐゴシック" charset="0"/>
              </a:rPr>
              <a:t>Words</a:t>
            </a:r>
          </a:p>
          <a:p>
            <a:pPr>
              <a:buFont typeface="Monotype Sorts" charset="0"/>
              <a:buAutoNum type="arabicParenR"/>
            </a:pPr>
            <a:r>
              <a:rPr lang="en-US" sz="2800">
                <a:latin typeface="Helvetica" charset="0"/>
                <a:ea typeface="ＭＳ Ｐゴシック" charset="0"/>
                <a:cs typeface="ＭＳ Ｐゴシック" charset="0"/>
              </a:rPr>
              <a:t>Sounds (Voice) </a:t>
            </a:r>
          </a:p>
          <a:p>
            <a:pPr>
              <a:buFont typeface="Monotype Sorts" charset="0"/>
              <a:buAutoNum type="arabicParenR"/>
            </a:pPr>
            <a:r>
              <a:rPr lang="en-US" sz="2800">
                <a:latin typeface="Helvetica" charset="0"/>
                <a:ea typeface="ＭＳ Ｐゴシック" charset="0"/>
                <a:cs typeface="ＭＳ Ｐゴシック" charset="0"/>
              </a:rPr>
              <a:t>Numbers</a:t>
            </a:r>
          </a:p>
          <a:p>
            <a:pPr>
              <a:buFont typeface="Monotype Sorts" charset="0"/>
              <a:buAutoNum type="arabicParenR"/>
            </a:pPr>
            <a:r>
              <a:rPr lang="en-US" sz="2800">
                <a:latin typeface="Helvetica" charset="0"/>
                <a:ea typeface="ＭＳ Ｐゴシック" charset="0"/>
                <a:cs typeface="ＭＳ Ｐゴシック" charset="0"/>
              </a:rPr>
              <a:t>Tables</a:t>
            </a:r>
          </a:p>
          <a:p>
            <a:pPr>
              <a:buFont typeface="Monotype Sorts" charset="0"/>
              <a:buAutoNum type="arabicParenR"/>
            </a:pPr>
            <a:r>
              <a:rPr lang="en-US" sz="2800">
                <a:latin typeface="Helvetica" charset="0"/>
                <a:ea typeface="ＭＳ Ｐゴシック" charset="0"/>
                <a:cs typeface="ＭＳ Ｐゴシック" charset="0"/>
              </a:rPr>
              <a:t>Graphs</a:t>
            </a:r>
          </a:p>
          <a:p>
            <a:pPr>
              <a:buFont typeface="Monotype Sorts" charset="0"/>
              <a:buAutoNum type="arabicParenR"/>
            </a:pPr>
            <a:r>
              <a:rPr lang="en-US" sz="2800">
                <a:latin typeface="Helvetica" charset="0"/>
                <a:ea typeface="ＭＳ Ｐゴシック" charset="0"/>
                <a:cs typeface="ＭＳ Ｐゴシック" charset="0"/>
              </a:rPr>
              <a:t>Formulas</a:t>
            </a:r>
          </a:p>
          <a:p>
            <a:pPr>
              <a:buFont typeface="Monotype Sorts" charset="0"/>
              <a:buAutoNum type="arabicParenR"/>
            </a:pPr>
            <a:endParaRPr lang="en-US" sz="2800">
              <a:latin typeface="Helvetica" charset="0"/>
              <a:ea typeface="ＭＳ Ｐゴシック" charset="0"/>
              <a:cs typeface="ＭＳ Ｐゴシック" charset="0"/>
            </a:endParaRPr>
          </a:p>
          <a:p>
            <a:pPr>
              <a:buFont typeface="Monotype Sorts" charset="0"/>
              <a:buNone/>
            </a:pPr>
            <a:endParaRPr lang="en-US" sz="2800">
              <a:latin typeface="Helvetica" charset="0"/>
              <a:ea typeface="ＭＳ Ｐゴシック" charset="0"/>
              <a:cs typeface="ＭＳ Ｐゴシック" charset="0"/>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endParaRPr lang="en-US" sz="1400">
              <a:latin typeface="Helvetica" charset="0"/>
              <a:ea typeface="ＭＳ Ｐゴシック" charset="0"/>
              <a:cs typeface="ＭＳ Ｐゴシック" charset="0"/>
              <a:hlinkClick r:id="rId3"/>
            </a:endParaRPr>
          </a:p>
          <a:p>
            <a:pPr>
              <a:buFont typeface="Monotype Sorts" charset="0"/>
              <a:buNone/>
            </a:pPr>
            <a:r>
              <a:rPr lang="en-US" sz="1600">
                <a:latin typeface="Helvetica" charset="0"/>
                <a:ea typeface="ＭＳ Ｐゴシック" charset="0"/>
                <a:cs typeface="ＭＳ Ｐゴシック" charset="0"/>
                <a:hlinkClick r:id="rId3"/>
              </a:rPr>
              <a:t>Powers of Ten (Images)</a:t>
            </a:r>
            <a:r>
              <a:rPr lang="en-US" sz="1600">
                <a:latin typeface="Helvetica" charset="0"/>
                <a:ea typeface="ＭＳ Ｐゴシック" charset="0"/>
                <a:cs typeface="ＭＳ Ｐゴシック" charset="0"/>
              </a:rPr>
              <a:t> http://www.wordwizz.com/imagendx.htm</a:t>
            </a:r>
          </a:p>
          <a:p>
            <a:pPr>
              <a:buFont typeface="Monotype Sorts" charset="0"/>
              <a:buNone/>
            </a:pPr>
            <a:r>
              <a:rPr lang="en-US" sz="1600">
                <a:latin typeface="Helvetica" charset="0"/>
                <a:ea typeface="ＭＳ Ｐゴシック" charset="0"/>
                <a:cs typeface="ＭＳ Ｐゴシック" charset="0"/>
                <a:hlinkClick r:id="rId4"/>
              </a:rPr>
              <a:t>http://www.eamesoffice.com/</a:t>
            </a:r>
            <a:endParaRPr lang="en-US" sz="1600">
              <a:latin typeface="Helvetica" charset="0"/>
              <a:ea typeface="ＭＳ Ｐゴシック" charset="0"/>
              <a:cs typeface="ＭＳ Ｐゴシック" charset="0"/>
            </a:endParaRPr>
          </a:p>
          <a:p>
            <a:pPr>
              <a:buFont typeface="Monotype Sorts" charset="0"/>
              <a:buNone/>
            </a:pPr>
            <a:r>
              <a:rPr lang="en-US" sz="1600">
                <a:latin typeface="Helvetica" charset="0"/>
                <a:ea typeface="ＭＳ Ｐゴシック" charset="0"/>
                <a:cs typeface="ＭＳ Ｐゴシック" charset="0"/>
                <a:hlinkClick r:id="rId5"/>
              </a:rPr>
              <a:t/>
            </a:r>
            <a:br>
              <a:rPr lang="en-US" sz="1600">
                <a:latin typeface="Helvetica" charset="0"/>
                <a:ea typeface="ＭＳ Ｐゴシック" charset="0"/>
                <a:cs typeface="ＭＳ Ｐゴシック" charset="0"/>
                <a:hlinkClick r:id="rId5"/>
              </a:rPr>
            </a:br>
            <a:endParaRPr lang="en-US" sz="1600">
              <a:latin typeface="Helvetica" charset="0"/>
              <a:ea typeface="ＭＳ Ｐゴシック" charset="0"/>
              <a:cs typeface="ＭＳ Ｐゴシック" charset="0"/>
            </a:endParaRPr>
          </a:p>
          <a:p>
            <a:pPr>
              <a:buFont typeface="Monotype Sorts" charset="0"/>
              <a:buNone/>
            </a:pPr>
            <a:endParaRPr lang="en-US" sz="2800">
              <a:latin typeface="Helvetica" charset="0"/>
              <a:ea typeface="ＭＳ Ｐゴシック" charset="0"/>
              <a:cs typeface="ＭＳ Ｐゴシック" charset="0"/>
            </a:endParaRPr>
          </a:p>
          <a:p>
            <a:pPr>
              <a:buFont typeface="Monotype Sorts" charset="0"/>
              <a:buNone/>
            </a:pPr>
            <a:endParaRPr lang="en-US" sz="2800">
              <a:latin typeface="Helvetica" charset="0"/>
              <a:ea typeface="ＭＳ Ｐゴシック" charset="0"/>
              <a:cs typeface="ＭＳ Ｐゴシック" charset="0"/>
            </a:endParaRPr>
          </a:p>
          <a:p>
            <a:pPr>
              <a:buFont typeface="Monotype Sorts" charset="0"/>
              <a:buNone/>
            </a:pPr>
            <a:r>
              <a:rPr lang="en-US">
                <a:latin typeface="Helvetica" charset="0"/>
                <a:ea typeface="ＭＳ Ｐゴシック" charset="0"/>
                <a:cs typeface="ＭＳ Ｐゴシック" charset="0"/>
              </a:rPr>
              <a:t> </a:t>
            </a:r>
            <a:endParaRPr lang="en-US" sz="2000">
              <a:latin typeface="Helvetica" charset="0"/>
              <a:ea typeface="ＭＳ Ｐゴシック" charset="0"/>
              <a:cs typeface="ＭＳ Ｐゴシック" charset="0"/>
              <a:hlinkClick r:id="rId6"/>
            </a:endParaRPr>
          </a:p>
          <a:p>
            <a:pPr>
              <a:buFont typeface="Monotype Sorts" charset="0"/>
              <a:buNone/>
            </a:pPr>
            <a:endParaRPr lang="en-US">
              <a:latin typeface="Helvetica" charset="0"/>
              <a:ea typeface="ＭＳ Ｐゴシック" charset="0"/>
              <a:cs typeface="ＭＳ Ｐゴシック" charset="0"/>
            </a:endParaRPr>
          </a:p>
        </p:txBody>
      </p:sp>
      <p:sp>
        <p:nvSpPr>
          <p:cNvPr id="21508" name="TextBox 5"/>
          <p:cNvSpPr txBox="1">
            <a:spLocks noChangeArrowheads="1"/>
          </p:cNvSpPr>
          <p:nvPr/>
        </p:nvSpPr>
        <p:spPr bwMode="auto">
          <a:xfrm>
            <a:off x="1905000" y="4330700"/>
            <a:ext cx="2590800" cy="1938338"/>
          </a:xfrm>
          <a:prstGeom prst="rect">
            <a:avLst/>
          </a:prstGeom>
          <a:solidFill>
            <a:srgbClr val="E59FBE">
              <a:alpha val="3882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sz="2000"/>
          </a:p>
          <a:p>
            <a:pPr eaLnBrk="1" hangingPunct="1"/>
            <a:endParaRPr lang="en-US" sz="2000"/>
          </a:p>
          <a:p>
            <a:pPr eaLnBrk="1" hangingPunct="1"/>
            <a:endParaRPr lang="en-US" sz="2000"/>
          </a:p>
          <a:p>
            <a:pPr eaLnBrk="1" hangingPunct="1"/>
            <a:endParaRPr lang="en-US" sz="2000"/>
          </a:p>
          <a:p>
            <a:pPr eaLnBrk="1" hangingPunct="1"/>
            <a:endParaRPr lang="en-US" sz="2000"/>
          </a:p>
          <a:p>
            <a:pPr eaLnBrk="1" hangingPunct="1"/>
            <a:endParaRPr lang="en-US" sz="2000"/>
          </a:p>
        </p:txBody>
      </p:sp>
      <p:sp>
        <p:nvSpPr>
          <p:cNvPr id="21509" name="TextBox 9"/>
          <p:cNvSpPr txBox="1">
            <a:spLocks noChangeArrowheads="1"/>
          </p:cNvSpPr>
          <p:nvPr/>
        </p:nvSpPr>
        <p:spPr bwMode="auto">
          <a:xfrm>
            <a:off x="1447800" y="1524000"/>
            <a:ext cx="480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Functions &amp; variables can be described interchangeably between:</a:t>
            </a:r>
          </a:p>
        </p:txBody>
      </p:sp>
      <p:sp>
        <p:nvSpPr>
          <p:cNvPr id="21510" name="Rectangle 11"/>
          <p:cNvSpPr>
            <a:spLocks noChangeArrowheads="1"/>
          </p:cNvSpPr>
          <p:nvPr/>
        </p:nvSpPr>
        <p:spPr bwMode="auto">
          <a:xfrm>
            <a:off x="2819400" y="762000"/>
            <a:ext cx="48339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800000"/>
                </a:solidFill>
              </a:rPr>
              <a:t>Example: </a:t>
            </a:r>
            <a:r>
              <a:rPr lang="en-US"/>
              <a:t>density : mass : volume</a:t>
            </a:r>
            <a:r>
              <a:rPr lang="en-US" sz="4000"/>
              <a:t> </a:t>
            </a:r>
            <a:endParaRPr lang="en-US"/>
          </a:p>
        </p:txBody>
      </p:sp>
      <p:grpSp>
        <p:nvGrpSpPr>
          <p:cNvPr id="21511" name="Group 13"/>
          <p:cNvGrpSpPr>
            <a:grpSpLocks/>
          </p:cNvGrpSpPr>
          <p:nvPr/>
        </p:nvGrpSpPr>
        <p:grpSpPr bwMode="auto">
          <a:xfrm>
            <a:off x="5075238" y="2133600"/>
            <a:ext cx="3683000" cy="1909763"/>
            <a:chOff x="5074766" y="2133600"/>
            <a:chExt cx="3683000" cy="1909465"/>
          </a:xfrm>
        </p:grpSpPr>
        <p:grpSp>
          <p:nvGrpSpPr>
            <p:cNvPr id="21513" name="Group 10"/>
            <p:cNvGrpSpPr>
              <a:grpSpLocks/>
            </p:cNvGrpSpPr>
            <p:nvPr/>
          </p:nvGrpSpPr>
          <p:grpSpPr bwMode="auto">
            <a:xfrm>
              <a:off x="5074766" y="2590800"/>
              <a:ext cx="3683000" cy="1452265"/>
              <a:chOff x="5074766" y="2590800"/>
              <a:chExt cx="3683000" cy="1452265"/>
            </a:xfrm>
          </p:grpSpPr>
          <p:pic>
            <p:nvPicPr>
              <p:cNvPr id="21515" name="Picture 6" descr="Screen Shot 2018-01-13 at 3.12.54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74766" y="2743200"/>
                <a:ext cx="1854200" cy="6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6" name="TextBox 7"/>
              <p:cNvSpPr txBox="1">
                <a:spLocks noChangeArrowheads="1"/>
              </p:cNvSpPr>
              <p:nvPr/>
            </p:nvSpPr>
            <p:spPr bwMode="auto">
              <a:xfrm>
                <a:off x="5562600" y="3581400"/>
                <a:ext cx="3195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Mass		Volume</a:t>
                </a:r>
              </a:p>
            </p:txBody>
          </p:sp>
          <p:pic>
            <p:nvPicPr>
              <p:cNvPr id="21517" name="Picture 8" descr="Screen Shot 2018-01-13 at 3.18.30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91400" y="2590800"/>
                <a:ext cx="914400" cy="78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14" name="Rectangle 12"/>
            <p:cNvSpPr>
              <a:spLocks noChangeArrowheads="1"/>
            </p:cNvSpPr>
            <p:nvPr/>
          </p:nvSpPr>
          <p:spPr bwMode="auto">
            <a:xfrm>
              <a:off x="6324600" y="2133600"/>
              <a:ext cx="12763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800000"/>
                  </a:solidFill>
                </a:rPr>
                <a:t>Density</a:t>
              </a:r>
              <a:endParaRPr lang="en-US"/>
            </a:p>
          </p:txBody>
        </p:sp>
      </p:grpSp>
      <p:sp>
        <p:nvSpPr>
          <p:cNvPr id="16" name="TextBox 15"/>
          <p:cNvSpPr txBox="1">
            <a:spLocks noChangeArrowheads="1"/>
          </p:cNvSpPr>
          <p:nvPr/>
        </p:nvSpPr>
        <p:spPr bwMode="auto">
          <a:xfrm>
            <a:off x="6096000" y="4560888"/>
            <a:ext cx="2057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000"/>
              <a:t>Density is a function of an object</a:t>
            </a:r>
            <a:r>
              <a:rPr lang="ja-JP" altLang="en-US" sz="2000"/>
              <a:t>’</a:t>
            </a:r>
            <a:r>
              <a:rPr lang="en-US" sz="2000"/>
              <a:t>s mass and volume.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447800" y="304800"/>
            <a:ext cx="6705600" cy="1162050"/>
          </a:xfrm>
        </p:spPr>
        <p:txBody>
          <a:bodyPr/>
          <a:lstStyle/>
          <a:p>
            <a:pPr algn="ctr"/>
            <a:r>
              <a:rPr lang="en-US">
                <a:latin typeface="Times" charset="0"/>
                <a:ea typeface="ＭＳ Ｐゴシック" charset="0"/>
                <a:cs typeface="ＭＳ Ｐゴシック" charset="0"/>
              </a:rPr>
              <a:t> </a:t>
            </a:r>
            <a:r>
              <a:rPr lang="en-US">
                <a:solidFill>
                  <a:schemeClr val="tx1"/>
                </a:solidFill>
                <a:latin typeface="Times" charset="0"/>
                <a:ea typeface="ＭＳ Ｐゴシック" charset="0"/>
                <a:cs typeface="ＭＳ Ｐゴシック" charset="0"/>
              </a:rPr>
              <a:t>Density</a:t>
            </a:r>
            <a:r>
              <a:rPr lang="en-US">
                <a:latin typeface="Times" charset="0"/>
                <a:ea typeface="ＭＳ Ｐゴシック" charset="0"/>
                <a:cs typeface="ＭＳ Ｐゴシック" charset="0"/>
              </a:rPr>
              <a:t/>
            </a:r>
            <a:br>
              <a:rPr lang="en-US">
                <a:latin typeface="Times" charset="0"/>
                <a:ea typeface="ＭＳ Ｐゴシック" charset="0"/>
                <a:cs typeface="ＭＳ Ｐゴシック" charset="0"/>
              </a:rPr>
            </a:br>
            <a:r>
              <a:rPr lang="en-US" sz="3200">
                <a:latin typeface="Times" charset="0"/>
                <a:ea typeface="ＭＳ Ｐゴシック" charset="0"/>
                <a:cs typeface="ＭＳ Ｐゴシック" charset="0"/>
              </a:rPr>
              <a:t> Mass &amp; Volume</a:t>
            </a:r>
          </a:p>
        </p:txBody>
      </p:sp>
      <p:sp>
        <p:nvSpPr>
          <p:cNvPr id="65541" name="Line 5"/>
          <p:cNvSpPr>
            <a:spLocks noChangeShapeType="1"/>
          </p:cNvSpPr>
          <p:nvPr/>
        </p:nvSpPr>
        <p:spPr bwMode="auto">
          <a:xfrm>
            <a:off x="1600200" y="1752600"/>
            <a:ext cx="7010400" cy="0"/>
          </a:xfrm>
          <a:prstGeom prst="line">
            <a:avLst/>
          </a:prstGeom>
          <a:noFill/>
          <a:ln w="69850">
            <a:solidFill>
              <a:srgbClr val="800000"/>
            </a:solidFill>
            <a:round/>
            <a:headEnd/>
            <a:tailEnd/>
          </a:ln>
          <a:effectLst/>
        </p:spPr>
        <p:txBody>
          <a:bodyPr wrap="none" anchor="ctr"/>
          <a:lstStyle/>
          <a:p>
            <a:pPr algn="ct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6" name="TextBox 5"/>
          <p:cNvSpPr txBox="1"/>
          <p:nvPr/>
        </p:nvSpPr>
        <p:spPr>
          <a:xfrm>
            <a:off x="1143000" y="2209800"/>
            <a:ext cx="1371600" cy="457200"/>
          </a:xfrm>
          <a:prstGeom prst="rect">
            <a:avLst/>
          </a:prstGeom>
          <a:solidFill>
            <a:schemeClr val="bg1"/>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endParaRPr lang="en-US">
              <a:effectLst>
                <a:outerShdw blurRad="38100" dist="38100" dir="2700000" algn="tl">
                  <a:srgbClr val="DDDDDD"/>
                </a:outerShdw>
              </a:effectLst>
            </a:endParaRPr>
          </a:p>
        </p:txBody>
      </p:sp>
      <p:sp>
        <p:nvSpPr>
          <p:cNvPr id="23557" name="Rectangle 6"/>
          <p:cNvSpPr>
            <a:spLocks noChangeArrowheads="1"/>
          </p:cNvSpPr>
          <p:nvPr/>
        </p:nvSpPr>
        <p:spPr bwMode="auto">
          <a:xfrm>
            <a:off x="4814888" y="6172200"/>
            <a:ext cx="40243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Numbers, Tables, &amp; Graphs</a:t>
            </a:r>
          </a:p>
        </p:txBody>
      </p:sp>
      <p:pic>
        <p:nvPicPr>
          <p:cNvPr id="23558" name="Picture 16" descr="Screen Shot 2018-01-13 at 12.03.38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28600"/>
            <a:ext cx="15303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Chart 15"/>
          <p:cNvGraphicFramePr>
            <a:graphicFrameLocks/>
          </p:cNvGraphicFramePr>
          <p:nvPr/>
        </p:nvGraphicFramePr>
        <p:xfrm>
          <a:off x="4648200" y="4038600"/>
          <a:ext cx="3657600" cy="2209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nvGraphicFramePr>
        <p:xfrm>
          <a:off x="4572000" y="3962400"/>
          <a:ext cx="3733800" cy="2286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p:cNvGraphicFramePr>
            <a:graphicFrameLocks/>
          </p:cNvGraphicFramePr>
          <p:nvPr/>
        </p:nvGraphicFramePr>
        <p:xfrm>
          <a:off x="4648200" y="1828800"/>
          <a:ext cx="4114800" cy="2286000"/>
        </p:xfrm>
        <a:graphic>
          <a:graphicData uri="http://schemas.openxmlformats.org/drawingml/2006/chart">
            <c:chart xmlns:c="http://schemas.openxmlformats.org/drawingml/2006/chart" xmlns:r="http://schemas.openxmlformats.org/officeDocument/2006/relationships" r:id="rId6"/>
          </a:graphicData>
        </a:graphic>
      </p:graphicFrame>
      <p:sp>
        <p:nvSpPr>
          <p:cNvPr id="23562" name="TextBox 19"/>
          <p:cNvSpPr txBox="1">
            <a:spLocks noChangeArrowheads="1"/>
          </p:cNvSpPr>
          <p:nvPr/>
        </p:nvSpPr>
        <p:spPr bwMode="auto">
          <a:xfrm>
            <a:off x="3048000" y="1828800"/>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Unknown Metal</a:t>
            </a:r>
          </a:p>
        </p:txBody>
      </p:sp>
      <p:graphicFrame>
        <p:nvGraphicFramePr>
          <p:cNvPr id="21" name="Table 20"/>
          <p:cNvGraphicFramePr>
            <a:graphicFrameLocks noGrp="1"/>
          </p:cNvGraphicFramePr>
          <p:nvPr/>
        </p:nvGraphicFramePr>
        <p:xfrm>
          <a:off x="1143000" y="2743200"/>
          <a:ext cx="3200400" cy="2133600"/>
        </p:xfrm>
        <a:graphic>
          <a:graphicData uri="http://schemas.openxmlformats.org/drawingml/2006/table">
            <a:tbl>
              <a:tblPr/>
              <a:tblGrid>
                <a:gridCol w="762000"/>
                <a:gridCol w="1260475"/>
                <a:gridCol w="1177925"/>
              </a:tblGrid>
              <a:tr h="3048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Sample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Mass (grams)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Volume (mL)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55.0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2.8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113.5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5.9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586.0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30.4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1587.0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82.2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2270.0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Franklin Gothic Book" charset="0"/>
                          <a:ea typeface="ＭＳ Ｐゴシック" charset="0"/>
                          <a:cs typeface="ＭＳ Ｐゴシック" charset="0"/>
                        </a:rPr>
                        <a:t>117.6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23597" name="Group 15"/>
          <p:cNvGrpSpPr>
            <a:grpSpLocks/>
          </p:cNvGrpSpPr>
          <p:nvPr/>
        </p:nvGrpSpPr>
        <p:grpSpPr bwMode="auto">
          <a:xfrm>
            <a:off x="685800" y="1447800"/>
            <a:ext cx="3962400" cy="5257800"/>
            <a:chOff x="852735" y="1828800"/>
            <a:chExt cx="3033465" cy="4495800"/>
          </a:xfrm>
        </p:grpSpPr>
        <p:pic>
          <p:nvPicPr>
            <p:cNvPr id="23601" name="Picture 22" descr="Screen Shot 2018-01-13 at 11.54.36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0600" y="3733800"/>
              <a:ext cx="2895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02" name="Picture 23" descr="Screen Shot 2018-01-13 at 11.54.04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52735" y="1828800"/>
              <a:ext cx="288106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98" name="Group 27"/>
          <p:cNvGrpSpPr>
            <a:grpSpLocks/>
          </p:cNvGrpSpPr>
          <p:nvPr/>
        </p:nvGrpSpPr>
        <p:grpSpPr bwMode="auto">
          <a:xfrm>
            <a:off x="6064250" y="2312988"/>
            <a:ext cx="1670050" cy="1397000"/>
            <a:chOff x="6064683" y="2312995"/>
            <a:chExt cx="1669515" cy="1397300"/>
          </a:xfrm>
        </p:grpSpPr>
        <p:sp>
          <p:nvSpPr>
            <p:cNvPr id="26" name="Freeform 25"/>
            <p:cNvSpPr/>
            <p:nvPr/>
          </p:nvSpPr>
          <p:spPr bwMode="auto">
            <a:xfrm>
              <a:off x="6090075" y="2312995"/>
              <a:ext cx="1644123" cy="1371895"/>
            </a:xfrm>
            <a:custGeom>
              <a:avLst/>
              <a:gdLst>
                <a:gd name="connsiteX0" fmla="*/ 0 w 1643597"/>
                <a:gd name="connsiteY0" fmla="*/ 1341150 h 1371385"/>
                <a:gd name="connsiteX1" fmla="*/ 362844 w 1643597"/>
                <a:gd name="connsiteY1" fmla="*/ 1328192 h 1371385"/>
                <a:gd name="connsiteX2" fmla="*/ 738647 w 1643597"/>
                <a:gd name="connsiteY2" fmla="*/ 1328192 h 1371385"/>
                <a:gd name="connsiteX3" fmla="*/ 1036697 w 1643597"/>
                <a:gd name="connsiteY3" fmla="*/ 1069032 h 1371385"/>
                <a:gd name="connsiteX4" fmla="*/ 1347707 w 1643597"/>
                <a:gd name="connsiteY4" fmla="*/ 576630 h 1371385"/>
                <a:gd name="connsiteX5" fmla="*/ 1606881 w 1643597"/>
                <a:gd name="connsiteY5" fmla="*/ 84227 h 1371385"/>
                <a:gd name="connsiteX6" fmla="*/ 1568005 w 1643597"/>
                <a:gd name="connsiteY6" fmla="*/ 71270 h 137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3597" h="1371385">
                  <a:moveTo>
                    <a:pt x="0" y="1341150"/>
                  </a:moveTo>
                  <a:lnTo>
                    <a:pt x="362844" y="1328192"/>
                  </a:lnTo>
                  <a:cubicBezTo>
                    <a:pt x="485952" y="1326032"/>
                    <a:pt x="626338" y="1371385"/>
                    <a:pt x="738647" y="1328192"/>
                  </a:cubicBezTo>
                  <a:cubicBezTo>
                    <a:pt x="850956" y="1284999"/>
                    <a:pt x="935187" y="1194292"/>
                    <a:pt x="1036697" y="1069032"/>
                  </a:cubicBezTo>
                  <a:cubicBezTo>
                    <a:pt x="1138207" y="943772"/>
                    <a:pt x="1252676" y="740764"/>
                    <a:pt x="1347707" y="576630"/>
                  </a:cubicBezTo>
                  <a:cubicBezTo>
                    <a:pt x="1442738" y="412496"/>
                    <a:pt x="1570165" y="168454"/>
                    <a:pt x="1606881" y="84227"/>
                  </a:cubicBezTo>
                  <a:cubicBezTo>
                    <a:pt x="1643597" y="0"/>
                    <a:pt x="1568005" y="71270"/>
                    <a:pt x="1568005" y="71270"/>
                  </a:cubicBezTo>
                </a:path>
              </a:pathLst>
            </a:custGeom>
            <a:noFill/>
            <a:ln w="12700" cap="flat" cmpd="sng" algn="ctr">
              <a:solidFill>
                <a:srgbClr val="FF0000"/>
              </a:solidFill>
              <a:prstDash val="solid"/>
              <a:round/>
              <a:headEnd type="none" w="med" len="med"/>
              <a:tailEnd type="none" w="med" len="med"/>
            </a:ln>
            <a:effectLst/>
          </p:spPr>
          <p:txBody>
            <a:bodyPr/>
            <a:lstStyle/>
            <a:p>
              <a:pPr algn="ctr" eaLnBrk="0" hangingPunct="0"/>
              <a:endParaRPr lang="en-US">
                <a:effectLst>
                  <a:outerShdw blurRad="38100" dist="38100" dir="2700000" algn="tl">
                    <a:srgbClr val="DDDDDD"/>
                  </a:outerShdw>
                </a:effectLst>
              </a:endParaRPr>
            </a:p>
          </p:txBody>
        </p:sp>
        <p:sp>
          <p:nvSpPr>
            <p:cNvPr id="27" name="Freeform 26"/>
            <p:cNvSpPr/>
            <p:nvPr/>
          </p:nvSpPr>
          <p:spPr bwMode="auto">
            <a:xfrm>
              <a:off x="6064683" y="3589619"/>
              <a:ext cx="1658407" cy="120676"/>
            </a:xfrm>
            <a:custGeom>
              <a:avLst/>
              <a:gdLst>
                <a:gd name="connsiteX0" fmla="*/ 0 w 1658717"/>
                <a:gd name="connsiteY0" fmla="*/ 116621 h 120940"/>
                <a:gd name="connsiteX1" fmla="*/ 388762 w 1658717"/>
                <a:gd name="connsiteY1" fmla="*/ 116621 h 120940"/>
                <a:gd name="connsiteX2" fmla="*/ 686812 w 1658717"/>
                <a:gd name="connsiteY2" fmla="*/ 116621 h 120940"/>
                <a:gd name="connsiteX3" fmla="*/ 1023739 w 1658717"/>
                <a:gd name="connsiteY3" fmla="*/ 90705 h 120940"/>
                <a:gd name="connsiteX4" fmla="*/ 1334749 w 1658717"/>
                <a:gd name="connsiteY4" fmla="*/ 51832 h 120940"/>
                <a:gd name="connsiteX5" fmla="*/ 1658717 w 1658717"/>
                <a:gd name="connsiteY5" fmla="*/ 0 h 12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8717" h="120940">
                  <a:moveTo>
                    <a:pt x="0" y="116621"/>
                  </a:moveTo>
                  <a:lnTo>
                    <a:pt x="388762" y="116621"/>
                  </a:lnTo>
                  <a:cubicBezTo>
                    <a:pt x="503231" y="116621"/>
                    <a:pt x="580983" y="120940"/>
                    <a:pt x="686812" y="116621"/>
                  </a:cubicBezTo>
                  <a:cubicBezTo>
                    <a:pt x="792641" y="112302"/>
                    <a:pt x="915750" y="101503"/>
                    <a:pt x="1023739" y="90705"/>
                  </a:cubicBezTo>
                  <a:cubicBezTo>
                    <a:pt x="1131728" y="79907"/>
                    <a:pt x="1228919" y="66949"/>
                    <a:pt x="1334749" y="51832"/>
                  </a:cubicBezTo>
                  <a:cubicBezTo>
                    <a:pt x="1440579" y="36715"/>
                    <a:pt x="1658717" y="0"/>
                    <a:pt x="1658717" y="0"/>
                  </a:cubicBezTo>
                </a:path>
              </a:pathLst>
            </a:custGeom>
            <a:noFill/>
            <a:ln w="12700" cap="flat" cmpd="sng" algn="ctr">
              <a:solidFill>
                <a:schemeClr val="accent1">
                  <a:lumMod val="75000"/>
                </a:schemeClr>
              </a:solidFill>
              <a:prstDash val="solid"/>
              <a:round/>
              <a:headEnd type="none" w="med" len="med"/>
              <a:tailEnd type="none" w="med" len="med"/>
            </a:ln>
            <a:effectLst/>
          </p:spPr>
          <p:txBody>
            <a:bodyPr/>
            <a:lstStyle/>
            <a:p>
              <a:pPr algn="ctr" eaLnBrk="0" hangingPunct="0"/>
              <a:endParaRPr lang="en-US">
                <a:effectLst>
                  <a:outerShdw blurRad="38100" dist="38100" dir="2700000" algn="tl">
                    <a:srgbClr val="DDDDDD"/>
                  </a:outerShdw>
                </a:effectLst>
              </a:endParaRPr>
            </a:p>
          </p:txBody>
        </p:sp>
      </p:gr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133600"/>
            <a:ext cx="6440488" cy="367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590800" y="5715000"/>
            <a:ext cx="4191000" cy="461963"/>
          </a:xfrm>
          <a:prstGeom prst="rect">
            <a:avLst/>
          </a:prstGeom>
          <a:solidFill>
            <a:schemeClr val="accent3"/>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effectLst>
                <a:outerShdw blurRad="38100" dist="38100" dir="2700000" algn="tl">
                  <a:srgbClr val="DDDDDD"/>
                </a:outerShdw>
              </a:effectLst>
            </a:endParaRPr>
          </a:p>
        </p:txBody>
      </p:sp>
      <p:sp>
        <p:nvSpPr>
          <p:cNvPr id="4" name="TextBox 3"/>
          <p:cNvSpPr txBox="1"/>
          <p:nvPr/>
        </p:nvSpPr>
        <p:spPr>
          <a:xfrm>
            <a:off x="2057400" y="5638800"/>
            <a:ext cx="5334000" cy="830263"/>
          </a:xfrm>
          <a:prstGeom prst="rect">
            <a:avLst/>
          </a:prstGeom>
          <a:solidFill>
            <a:schemeClr val="accent3"/>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Archimedes 250 B.C.E. Does iron float?.... The RMS Titanic?</a:t>
            </a:r>
          </a:p>
        </p:txBody>
      </p:sp>
      <p:sp>
        <p:nvSpPr>
          <p:cNvPr id="5" name="Rectangle 2">
            <a:hlinkClick r:id="rId4"/>
          </p:cNvPr>
          <p:cNvSpPr txBox="1">
            <a:spLocks noChangeArrowheads="1"/>
          </p:cNvSpPr>
          <p:nvPr/>
        </p:nvSpPr>
        <p:spPr bwMode="auto">
          <a:xfrm>
            <a:off x="762000" y="0"/>
            <a:ext cx="7772400" cy="1162050"/>
          </a:xfrm>
          <a:prstGeom prst="rect">
            <a:avLst/>
          </a:prstGeom>
          <a:noFill/>
          <a:ln w="12700">
            <a:noFill/>
            <a:miter lim="800000"/>
            <a:headEnd/>
            <a:tailEnd/>
          </a:ln>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3600">
                <a:solidFill>
                  <a:schemeClr val="tx1"/>
                </a:solidFill>
              </a:rPr>
              <a:t>Density </a:t>
            </a:r>
            <a:br>
              <a:rPr lang="en-US" sz="3600">
                <a:solidFill>
                  <a:schemeClr val="tx1"/>
                </a:solidFill>
              </a:rPr>
            </a:br>
            <a:r>
              <a:rPr lang="en-US" sz="2000" b="1">
                <a:latin typeface="Times" charset="0"/>
                <a:hlinkClick r:id="rId4"/>
              </a:rPr>
              <a:t>http://www.density.com/what.htm</a:t>
            </a:r>
            <a:endParaRPr lang="en-US" sz="4400">
              <a:latin typeface="Times" charset="0"/>
            </a:endParaRPr>
          </a:p>
        </p:txBody>
      </p:sp>
      <p:sp>
        <p:nvSpPr>
          <p:cNvPr id="25606" name="Rectangle 5"/>
          <p:cNvSpPr>
            <a:spLocks noChangeArrowheads="1"/>
          </p:cNvSpPr>
          <p:nvPr/>
        </p:nvSpPr>
        <p:spPr bwMode="auto">
          <a:xfrm>
            <a:off x="1371600" y="1524000"/>
            <a:ext cx="662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SzPct val="200000"/>
            </a:pPr>
            <a:r>
              <a:rPr lang="en-US"/>
              <a:t>Density = Mass / Volume [</a:t>
            </a:r>
            <a:r>
              <a:rPr lang="en-US">
                <a:solidFill>
                  <a:srgbClr val="063DE8"/>
                </a:solidFill>
              </a:rPr>
              <a:t>g/mL or g/cm</a:t>
            </a:r>
            <a:r>
              <a:rPr lang="en-US" baseline="30000">
                <a:solidFill>
                  <a:srgbClr val="063DE8"/>
                </a:solidFill>
              </a:rPr>
              <a:t>3</a:t>
            </a:r>
            <a:r>
              <a:rPr lang="en-US">
                <a:solidFill>
                  <a:srgbClr val="063DE8"/>
                </a:solidFill>
              </a:rPr>
              <a:t>; g/L</a:t>
            </a:r>
            <a:r>
              <a:rPr lang="en-US"/>
              <a:t>]</a:t>
            </a:r>
            <a:endParaRPr lang="en-US" baseline="30000"/>
          </a:p>
        </p:txBody>
      </p:sp>
      <p:pic>
        <p:nvPicPr>
          <p:cNvPr id="25607" name="Picture 6" descr="Screen Shot 2018-01-13 at 4.53.21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381000"/>
            <a:ext cx="16383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5715000"/>
            <a:ext cx="4191000" cy="461963"/>
          </a:xfrm>
          <a:prstGeom prst="rect">
            <a:avLst/>
          </a:prstGeom>
          <a:solidFill>
            <a:schemeClr val="accent3"/>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effectLst>
                <a:outerShdw blurRad="38100" dist="38100" dir="2700000" algn="tl">
                  <a:srgbClr val="DDDDDD"/>
                </a:outerShdw>
              </a:effectLst>
            </a:endParaRPr>
          </a:p>
        </p:txBody>
      </p:sp>
      <p:sp>
        <p:nvSpPr>
          <p:cNvPr id="4" name="TextBox 3"/>
          <p:cNvSpPr txBox="1"/>
          <p:nvPr/>
        </p:nvSpPr>
        <p:spPr>
          <a:xfrm>
            <a:off x="2133600" y="1752600"/>
            <a:ext cx="5334000" cy="4154488"/>
          </a:xfrm>
          <a:prstGeom prst="rect">
            <a:avLst/>
          </a:prstGeom>
          <a:solidFill>
            <a:schemeClr val="accent3"/>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Archimedes 250 B.C.E. Does iron float?.... The RMS Titanic?</a:t>
            </a:r>
          </a:p>
          <a:p>
            <a:pPr algn="ctr" eaLnBrk="1" hangingPunct="1"/>
            <a:endParaRPr lang="en-US">
              <a:effectLst>
                <a:outerShdw blurRad="38100" dist="38100" dir="2700000" algn="tl">
                  <a:srgbClr val="DDDDDD"/>
                </a:outerShdw>
              </a:effectLst>
            </a:endParaRPr>
          </a:p>
          <a:p>
            <a:pPr algn="ctr" eaLnBrk="1" hangingPunct="1"/>
            <a:r>
              <a:rPr lang="en-US">
                <a:effectLst>
                  <a:outerShdw blurRad="38100" dist="38100" dir="2700000" algn="tl">
                    <a:srgbClr val="DDDDDD"/>
                  </a:outerShdw>
                </a:effectLst>
              </a:rPr>
              <a:t>NOVA: The Secrets of Archimedes</a:t>
            </a:r>
          </a:p>
          <a:p>
            <a:pPr algn="ctr" eaLnBrk="1" hangingPunct="1"/>
            <a:r>
              <a:rPr lang="en-US" u="sng">
                <a:hlinkClick r:id="rId3"/>
              </a:rPr>
              <a:t>https://www.youtube.com/watch?v=0n347dxm5uE</a:t>
            </a:r>
            <a:endParaRPr lang="en-US"/>
          </a:p>
          <a:p>
            <a:pPr algn="ctr" eaLnBrk="1" hangingPunct="1"/>
            <a:endParaRPr lang="en-US">
              <a:effectLst>
                <a:outerShdw blurRad="38100" dist="38100" dir="2700000" algn="tl">
                  <a:srgbClr val="DDDDDD"/>
                </a:outerShdw>
              </a:effectLst>
            </a:endParaRPr>
          </a:p>
          <a:p>
            <a:pPr algn="ctr" eaLnBrk="1" hangingPunct="1"/>
            <a:endParaRPr lang="en-US">
              <a:effectLst>
                <a:outerShdw blurRad="38100" dist="38100" dir="2700000" algn="tl">
                  <a:srgbClr val="DDDDDD"/>
                </a:outerShdw>
              </a:effectLst>
            </a:endParaRPr>
          </a:p>
          <a:p>
            <a:pPr algn="ctr" eaLnBrk="1" hangingPunct="1"/>
            <a:r>
              <a:rPr lang="en-US">
                <a:effectLst>
                  <a:outerShdw blurRad="38100" dist="38100" dir="2700000" algn="tl">
                    <a:srgbClr val="DDDDDD"/>
                  </a:outerShdw>
                </a:effectLst>
              </a:rPr>
              <a:t>NOVA: Why Do Ships Sink?</a:t>
            </a:r>
          </a:p>
          <a:p>
            <a:pPr algn="ctr" eaLnBrk="1" hangingPunct="1"/>
            <a:r>
              <a:rPr lang="en-US" u="sng">
                <a:hlinkClick r:id="rId4"/>
              </a:rPr>
              <a:t>https://www.youtube.com/watch?v=n_xDZjrZ6zs</a:t>
            </a:r>
            <a:endParaRPr lang="en-US"/>
          </a:p>
        </p:txBody>
      </p:sp>
      <p:sp>
        <p:nvSpPr>
          <p:cNvPr id="6" name="Rectangle 2">
            <a:hlinkClick r:id="rId5"/>
          </p:cNvPr>
          <p:cNvSpPr txBox="1">
            <a:spLocks noChangeArrowheads="1"/>
          </p:cNvSpPr>
          <p:nvPr/>
        </p:nvSpPr>
        <p:spPr bwMode="auto">
          <a:xfrm>
            <a:off x="762000" y="0"/>
            <a:ext cx="7772400" cy="1162050"/>
          </a:xfrm>
          <a:prstGeom prst="rect">
            <a:avLst/>
          </a:prstGeom>
          <a:noFill/>
          <a:ln w="12700">
            <a:noFill/>
            <a:miter lim="800000"/>
            <a:headEnd/>
            <a:tailEnd/>
          </a:ln>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3600">
                <a:solidFill>
                  <a:schemeClr val="tx1"/>
                </a:solidFill>
              </a:rPr>
              <a:t>Density </a:t>
            </a:r>
            <a:br>
              <a:rPr lang="en-US" sz="3600">
                <a:solidFill>
                  <a:schemeClr val="tx1"/>
                </a:solidFill>
              </a:rPr>
            </a:br>
            <a:r>
              <a:rPr lang="en-US" sz="2000" b="1">
                <a:latin typeface="Times" charset="0"/>
                <a:hlinkClick r:id="rId5"/>
              </a:rPr>
              <a:t>http://www.density.com/what.htm</a:t>
            </a:r>
            <a:endParaRPr lang="en-US" sz="4400">
              <a:latin typeface="Times"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219200" y="381000"/>
            <a:ext cx="7924800" cy="1143000"/>
          </a:xfrm>
        </p:spPr>
        <p:txBody>
          <a:bodyPr/>
          <a:lstStyle/>
          <a:p>
            <a:pPr algn="ctr"/>
            <a:r>
              <a:rPr lang="en-US" sz="3600">
                <a:solidFill>
                  <a:schemeClr val="tx1"/>
                </a:solidFill>
                <a:latin typeface="Helvetica" charset="0"/>
                <a:ea typeface="ＭＳ Ｐゴシック" charset="0"/>
                <a:cs typeface="ＭＳ Ｐゴシック" charset="0"/>
              </a:rPr>
              <a:t>Density</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a:t>
            </a:r>
            <a:r>
              <a:rPr lang="en-US" sz="2800">
                <a:latin typeface="Times" charset="0"/>
                <a:ea typeface="ＭＳ Ｐゴシック" charset="0"/>
                <a:cs typeface="ＭＳ Ｐゴシック" charset="0"/>
              </a:rPr>
              <a:t>]</a:t>
            </a:r>
            <a:r>
              <a:rPr lang="en-US" sz="4000">
                <a:latin typeface="Times" charset="0"/>
                <a:ea typeface="ＭＳ Ｐゴシック" charset="0"/>
                <a:cs typeface="ＭＳ Ｐゴシック" charset="0"/>
              </a:rPr>
              <a:t> </a:t>
            </a:r>
            <a:r>
              <a:rPr lang="en-US" sz="2400">
                <a:latin typeface="Times" charset="0"/>
                <a:ea typeface="ＭＳ Ｐゴシック" charset="0"/>
                <a:cs typeface="ＭＳ Ｐゴシック" charset="0"/>
              </a:rPr>
              <a:t>(k</a:t>
            </a:r>
            <a:r>
              <a:rPr lang="en-US" sz="2400">
                <a:solidFill>
                  <a:srgbClr val="063DE8"/>
                </a:solidFill>
                <a:latin typeface="Times" charset="0"/>
                <a:ea typeface="ＭＳ Ｐゴシック" charset="0"/>
                <a:cs typeface="ＭＳ Ｐゴシック" charset="0"/>
              </a:rPr>
              <a:t>g/m</a:t>
            </a:r>
            <a:r>
              <a:rPr lang="en-US" sz="2400" baseline="30000">
                <a:solidFill>
                  <a:srgbClr val="063DE8"/>
                </a:solidFill>
                <a:latin typeface="Times" charset="0"/>
                <a:ea typeface="ＭＳ Ｐゴシック" charset="0"/>
                <a:cs typeface="ＭＳ Ｐゴシック" charset="0"/>
              </a:rPr>
              <a:t>3</a:t>
            </a:r>
            <a:r>
              <a:rPr lang="en-US" sz="2400">
                <a:latin typeface="Times" charset="0"/>
                <a:ea typeface="ＭＳ Ｐゴシック" charset="0"/>
                <a:cs typeface="ＭＳ Ｐゴシック" charset="0"/>
              </a:rPr>
              <a:t>)</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endParaRPr lang="en-US" sz="2000">
              <a:latin typeface="Times" charset="0"/>
              <a:ea typeface="ＭＳ Ｐゴシック" charset="0"/>
              <a:cs typeface="ＭＳ Ｐゴシック" charset="0"/>
            </a:endParaRPr>
          </a:p>
        </p:txBody>
      </p:sp>
      <p:sp>
        <p:nvSpPr>
          <p:cNvPr id="29701" name="Rectangle 3"/>
          <p:cNvSpPr>
            <a:spLocks noGrp="1" noChangeArrowheads="1"/>
          </p:cNvSpPr>
          <p:nvPr>
            <p:ph type="body" idx="1"/>
          </p:nvPr>
        </p:nvSpPr>
        <p:spPr>
          <a:xfrm>
            <a:off x="990600" y="1600200"/>
            <a:ext cx="7848600" cy="1981200"/>
          </a:xfrm>
          <a:ln w="12700" cap="flat">
            <a:solidFill>
              <a:schemeClr val="tx1"/>
            </a:solidFill>
            <a:miter lim="800000"/>
            <a:headEnd/>
            <a:tailEnd/>
          </a:ln>
        </p:spPr>
        <p:txBody>
          <a:bodyPr/>
          <a:lstStyle/>
          <a:p>
            <a:pPr algn="ctr">
              <a:buSzPct val="200000"/>
              <a:buFont typeface="Monotype Sorts" charset="0"/>
              <a:buNone/>
            </a:pPr>
            <a:r>
              <a:rPr lang="en-US" sz="2800">
                <a:solidFill>
                  <a:srgbClr val="063DE8"/>
                </a:solidFill>
                <a:latin typeface="Helvetica" charset="0"/>
                <a:ea typeface="ＭＳ Ｐゴシック" charset="0"/>
                <a:cs typeface="ＭＳ Ｐゴシック" charset="0"/>
              </a:rPr>
              <a:t>Very Dense Astronomical Objects: White Dwarfs</a:t>
            </a:r>
            <a:endParaRPr lang="en-US" sz="2800">
              <a:latin typeface="Helvetica" charset="0"/>
              <a:ea typeface="ＭＳ Ｐゴシック" charset="0"/>
              <a:cs typeface="ＭＳ Ｐゴシック" charset="0"/>
            </a:endParaRPr>
          </a:p>
          <a:p>
            <a:pPr algn="ctr">
              <a:buSzPct val="200000"/>
              <a:buFontTx/>
              <a:buNone/>
            </a:pPr>
            <a:r>
              <a:rPr lang="en-US" sz="2000">
                <a:latin typeface="Helvetica" charset="0"/>
                <a:ea typeface="ＭＳ Ｐゴシック" charset="0"/>
                <a:cs typeface="ＭＳ Ｐゴシック" charset="0"/>
                <a:hlinkClick r:id="rId4"/>
              </a:rPr>
              <a:t>http://antwrp.gsfc.nasa.gov/apod/ap961203.html</a:t>
            </a:r>
            <a:endParaRPr lang="en-US">
              <a:latin typeface="Helvetica" charset="0"/>
              <a:ea typeface="ＭＳ Ｐゴシック" charset="0"/>
              <a:cs typeface="ＭＳ Ｐゴシック" charset="0"/>
            </a:endParaRPr>
          </a:p>
          <a:p>
            <a:pPr lvl="1" algn="ctr">
              <a:buSzPct val="200000"/>
              <a:buFontTx/>
              <a:buNone/>
            </a:pPr>
            <a:r>
              <a:rPr lang="en-US">
                <a:solidFill>
                  <a:srgbClr val="FF0000"/>
                </a:solidFill>
                <a:latin typeface="Helvetica" charset="0"/>
                <a:ea typeface="ＭＳ Ｐゴシック" charset="0"/>
              </a:rPr>
              <a:t>D</a:t>
            </a:r>
            <a:r>
              <a:rPr lang="en-US" i="0">
                <a:latin typeface="Times" charset="0"/>
                <a:ea typeface="ＭＳ Ｐゴシック" charset="0"/>
                <a:cs typeface="ＭＳ Ｐゴシック" charset="0"/>
              </a:rPr>
              <a:t>(</a:t>
            </a:r>
            <a:r>
              <a:rPr lang="en-US">
                <a:latin typeface="Lucida Grande" charset="0"/>
                <a:ea typeface="ＭＳ Ｐゴシック" charset="0"/>
                <a:cs typeface="Lucida Grande" charset="0"/>
              </a:rPr>
              <a:t>ρ</a:t>
            </a:r>
            <a:r>
              <a:rPr lang="en-US" i="0">
                <a:latin typeface="Lucida Grande" charset="0"/>
                <a:ea typeface="ＭＳ Ｐゴシック" charset="0"/>
                <a:cs typeface="Lucida Grande" charset="0"/>
              </a:rPr>
              <a:t>) </a:t>
            </a:r>
            <a:r>
              <a:rPr lang="en-US">
                <a:solidFill>
                  <a:srgbClr val="FF0000"/>
                </a:solidFill>
                <a:latin typeface="Helvetica" charset="0"/>
                <a:ea typeface="ＭＳ Ｐゴシック" charset="0"/>
              </a:rPr>
              <a:t> = 1 x 10</a:t>
            </a:r>
            <a:r>
              <a:rPr lang="en-US" baseline="30000">
                <a:solidFill>
                  <a:srgbClr val="FF0000"/>
                </a:solidFill>
                <a:latin typeface="Helvetica" charset="0"/>
                <a:ea typeface="ＭＳ Ｐゴシック" charset="0"/>
              </a:rPr>
              <a:t> 9 </a:t>
            </a:r>
            <a:r>
              <a:rPr lang="en-US">
                <a:solidFill>
                  <a:srgbClr val="FF0000"/>
                </a:solidFill>
                <a:latin typeface="Helvetica" charset="0"/>
                <a:ea typeface="ＭＳ Ｐゴシック" charset="0"/>
              </a:rPr>
              <a:t>kg/m</a:t>
            </a:r>
            <a:r>
              <a:rPr lang="en-US" baseline="30000">
                <a:solidFill>
                  <a:srgbClr val="FF0000"/>
                </a:solidFill>
                <a:latin typeface="Helvetica" charset="0"/>
                <a:ea typeface="ＭＳ Ｐゴシック" charset="0"/>
              </a:rPr>
              <a:t>3  </a:t>
            </a:r>
            <a:r>
              <a:rPr lang="en-US">
                <a:solidFill>
                  <a:srgbClr val="FF0000"/>
                </a:solidFill>
                <a:latin typeface="Helvetica" charset="0"/>
                <a:ea typeface="ＭＳ Ｐゴシック" charset="0"/>
              </a:rPr>
              <a:t>= 1 x 10 </a:t>
            </a:r>
            <a:r>
              <a:rPr lang="en-US" baseline="30000">
                <a:solidFill>
                  <a:srgbClr val="FF0000"/>
                </a:solidFill>
                <a:latin typeface="Helvetica" charset="0"/>
                <a:ea typeface="ＭＳ Ｐゴシック" charset="0"/>
              </a:rPr>
              <a:t>3</a:t>
            </a:r>
            <a:r>
              <a:rPr lang="en-US">
                <a:solidFill>
                  <a:srgbClr val="FF0000"/>
                </a:solidFill>
                <a:latin typeface="Helvetica" charset="0"/>
                <a:ea typeface="ＭＳ Ｐゴシック" charset="0"/>
              </a:rPr>
              <a:t> kg/cm</a:t>
            </a:r>
            <a:r>
              <a:rPr lang="en-US" baseline="30000">
                <a:solidFill>
                  <a:srgbClr val="FF0000"/>
                </a:solidFill>
                <a:latin typeface="Helvetica" charset="0"/>
                <a:ea typeface="ＭＳ Ｐゴシック" charset="0"/>
              </a:rPr>
              <a:t>3</a:t>
            </a:r>
          </a:p>
          <a:p>
            <a:pPr lvl="1" algn="ctr">
              <a:buSzPct val="200000"/>
              <a:buFontTx/>
              <a:buNone/>
            </a:pPr>
            <a:r>
              <a:rPr lang="en-US">
                <a:solidFill>
                  <a:srgbClr val="FF0000"/>
                </a:solidFill>
                <a:latin typeface="Helvetica" charset="0"/>
                <a:ea typeface="ＭＳ Ｐゴシック" charset="0"/>
              </a:rPr>
              <a:t>= 1 x 10 </a:t>
            </a:r>
            <a:r>
              <a:rPr lang="en-US" baseline="30000">
                <a:solidFill>
                  <a:srgbClr val="FF0000"/>
                </a:solidFill>
                <a:latin typeface="Helvetica" charset="0"/>
                <a:ea typeface="ＭＳ Ｐゴシック" charset="0"/>
              </a:rPr>
              <a:t>6</a:t>
            </a:r>
            <a:r>
              <a:rPr lang="en-US">
                <a:solidFill>
                  <a:srgbClr val="FF0000"/>
                </a:solidFill>
                <a:latin typeface="Helvetica" charset="0"/>
                <a:ea typeface="ＭＳ Ｐゴシック" charset="0"/>
              </a:rPr>
              <a:t> g/cm</a:t>
            </a:r>
            <a:r>
              <a:rPr lang="en-US" baseline="30000">
                <a:solidFill>
                  <a:srgbClr val="FF0000"/>
                </a:solidFill>
                <a:latin typeface="Helvetica" charset="0"/>
                <a:ea typeface="ＭＳ Ｐゴシック" charset="0"/>
              </a:rPr>
              <a:t>3</a:t>
            </a:r>
            <a:endParaRPr lang="en-US">
              <a:solidFill>
                <a:srgbClr val="FF0000"/>
              </a:solidFill>
              <a:latin typeface="Helvetica" charset="0"/>
              <a:ea typeface="ＭＳ Ｐゴシック" charset="0"/>
            </a:endParaRPr>
          </a:p>
          <a:p>
            <a:pPr lvl="1">
              <a:buSzPct val="200000"/>
              <a:buFontTx/>
              <a:buNone/>
            </a:pPr>
            <a:endParaRPr lang="en-US">
              <a:latin typeface="Helvetica" charset="0"/>
              <a:ea typeface="ＭＳ Ｐゴシック" charset="0"/>
            </a:endParaRPr>
          </a:p>
        </p:txBody>
      </p:sp>
      <p:graphicFrame>
        <p:nvGraphicFramePr>
          <p:cNvPr id="29698" name="Object 2"/>
          <p:cNvGraphicFramePr>
            <a:graphicFrameLocks/>
          </p:cNvGraphicFramePr>
          <p:nvPr/>
        </p:nvGraphicFramePr>
        <p:xfrm>
          <a:off x="7696200" y="4724400"/>
          <a:ext cx="1041400" cy="1066800"/>
        </p:xfrm>
        <a:graphic>
          <a:graphicData uri="http://schemas.openxmlformats.org/presentationml/2006/ole">
            <mc:AlternateContent xmlns:mc="http://schemas.openxmlformats.org/markup-compatibility/2006">
              <mc:Choice xmlns:v="urn:schemas-microsoft-com:vml" Requires="v">
                <p:oleObj spid="_x0000_s29707" name="Microsoft ClipArt Gallery" r:id="rId5" imgW="3644900" imgH="3530600" progId="">
                  <p:embed/>
                </p:oleObj>
              </mc:Choice>
              <mc:Fallback>
                <p:oleObj name="Microsoft ClipArt Gallery" r:id="rId5" imgW="3644900" imgH="3530600" progId="">
                  <p:embed/>
                  <p:pic>
                    <p:nvPicPr>
                      <p:cNvPr id="0"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6200" y="47244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29699"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9708" name="Equation" r:id="rId7" imgW="6515100" imgH="4394200" progId="Equation.3">
                  <p:embed/>
                </p:oleObj>
              </mc:Choice>
              <mc:Fallback>
                <p:oleObj name="Equation" r:id="rId7" imgW="6515100" imgH="4394200" progId="Equation.3">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02406" name="Rectangle 7"/>
          <p:cNvSpPr>
            <a:spLocks noChangeArrowheads="1"/>
          </p:cNvSpPr>
          <p:nvPr/>
        </p:nvSpPr>
        <p:spPr bwMode="auto">
          <a:xfrm>
            <a:off x="3962400" y="5181600"/>
            <a:ext cx="3581400" cy="1570038"/>
          </a:xfrm>
          <a:prstGeom prst="rect">
            <a:avLst/>
          </a:prstGeom>
          <a:noFill/>
          <a:ln w="9525">
            <a:noFill/>
            <a:miter lim="800000"/>
            <a:headEnd/>
            <a:tailEnd/>
          </a:ln>
        </p:spPr>
        <p:txBody>
          <a:bodyPr>
            <a:spAutoFit/>
          </a:bodyPr>
          <a:lstStyle/>
          <a:p>
            <a:r>
              <a:rPr lang="en-US">
                <a:effectLst>
                  <a:outerShdw blurRad="38100" dist="38100" dir="2700000" algn="tl">
                    <a:srgbClr val="DDDDDD"/>
                  </a:outerShdw>
                </a:effectLst>
              </a:rPr>
              <a:t> Our Sun will eventually become a white dwarf </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butterfly</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 but not for ~5 billion years.</a:t>
            </a:r>
          </a:p>
        </p:txBody>
      </p:sp>
      <p:sp>
        <p:nvSpPr>
          <p:cNvPr id="102407" name="Rectangle 8"/>
          <p:cNvSpPr>
            <a:spLocks noChangeArrowheads="1"/>
          </p:cNvSpPr>
          <p:nvPr/>
        </p:nvSpPr>
        <p:spPr bwMode="auto">
          <a:xfrm>
            <a:off x="609600" y="3581400"/>
            <a:ext cx="8305800" cy="1200150"/>
          </a:xfrm>
          <a:prstGeom prst="rect">
            <a:avLst/>
          </a:prstGeom>
          <a:noFill/>
          <a:ln w="9525">
            <a:noFill/>
            <a:miter lim="800000"/>
            <a:headEnd/>
            <a:tailEnd/>
          </a:ln>
        </p:spPr>
        <p:txBody>
          <a:bodyPr>
            <a:spAutoFit/>
          </a:bodyPr>
          <a:lstStyle/>
          <a:p>
            <a:r>
              <a:rPr lang="en-US">
                <a:effectLst>
                  <a:outerShdw blurRad="38100" dist="38100" dir="2700000" algn="tl">
                    <a:srgbClr val="DDDDDD"/>
                  </a:outerShdw>
                </a:effectLst>
              </a:rPr>
              <a:t>A White Dwarf</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s mass is comparable to our Sun's, but its volume is about a million times smaller; the average density is ~1,000,000 times greater than the Sun</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s 1.4 kg/m</a:t>
            </a:r>
            <a:r>
              <a:rPr lang="en-US" baseline="30000">
                <a:effectLst>
                  <a:outerShdw blurRad="38100" dist="38100" dir="2700000" algn="tl">
                    <a:srgbClr val="DDDDDD"/>
                  </a:outerShdw>
                </a:effectLst>
              </a:rPr>
              <a:t>3</a:t>
            </a:r>
            <a:endParaRPr lang="en-US">
              <a:effectLst>
                <a:outerShdw blurRad="38100" dist="38100" dir="2700000" algn="tl">
                  <a:srgbClr val="DDDDDD"/>
                </a:outerShdw>
              </a:effectLst>
            </a:endParaRPr>
          </a:p>
        </p:txBody>
      </p:sp>
      <p:pic>
        <p:nvPicPr>
          <p:cNvPr id="29704" name="Picture 9" descr="ngc2440_hst2_big.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5105400"/>
            <a:ext cx="160020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3"/>
          <p:cNvSpPr>
            <a:spLocks noGrp="1" noChangeArrowheads="1"/>
          </p:cNvSpPr>
          <p:nvPr>
            <p:ph type="body" idx="1"/>
          </p:nvPr>
        </p:nvSpPr>
        <p:spPr>
          <a:xfrm>
            <a:off x="152400" y="1676400"/>
            <a:ext cx="8991600" cy="2971800"/>
          </a:xfrm>
          <a:noFill/>
          <a:ln w="12700" cap="flat">
            <a:solidFill>
              <a:schemeClr val="tx1"/>
            </a:solidFill>
            <a:miter lim="800000"/>
            <a:headEnd/>
            <a:tailEnd/>
          </a:ln>
        </p:spPr>
        <p:txBody>
          <a:bodyPr/>
          <a:lstStyle/>
          <a:p>
            <a:pPr>
              <a:buSzPct val="100000"/>
              <a:buFontTx/>
              <a:buNone/>
            </a:pPr>
            <a:endParaRPr lang="en-US" sz="12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Using exact numbers / </a:t>
            </a:r>
            <a:r>
              <a:rPr lang="ja-JP" altLang="en-US" sz="2800">
                <a:latin typeface="Helvetica" charset="0"/>
                <a:ea typeface="ＭＳ Ｐゴシック" charset="0"/>
                <a:cs typeface="ＭＳ Ｐゴシック" charset="0"/>
              </a:rPr>
              <a:t>“</a:t>
            </a:r>
            <a:r>
              <a:rPr lang="en-US" sz="2800">
                <a:solidFill>
                  <a:schemeClr val="accent2"/>
                </a:solidFill>
                <a:latin typeface="Helvetica" charset="0"/>
                <a:ea typeface="ＭＳ Ｐゴシック" charset="0"/>
                <a:cs typeface="ＭＳ Ｐゴシック" charset="0"/>
              </a:rPr>
              <a:t>scale factors</a:t>
            </a:r>
            <a:r>
              <a:rPr lang="ja-JP" altLang="en-US" sz="2800">
                <a:latin typeface="Helvetica" charset="0"/>
                <a:ea typeface="ＭＳ Ｐゴシック" charset="0"/>
                <a:cs typeface="ＭＳ Ｐゴシック" charset="0"/>
              </a:rPr>
              <a:t>”</a:t>
            </a:r>
            <a:r>
              <a:rPr lang="en-US" sz="2800">
                <a:latin typeface="Helvetica" charset="0"/>
                <a:ea typeface="ＭＳ Ｐゴシック" charset="0"/>
                <a:cs typeface="ＭＳ Ｐゴシック" charset="0"/>
              </a:rPr>
              <a:t> </a:t>
            </a:r>
            <a:r>
              <a:rPr lang="en-US" sz="2800" u="sng">
                <a:solidFill>
                  <a:schemeClr val="accent2"/>
                </a:solidFill>
                <a:latin typeface="Helvetica" charset="0"/>
                <a:ea typeface="ＭＳ Ｐゴシック" charset="0"/>
                <a:cs typeface="ＭＳ Ｐゴシック" charset="0"/>
              </a:rPr>
              <a:t>UNITS</a:t>
            </a:r>
            <a:endParaRPr lang="en-US" sz="28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A Bookkeeping Process: Example</a:t>
            </a:r>
          </a:p>
          <a:p>
            <a:pPr>
              <a:buFont typeface="Monotype Sorts" charset="0"/>
              <a:buNone/>
            </a:pPr>
            <a:r>
              <a:rPr lang="en-US" sz="2800">
                <a:latin typeface="Helvetica" charset="0"/>
                <a:ea typeface="ＭＳ Ｐゴシック" charset="0"/>
                <a:cs typeface="ＭＳ Ｐゴシック" charset="0"/>
              </a:rPr>
              <a:t>	</a:t>
            </a:r>
            <a:r>
              <a:rPr lang="en-US" sz="2800" i="0">
                <a:latin typeface="Times" charset="0"/>
                <a:ea typeface="ＭＳ Ｐゴシック" charset="0"/>
                <a:cs typeface="ＭＳ Ｐゴシック" charset="0"/>
              </a:rPr>
              <a:t>Calculating the density [D(</a:t>
            </a:r>
            <a:r>
              <a:rPr lang="en-US" sz="2800">
                <a:latin typeface="Lucida Grande" charset="0"/>
                <a:ea typeface="ＭＳ Ｐゴシック" charset="0"/>
                <a:cs typeface="Lucida Grande" charset="0"/>
              </a:rPr>
              <a:t>ρ</a:t>
            </a:r>
            <a:r>
              <a:rPr lang="en-US" sz="2800" i="0">
                <a:latin typeface="Lucida Grande" charset="0"/>
                <a:ea typeface="ＭＳ Ｐゴシック" charset="0"/>
                <a:cs typeface="Lucida Grande" charset="0"/>
              </a:rPr>
              <a:t>) </a:t>
            </a:r>
            <a:r>
              <a:rPr lang="en-US" sz="2800" i="0">
                <a:latin typeface="Times" charset="0"/>
                <a:ea typeface="ＭＳ Ｐゴシック" charset="0"/>
                <a:cs typeface="ＭＳ Ｐゴシック" charset="0"/>
              </a:rPr>
              <a:t>= ? g/cm</a:t>
            </a:r>
            <a:r>
              <a:rPr lang="en-US" sz="2800" i="0" baseline="30000">
                <a:latin typeface="Times" charset="0"/>
                <a:ea typeface="ＭＳ Ｐゴシック" charset="0"/>
                <a:cs typeface="ＭＳ Ｐゴシック" charset="0"/>
              </a:rPr>
              <a:t>3</a:t>
            </a:r>
            <a:r>
              <a:rPr lang="en-US" sz="2800" i="0">
                <a:latin typeface="Times" charset="0"/>
                <a:ea typeface="ＭＳ Ｐゴシック" charset="0"/>
                <a:cs typeface="ＭＳ Ｐゴシック" charset="0"/>
              </a:rPr>
              <a:t> ] of a white dwarf, 1.0 x 10</a:t>
            </a:r>
            <a:r>
              <a:rPr lang="en-US" sz="2800" i="0" baseline="30000">
                <a:latin typeface="Times" charset="0"/>
                <a:ea typeface="ＭＳ Ｐゴシック" charset="0"/>
                <a:cs typeface="ＭＳ Ｐゴシック" charset="0"/>
              </a:rPr>
              <a:t>9 </a:t>
            </a:r>
            <a:r>
              <a:rPr lang="en-US" sz="2800" i="0">
                <a:latin typeface="Times" charset="0"/>
                <a:ea typeface="ＭＳ Ｐゴシック" charset="0"/>
                <a:cs typeface="ＭＳ Ｐゴシック" charset="0"/>
              </a:rPr>
              <a:t> kg / 1 m</a:t>
            </a:r>
            <a:r>
              <a:rPr lang="en-US" sz="2800" i="0" baseline="30000">
                <a:latin typeface="Times" charset="0"/>
                <a:ea typeface="ＭＳ Ｐゴシック" charset="0"/>
                <a:cs typeface="ＭＳ Ｐゴシック" charset="0"/>
              </a:rPr>
              <a:t>3</a:t>
            </a:r>
            <a:r>
              <a:rPr lang="en-US" sz="2800" i="0">
                <a:latin typeface="Times" charset="0"/>
                <a:ea typeface="ＭＳ Ｐゴシック" charset="0"/>
                <a:cs typeface="ＭＳ Ｐゴシック" charset="0"/>
              </a:rPr>
              <a:t> </a:t>
            </a:r>
            <a:endParaRPr lang="en-US" sz="2800" baseline="300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a:t>
            </a:r>
            <a:r>
              <a:rPr lang="en-US" sz="2800" b="1" i="0">
                <a:solidFill>
                  <a:srgbClr val="00CC00"/>
                </a:solidFill>
                <a:latin typeface="Times" charset="0"/>
                <a:ea typeface="ＭＳ Ｐゴシック" charset="0"/>
                <a:cs typeface="ＭＳ Ｐゴシック" charset="0"/>
              </a:rPr>
              <a:t>1 kg = 1000g; 1 m</a:t>
            </a:r>
            <a:r>
              <a:rPr lang="en-US" sz="2800" b="1" i="0" baseline="30000">
                <a:solidFill>
                  <a:srgbClr val="00CC00"/>
                </a:solidFill>
                <a:latin typeface="Times" charset="0"/>
                <a:ea typeface="ＭＳ Ｐゴシック" charset="0"/>
                <a:cs typeface="ＭＳ Ｐゴシック" charset="0"/>
              </a:rPr>
              <a:t>3</a:t>
            </a:r>
            <a:r>
              <a:rPr lang="en-US" sz="2800" b="1" i="0">
                <a:solidFill>
                  <a:srgbClr val="00CC00"/>
                </a:solidFill>
                <a:latin typeface="Times" charset="0"/>
                <a:ea typeface="ＭＳ Ｐゴシック" charset="0"/>
                <a:cs typeface="ＭＳ Ｐゴシック" charset="0"/>
              </a:rPr>
              <a:t> = 1 x 10 </a:t>
            </a:r>
            <a:r>
              <a:rPr lang="en-US" sz="2800" b="1" i="0" baseline="30000">
                <a:solidFill>
                  <a:srgbClr val="00CC00"/>
                </a:solidFill>
                <a:latin typeface="Times" charset="0"/>
                <a:ea typeface="ＭＳ Ｐゴシック" charset="0"/>
                <a:cs typeface="ＭＳ Ｐゴシック" charset="0"/>
              </a:rPr>
              <a:t>6 </a:t>
            </a:r>
            <a:r>
              <a:rPr lang="en-US" sz="2800" b="1" i="0">
                <a:solidFill>
                  <a:srgbClr val="00CC00"/>
                </a:solidFill>
                <a:latin typeface="Times" charset="0"/>
                <a:ea typeface="ＭＳ Ｐゴシック" charset="0"/>
                <a:cs typeface="ＭＳ Ｐゴシック" charset="0"/>
              </a:rPr>
              <a:t>cm</a:t>
            </a:r>
            <a:r>
              <a:rPr lang="en-US" sz="2800" b="1" i="0" baseline="30000">
                <a:solidFill>
                  <a:srgbClr val="00CC00"/>
                </a:solidFill>
                <a:latin typeface="Times" charset="0"/>
                <a:ea typeface="ＭＳ Ｐゴシック" charset="0"/>
                <a:cs typeface="ＭＳ Ｐゴシック" charset="0"/>
              </a:rPr>
              <a:t>3</a:t>
            </a:r>
            <a:r>
              <a:rPr lang="en-US" sz="2800">
                <a:solidFill>
                  <a:srgbClr val="00CC00"/>
                </a:solidFill>
                <a:latin typeface="Helvetica" charset="0"/>
                <a:ea typeface="ＭＳ Ｐゴシック" charset="0"/>
                <a:cs typeface="ＭＳ Ｐゴシック" charset="0"/>
              </a:rPr>
              <a:t>; </a:t>
            </a:r>
            <a:r>
              <a:rPr lang="en-US" sz="2800" b="1" i="0">
                <a:solidFill>
                  <a:srgbClr val="00CC00"/>
                </a:solidFill>
                <a:latin typeface="Times" charset="0"/>
                <a:ea typeface="ＭＳ Ｐゴシック" charset="0"/>
                <a:cs typeface="ＭＳ Ｐゴシック" charset="0"/>
              </a:rPr>
              <a:t>1 Ton (T) = 1000kg</a:t>
            </a:r>
            <a:r>
              <a:rPr lang="en-US" sz="2800">
                <a:latin typeface="Helvetica" charset="0"/>
                <a:ea typeface="ＭＳ Ｐゴシック" charset="0"/>
                <a:cs typeface="ＭＳ Ｐゴシック" charset="0"/>
              </a:rPr>
              <a:t>)</a:t>
            </a:r>
          </a:p>
        </p:txBody>
      </p:sp>
      <p:graphicFrame>
        <p:nvGraphicFramePr>
          <p:cNvPr id="31746"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1765"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3174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1766"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1749" name="TextBox 6"/>
          <p:cNvSpPr txBox="1">
            <a:spLocks noChangeArrowheads="1"/>
          </p:cNvSpPr>
          <p:nvPr/>
        </p:nvSpPr>
        <p:spPr bwMode="auto">
          <a:xfrm>
            <a:off x="1143000" y="4876800"/>
            <a:ext cx="754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 = ________</a:t>
            </a:r>
          </a:p>
          <a:p>
            <a:pPr eaLnBrk="1" hangingPunct="1"/>
            <a:endParaRPr lang="en-US"/>
          </a:p>
          <a:p>
            <a:pPr eaLnBrk="1" hangingPunct="1"/>
            <a:endParaRPr lang="en-US"/>
          </a:p>
        </p:txBody>
      </p:sp>
      <p:cxnSp>
        <p:nvCxnSpPr>
          <p:cNvPr id="31750" name="Straight Connector 8"/>
          <p:cNvCxnSpPr>
            <a:cxnSpLocks noChangeShapeType="1"/>
          </p:cNvCxnSpPr>
          <p:nvPr/>
        </p:nvCxnSpPr>
        <p:spPr bwMode="auto">
          <a:xfrm rot="5400000">
            <a:off x="1524001" y="5715000"/>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1751" name="Straight Connector 11"/>
          <p:cNvCxnSpPr>
            <a:cxnSpLocks noChangeShapeType="1"/>
          </p:cNvCxnSpPr>
          <p:nvPr/>
        </p:nvCxnSpPr>
        <p:spPr bwMode="auto">
          <a:xfrm rot="5400000">
            <a:off x="25153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31752" name="TextBox 13"/>
          <p:cNvSpPr txBox="1">
            <a:spLocks noChangeArrowheads="1"/>
          </p:cNvSpPr>
          <p:nvPr/>
        </p:nvSpPr>
        <p:spPr bwMode="auto">
          <a:xfrm>
            <a:off x="144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sp>
        <p:nvSpPr>
          <p:cNvPr id="31753" name="TextBox 14"/>
          <p:cNvSpPr txBox="1">
            <a:spLocks noChangeArrowheads="1"/>
          </p:cNvSpPr>
          <p:nvPr/>
        </p:nvSpPr>
        <p:spPr bwMode="auto">
          <a:xfrm>
            <a:off x="1371600" y="5867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a:t>
            </a:r>
            <a:r>
              <a:rPr lang="en-US" baseline="30000"/>
              <a:t>3</a:t>
            </a:r>
            <a:endParaRPr lang="en-US"/>
          </a:p>
        </p:txBody>
      </p:sp>
      <p:sp>
        <p:nvSpPr>
          <p:cNvPr id="31754" name="TextBox 15"/>
          <p:cNvSpPr txBox="1">
            <a:spLocks noChangeArrowheads="1"/>
          </p:cNvSpPr>
          <p:nvPr/>
        </p:nvSpPr>
        <p:spPr bwMode="auto">
          <a:xfrm>
            <a:off x="5105400" y="5105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g</a:t>
            </a:r>
          </a:p>
        </p:txBody>
      </p:sp>
      <p:sp>
        <p:nvSpPr>
          <p:cNvPr id="31755" name="TextBox 16"/>
          <p:cNvSpPr txBox="1">
            <a:spLocks noChangeArrowheads="1"/>
          </p:cNvSpPr>
          <p:nvPr/>
        </p:nvSpPr>
        <p:spPr bwMode="auto">
          <a:xfrm>
            <a:off x="4953000" y="5715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cm</a:t>
            </a:r>
            <a:r>
              <a:rPr lang="en-US" baseline="30000"/>
              <a:t>3</a:t>
            </a:r>
          </a:p>
        </p:txBody>
      </p:sp>
      <p:grpSp>
        <p:nvGrpSpPr>
          <p:cNvPr id="2" name="Group 33"/>
          <p:cNvGrpSpPr>
            <a:grpSpLocks/>
          </p:cNvGrpSpPr>
          <p:nvPr/>
        </p:nvGrpSpPr>
        <p:grpSpPr bwMode="auto">
          <a:xfrm>
            <a:off x="2362200" y="5181600"/>
            <a:ext cx="838200" cy="1147763"/>
            <a:chOff x="2362200" y="5181600"/>
            <a:chExt cx="838200" cy="1147465"/>
          </a:xfrm>
        </p:grpSpPr>
        <p:sp>
          <p:nvSpPr>
            <p:cNvPr id="31761" name="TextBox 14"/>
            <p:cNvSpPr txBox="1">
              <a:spLocks noChangeArrowheads="1"/>
            </p:cNvSpPr>
            <p:nvPr/>
          </p:nvSpPr>
          <p:spPr bwMode="auto">
            <a:xfrm>
              <a:off x="23622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a:t>
              </a:r>
              <a:r>
                <a:rPr lang="en-US" baseline="30000"/>
                <a:t>3</a:t>
              </a:r>
              <a:endParaRPr lang="en-US"/>
            </a:p>
          </p:txBody>
        </p:sp>
        <p:sp>
          <p:nvSpPr>
            <p:cNvPr id="31762" name="TextBox 14"/>
            <p:cNvSpPr txBox="1">
              <a:spLocks noChangeArrowheads="1"/>
            </p:cNvSpPr>
            <p:nvPr/>
          </p:nvSpPr>
          <p:spPr bwMode="auto">
            <a:xfrm>
              <a:off x="24384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endParaRPr lang="en-US"/>
            </a:p>
          </p:txBody>
        </p:sp>
      </p:grpSp>
      <p:grpSp>
        <p:nvGrpSpPr>
          <p:cNvPr id="3" name="Group 34"/>
          <p:cNvGrpSpPr>
            <a:grpSpLocks/>
          </p:cNvGrpSpPr>
          <p:nvPr/>
        </p:nvGrpSpPr>
        <p:grpSpPr bwMode="auto">
          <a:xfrm>
            <a:off x="3352800" y="5181600"/>
            <a:ext cx="762000" cy="1147763"/>
            <a:chOff x="3352800" y="5181600"/>
            <a:chExt cx="762000" cy="1147345"/>
          </a:xfrm>
        </p:grpSpPr>
        <p:sp>
          <p:nvSpPr>
            <p:cNvPr id="31759" name="TextBox 14"/>
            <p:cNvSpPr txBox="1">
              <a:spLocks noChangeArrowheads="1"/>
            </p:cNvSpPr>
            <p:nvPr/>
          </p:nvSpPr>
          <p:spPr bwMode="auto">
            <a:xfrm>
              <a:off x="3429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g</a:t>
              </a:r>
            </a:p>
          </p:txBody>
        </p:sp>
        <p:sp>
          <p:nvSpPr>
            <p:cNvPr id="31760" name="TextBox 14"/>
            <p:cNvSpPr txBox="1">
              <a:spLocks noChangeArrowheads="1"/>
            </p:cNvSpPr>
            <p:nvPr/>
          </p:nvSpPr>
          <p:spPr bwMode="auto">
            <a:xfrm>
              <a:off x="3352800" y="5867400"/>
              <a:ext cx="762000" cy="46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endParaRPr lang="en-US" baseline="30000"/>
            </a:p>
          </p:txBody>
        </p:sp>
      </p:grpSp>
      <p:sp>
        <p:nvSpPr>
          <p:cNvPr id="31758"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body" idx="1"/>
          </p:nvPr>
        </p:nvSpPr>
        <p:spPr>
          <a:xfrm>
            <a:off x="152400" y="1676400"/>
            <a:ext cx="8991600" cy="2971800"/>
          </a:xfrm>
          <a:noFill/>
          <a:ln w="12700" cap="flat">
            <a:solidFill>
              <a:schemeClr val="tx1"/>
            </a:solidFill>
            <a:miter lim="800000"/>
            <a:headEnd/>
            <a:tailEnd/>
          </a:ln>
        </p:spPr>
        <p:txBody>
          <a:bodyPr/>
          <a:lstStyle/>
          <a:p>
            <a:pPr>
              <a:buSzPct val="100000"/>
              <a:buFontTx/>
              <a:buNone/>
            </a:pPr>
            <a:endParaRPr lang="en-US" sz="12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Using exact numbers / </a:t>
            </a:r>
            <a:r>
              <a:rPr lang="ja-JP" altLang="en-US" sz="2800">
                <a:latin typeface="Helvetica" charset="0"/>
                <a:ea typeface="ＭＳ Ｐゴシック" charset="0"/>
                <a:cs typeface="ＭＳ Ｐゴシック" charset="0"/>
              </a:rPr>
              <a:t>“</a:t>
            </a:r>
            <a:r>
              <a:rPr lang="en-US" sz="2800">
                <a:solidFill>
                  <a:schemeClr val="accent2"/>
                </a:solidFill>
                <a:latin typeface="Helvetica" charset="0"/>
                <a:ea typeface="ＭＳ Ｐゴシック" charset="0"/>
                <a:cs typeface="ＭＳ Ｐゴシック" charset="0"/>
              </a:rPr>
              <a:t>scale factors</a:t>
            </a:r>
            <a:r>
              <a:rPr lang="ja-JP" altLang="en-US" sz="2800">
                <a:latin typeface="Helvetica" charset="0"/>
                <a:ea typeface="ＭＳ Ｐゴシック" charset="0"/>
                <a:cs typeface="ＭＳ Ｐゴシック" charset="0"/>
              </a:rPr>
              <a:t>”</a:t>
            </a:r>
            <a:r>
              <a:rPr lang="en-US" sz="2800">
                <a:latin typeface="Helvetica" charset="0"/>
                <a:ea typeface="ＭＳ Ｐゴシック" charset="0"/>
                <a:cs typeface="ＭＳ Ｐゴシック" charset="0"/>
              </a:rPr>
              <a:t> </a:t>
            </a:r>
            <a:r>
              <a:rPr lang="en-US" sz="2800" u="sng">
                <a:solidFill>
                  <a:schemeClr val="accent2"/>
                </a:solidFill>
                <a:latin typeface="Helvetica" charset="0"/>
                <a:ea typeface="ＭＳ Ｐゴシック" charset="0"/>
                <a:cs typeface="ＭＳ Ｐゴシック" charset="0"/>
              </a:rPr>
              <a:t>UNITS</a:t>
            </a:r>
            <a:endParaRPr lang="en-US" sz="28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A Bookkeeping Process: Example</a:t>
            </a:r>
          </a:p>
          <a:p>
            <a:pPr>
              <a:buFont typeface="Monotype Sorts" charset="0"/>
              <a:buNone/>
            </a:pPr>
            <a:r>
              <a:rPr lang="en-US" sz="2800">
                <a:latin typeface="Helvetica" charset="0"/>
                <a:ea typeface="ＭＳ Ｐゴシック" charset="0"/>
                <a:cs typeface="ＭＳ Ｐゴシック" charset="0"/>
              </a:rPr>
              <a:t>	</a:t>
            </a:r>
            <a:r>
              <a:rPr lang="en-US" sz="2800" i="0">
                <a:latin typeface="Times" charset="0"/>
                <a:ea typeface="ＭＳ Ｐゴシック" charset="0"/>
                <a:cs typeface="ＭＳ Ｐゴシック" charset="0"/>
              </a:rPr>
              <a:t>Calculating the density [D(</a:t>
            </a:r>
            <a:r>
              <a:rPr lang="en-US" sz="2800">
                <a:latin typeface="Lucida Grande" charset="0"/>
                <a:ea typeface="ＭＳ Ｐゴシック" charset="0"/>
                <a:cs typeface="Lucida Grande" charset="0"/>
              </a:rPr>
              <a:t>ρ</a:t>
            </a:r>
            <a:r>
              <a:rPr lang="en-US" sz="2800" i="0">
                <a:latin typeface="Lucida Grande" charset="0"/>
                <a:ea typeface="ＭＳ Ｐゴシック" charset="0"/>
                <a:cs typeface="Lucida Grande" charset="0"/>
              </a:rPr>
              <a:t>) </a:t>
            </a:r>
            <a:r>
              <a:rPr lang="en-US" sz="2800" i="0">
                <a:latin typeface="Times" charset="0"/>
                <a:ea typeface="ＭＳ Ｐゴシック" charset="0"/>
                <a:cs typeface="ＭＳ Ｐゴシック" charset="0"/>
              </a:rPr>
              <a:t>= ? g/cm</a:t>
            </a:r>
            <a:r>
              <a:rPr lang="en-US" sz="2800" i="0" baseline="30000">
                <a:latin typeface="Times" charset="0"/>
                <a:ea typeface="ＭＳ Ｐゴシック" charset="0"/>
                <a:cs typeface="ＭＳ Ｐゴシック" charset="0"/>
              </a:rPr>
              <a:t>3</a:t>
            </a:r>
            <a:r>
              <a:rPr lang="en-US" sz="2800" i="0">
                <a:latin typeface="Times" charset="0"/>
                <a:ea typeface="ＭＳ Ｐゴシック" charset="0"/>
                <a:cs typeface="ＭＳ Ｐゴシック" charset="0"/>
              </a:rPr>
              <a:t> ] of a white dwarf, 1.0 x 10</a:t>
            </a:r>
            <a:r>
              <a:rPr lang="en-US" sz="2800" i="0" baseline="30000">
                <a:latin typeface="Times" charset="0"/>
                <a:ea typeface="ＭＳ Ｐゴシック" charset="0"/>
                <a:cs typeface="ＭＳ Ｐゴシック" charset="0"/>
              </a:rPr>
              <a:t>9 </a:t>
            </a:r>
            <a:r>
              <a:rPr lang="en-US" sz="2800" i="0">
                <a:latin typeface="Times" charset="0"/>
                <a:ea typeface="ＭＳ Ｐゴシック" charset="0"/>
                <a:cs typeface="ＭＳ Ｐゴシック" charset="0"/>
              </a:rPr>
              <a:t> kg / 1 m</a:t>
            </a:r>
            <a:r>
              <a:rPr lang="en-US" sz="2800" i="0" baseline="30000">
                <a:latin typeface="Times" charset="0"/>
                <a:ea typeface="ＭＳ Ｐゴシック" charset="0"/>
                <a:cs typeface="ＭＳ Ｐゴシック" charset="0"/>
              </a:rPr>
              <a:t>3</a:t>
            </a:r>
            <a:r>
              <a:rPr lang="en-US" sz="2800" i="0">
                <a:latin typeface="Times" charset="0"/>
                <a:ea typeface="ＭＳ Ｐゴシック" charset="0"/>
                <a:cs typeface="ＭＳ Ｐゴシック" charset="0"/>
              </a:rPr>
              <a:t> </a:t>
            </a:r>
            <a:endParaRPr lang="en-US" sz="2800" baseline="300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a:t>
            </a:r>
            <a:r>
              <a:rPr lang="en-US" sz="2800" b="1" i="0">
                <a:solidFill>
                  <a:srgbClr val="00CC00"/>
                </a:solidFill>
                <a:latin typeface="Times" charset="0"/>
                <a:ea typeface="ＭＳ Ｐゴシック" charset="0"/>
                <a:cs typeface="ＭＳ Ｐゴシック" charset="0"/>
              </a:rPr>
              <a:t>1 kg = 1000g; 1 m</a:t>
            </a:r>
            <a:r>
              <a:rPr lang="en-US" sz="2800" b="1" i="0" baseline="30000">
                <a:solidFill>
                  <a:srgbClr val="00CC00"/>
                </a:solidFill>
                <a:latin typeface="Times" charset="0"/>
                <a:ea typeface="ＭＳ Ｐゴシック" charset="0"/>
                <a:cs typeface="ＭＳ Ｐゴシック" charset="0"/>
              </a:rPr>
              <a:t>3</a:t>
            </a:r>
            <a:r>
              <a:rPr lang="en-US" sz="2800" b="1" i="0">
                <a:solidFill>
                  <a:srgbClr val="00CC00"/>
                </a:solidFill>
                <a:latin typeface="Times" charset="0"/>
                <a:ea typeface="ＭＳ Ｐゴシック" charset="0"/>
                <a:cs typeface="ＭＳ Ｐゴシック" charset="0"/>
              </a:rPr>
              <a:t> = 1 x 10 </a:t>
            </a:r>
            <a:r>
              <a:rPr lang="en-US" sz="2800" b="1" i="0" baseline="30000">
                <a:solidFill>
                  <a:srgbClr val="00CC00"/>
                </a:solidFill>
                <a:latin typeface="Times" charset="0"/>
                <a:ea typeface="ＭＳ Ｐゴシック" charset="0"/>
                <a:cs typeface="ＭＳ Ｐゴシック" charset="0"/>
              </a:rPr>
              <a:t>6 </a:t>
            </a:r>
            <a:r>
              <a:rPr lang="en-US" sz="2800" b="1" i="0">
                <a:solidFill>
                  <a:srgbClr val="00CC00"/>
                </a:solidFill>
                <a:latin typeface="Times" charset="0"/>
                <a:ea typeface="ＭＳ Ｐゴシック" charset="0"/>
                <a:cs typeface="ＭＳ Ｐゴシック" charset="0"/>
              </a:rPr>
              <a:t>cm</a:t>
            </a:r>
            <a:r>
              <a:rPr lang="en-US" sz="2800" b="1" i="0" baseline="30000">
                <a:solidFill>
                  <a:srgbClr val="00CC00"/>
                </a:solidFill>
                <a:latin typeface="Times" charset="0"/>
                <a:ea typeface="ＭＳ Ｐゴシック" charset="0"/>
                <a:cs typeface="ＭＳ Ｐゴシック" charset="0"/>
              </a:rPr>
              <a:t>3</a:t>
            </a:r>
            <a:r>
              <a:rPr lang="en-US" sz="2800">
                <a:solidFill>
                  <a:srgbClr val="00CC00"/>
                </a:solidFill>
                <a:latin typeface="Helvetica" charset="0"/>
                <a:ea typeface="ＭＳ Ｐゴシック" charset="0"/>
                <a:cs typeface="ＭＳ Ｐゴシック" charset="0"/>
              </a:rPr>
              <a:t>; </a:t>
            </a:r>
            <a:r>
              <a:rPr lang="en-US" sz="2800" b="1" i="0">
                <a:solidFill>
                  <a:srgbClr val="00CC00"/>
                </a:solidFill>
                <a:latin typeface="Times" charset="0"/>
                <a:ea typeface="ＭＳ Ｐゴシック" charset="0"/>
                <a:cs typeface="ＭＳ Ｐゴシック" charset="0"/>
              </a:rPr>
              <a:t>1 Ton (T) = 1000kg</a:t>
            </a:r>
            <a:r>
              <a:rPr lang="en-US" sz="2800">
                <a:latin typeface="Helvetica" charset="0"/>
                <a:ea typeface="ＭＳ Ｐゴシック" charset="0"/>
                <a:cs typeface="ＭＳ Ｐゴシック" charset="0"/>
              </a:rPr>
              <a:t>)</a:t>
            </a:r>
          </a:p>
        </p:txBody>
      </p:sp>
      <p:graphicFrame>
        <p:nvGraphicFramePr>
          <p:cNvPr id="33794"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3823"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33795"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3824"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797" name="TextBox 6"/>
          <p:cNvSpPr txBox="1">
            <a:spLocks noChangeArrowheads="1"/>
          </p:cNvSpPr>
          <p:nvPr/>
        </p:nvSpPr>
        <p:spPr bwMode="auto">
          <a:xfrm>
            <a:off x="1143000" y="4876800"/>
            <a:ext cx="754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 = ________</a:t>
            </a:r>
          </a:p>
          <a:p>
            <a:pPr eaLnBrk="1" hangingPunct="1"/>
            <a:endParaRPr lang="en-US"/>
          </a:p>
          <a:p>
            <a:pPr eaLnBrk="1" hangingPunct="1"/>
            <a:endParaRPr lang="en-US"/>
          </a:p>
        </p:txBody>
      </p:sp>
      <p:cxnSp>
        <p:nvCxnSpPr>
          <p:cNvPr id="33798" name="Straight Connector 8"/>
          <p:cNvCxnSpPr>
            <a:cxnSpLocks noChangeShapeType="1"/>
          </p:cNvCxnSpPr>
          <p:nvPr/>
        </p:nvCxnSpPr>
        <p:spPr bwMode="auto">
          <a:xfrm rot="5400000">
            <a:off x="1524001" y="5715000"/>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3799" name="Straight Connector 11"/>
          <p:cNvCxnSpPr>
            <a:cxnSpLocks noChangeShapeType="1"/>
          </p:cNvCxnSpPr>
          <p:nvPr/>
        </p:nvCxnSpPr>
        <p:spPr bwMode="auto">
          <a:xfrm rot="5400000">
            <a:off x="25153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33800" name="TextBox 13"/>
          <p:cNvSpPr txBox="1">
            <a:spLocks noChangeArrowheads="1"/>
          </p:cNvSpPr>
          <p:nvPr/>
        </p:nvSpPr>
        <p:spPr bwMode="auto">
          <a:xfrm>
            <a:off x="144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sp>
        <p:nvSpPr>
          <p:cNvPr id="33801" name="TextBox 14"/>
          <p:cNvSpPr txBox="1">
            <a:spLocks noChangeArrowheads="1"/>
          </p:cNvSpPr>
          <p:nvPr/>
        </p:nvSpPr>
        <p:spPr bwMode="auto">
          <a:xfrm>
            <a:off x="1371600" y="5867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a:t>
            </a:r>
            <a:r>
              <a:rPr lang="en-US" baseline="30000"/>
              <a:t>3</a:t>
            </a:r>
            <a:endParaRPr lang="en-US"/>
          </a:p>
        </p:txBody>
      </p:sp>
      <p:sp>
        <p:nvSpPr>
          <p:cNvPr id="33802" name="TextBox 15"/>
          <p:cNvSpPr txBox="1">
            <a:spLocks noChangeArrowheads="1"/>
          </p:cNvSpPr>
          <p:nvPr/>
        </p:nvSpPr>
        <p:spPr bwMode="auto">
          <a:xfrm>
            <a:off x="5105400" y="5105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g</a:t>
            </a:r>
          </a:p>
        </p:txBody>
      </p:sp>
      <p:sp>
        <p:nvSpPr>
          <p:cNvPr id="33803" name="TextBox 16"/>
          <p:cNvSpPr txBox="1">
            <a:spLocks noChangeArrowheads="1"/>
          </p:cNvSpPr>
          <p:nvPr/>
        </p:nvSpPr>
        <p:spPr bwMode="auto">
          <a:xfrm>
            <a:off x="4953000" y="5715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cm</a:t>
            </a:r>
            <a:r>
              <a:rPr lang="en-US" baseline="30000"/>
              <a:t>3</a:t>
            </a:r>
          </a:p>
        </p:txBody>
      </p:sp>
      <p:grpSp>
        <p:nvGrpSpPr>
          <p:cNvPr id="33804" name="Group 33"/>
          <p:cNvGrpSpPr>
            <a:grpSpLocks/>
          </p:cNvGrpSpPr>
          <p:nvPr/>
        </p:nvGrpSpPr>
        <p:grpSpPr bwMode="auto">
          <a:xfrm>
            <a:off x="2362200" y="5181600"/>
            <a:ext cx="838200" cy="1147763"/>
            <a:chOff x="2362200" y="5181600"/>
            <a:chExt cx="838200" cy="1147465"/>
          </a:xfrm>
        </p:grpSpPr>
        <p:sp>
          <p:nvSpPr>
            <p:cNvPr id="33819" name="TextBox 14"/>
            <p:cNvSpPr txBox="1">
              <a:spLocks noChangeArrowheads="1"/>
            </p:cNvSpPr>
            <p:nvPr/>
          </p:nvSpPr>
          <p:spPr bwMode="auto">
            <a:xfrm>
              <a:off x="23622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a:t>
              </a:r>
              <a:r>
                <a:rPr lang="en-US" baseline="30000"/>
                <a:t>3</a:t>
              </a:r>
              <a:endParaRPr lang="en-US"/>
            </a:p>
          </p:txBody>
        </p:sp>
        <p:sp>
          <p:nvSpPr>
            <p:cNvPr id="33820" name="TextBox 14"/>
            <p:cNvSpPr txBox="1">
              <a:spLocks noChangeArrowheads="1"/>
            </p:cNvSpPr>
            <p:nvPr/>
          </p:nvSpPr>
          <p:spPr bwMode="auto">
            <a:xfrm>
              <a:off x="24384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endParaRPr lang="en-US"/>
            </a:p>
          </p:txBody>
        </p:sp>
      </p:grpSp>
      <p:grpSp>
        <p:nvGrpSpPr>
          <p:cNvPr id="33805" name="Group 34"/>
          <p:cNvGrpSpPr>
            <a:grpSpLocks/>
          </p:cNvGrpSpPr>
          <p:nvPr/>
        </p:nvGrpSpPr>
        <p:grpSpPr bwMode="auto">
          <a:xfrm>
            <a:off x="3352800" y="5181600"/>
            <a:ext cx="762000" cy="1147763"/>
            <a:chOff x="3352800" y="5181600"/>
            <a:chExt cx="762000" cy="1147345"/>
          </a:xfrm>
        </p:grpSpPr>
        <p:sp>
          <p:nvSpPr>
            <p:cNvPr id="33817" name="TextBox 14"/>
            <p:cNvSpPr txBox="1">
              <a:spLocks noChangeArrowheads="1"/>
            </p:cNvSpPr>
            <p:nvPr/>
          </p:nvSpPr>
          <p:spPr bwMode="auto">
            <a:xfrm>
              <a:off x="3429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g</a:t>
              </a:r>
            </a:p>
          </p:txBody>
        </p:sp>
        <p:sp>
          <p:nvSpPr>
            <p:cNvPr id="33818" name="TextBox 14"/>
            <p:cNvSpPr txBox="1">
              <a:spLocks noChangeArrowheads="1"/>
            </p:cNvSpPr>
            <p:nvPr/>
          </p:nvSpPr>
          <p:spPr bwMode="auto">
            <a:xfrm>
              <a:off x="3352800" y="5867400"/>
              <a:ext cx="762000" cy="46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endParaRPr lang="en-US" baseline="30000"/>
            </a:p>
          </p:txBody>
        </p:sp>
      </p:grpSp>
      <p:grpSp>
        <p:nvGrpSpPr>
          <p:cNvPr id="4" name="Group 37"/>
          <p:cNvGrpSpPr>
            <a:grpSpLocks/>
          </p:cNvGrpSpPr>
          <p:nvPr/>
        </p:nvGrpSpPr>
        <p:grpSpPr bwMode="auto">
          <a:xfrm>
            <a:off x="838200" y="4648200"/>
            <a:ext cx="3962400" cy="2362200"/>
            <a:chOff x="685832" y="4648251"/>
            <a:chExt cx="3961380" cy="2361692"/>
          </a:xfrm>
        </p:grpSpPr>
        <p:sp>
          <p:nvSpPr>
            <p:cNvPr id="33811" name="Rectangle 22"/>
            <p:cNvSpPr>
              <a:spLocks noChangeArrowheads="1"/>
            </p:cNvSpPr>
            <p:nvPr/>
          </p:nvSpPr>
          <p:spPr bwMode="auto">
            <a:xfrm>
              <a:off x="2075986" y="6363752"/>
              <a:ext cx="2571226" cy="646191"/>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sz="1800">
                  <a:solidFill>
                    <a:schemeClr val="accent2"/>
                  </a:solidFill>
                </a:rPr>
                <a:t>1.000 x 10</a:t>
              </a:r>
              <a:r>
                <a:rPr lang="en-US" sz="1800" baseline="30000">
                  <a:solidFill>
                    <a:schemeClr val="accent2"/>
                  </a:solidFill>
                </a:rPr>
                <a:t>6 =</a:t>
              </a:r>
              <a:r>
                <a:rPr lang="en-US" sz="1800">
                  <a:solidFill>
                    <a:schemeClr val="accent2"/>
                  </a:solidFill>
                </a:rPr>
                <a:t> (100 </a:t>
              </a:r>
              <a:r>
                <a:rPr lang="en-US" sz="1800"/>
                <a:t>cm</a:t>
              </a:r>
              <a:r>
                <a:rPr lang="en-US" sz="1800">
                  <a:solidFill>
                    <a:schemeClr val="accent2"/>
                  </a:solidFill>
                </a:rPr>
                <a:t>)</a:t>
              </a:r>
              <a:r>
                <a:rPr lang="en-US" sz="1800" baseline="30000">
                  <a:solidFill>
                    <a:schemeClr val="accent2"/>
                  </a:solidFill>
                </a:rPr>
                <a:t>3</a:t>
              </a:r>
            </a:p>
            <a:p>
              <a:endParaRPr lang="en-US" sz="1800"/>
            </a:p>
          </p:txBody>
        </p:sp>
        <p:sp>
          <p:nvSpPr>
            <p:cNvPr id="33812" name="Rectangle 23"/>
            <p:cNvSpPr>
              <a:spLocks noChangeArrowheads="1"/>
            </p:cNvSpPr>
            <p:nvPr/>
          </p:nvSpPr>
          <p:spPr bwMode="auto">
            <a:xfrm>
              <a:off x="990600" y="57912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000000"/>
                  </a:solidFill>
                </a:rPr>
                <a:t>1</a:t>
              </a:r>
            </a:p>
          </p:txBody>
        </p:sp>
        <p:sp>
          <p:nvSpPr>
            <p:cNvPr id="33813" name="Rectangle 24"/>
            <p:cNvSpPr>
              <a:spLocks noChangeArrowheads="1"/>
            </p:cNvSpPr>
            <p:nvPr/>
          </p:nvSpPr>
          <p:spPr bwMode="auto">
            <a:xfrm>
              <a:off x="2438400" y="48768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sp>
          <p:nvSpPr>
            <p:cNvPr id="33814" name="Rectangle 25"/>
            <p:cNvSpPr>
              <a:spLocks noChangeArrowheads="1"/>
            </p:cNvSpPr>
            <p:nvPr/>
          </p:nvSpPr>
          <p:spPr bwMode="auto">
            <a:xfrm>
              <a:off x="685832" y="4648251"/>
              <a:ext cx="1521720"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tx1"/>
                  </a:solidFill>
                </a:rPr>
                <a:t>1.0 x 10 </a:t>
              </a:r>
              <a:r>
                <a:rPr lang="en-US" baseline="30000">
                  <a:solidFill>
                    <a:schemeClr val="tx1"/>
                  </a:solidFill>
                </a:rPr>
                <a:t>9</a:t>
              </a:r>
            </a:p>
          </p:txBody>
        </p:sp>
        <p:sp>
          <p:nvSpPr>
            <p:cNvPr id="33815" name="Rectangle 26"/>
            <p:cNvSpPr>
              <a:spLocks noChangeArrowheads="1"/>
            </p:cNvSpPr>
            <p:nvPr/>
          </p:nvSpPr>
          <p:spPr bwMode="auto">
            <a:xfrm>
              <a:off x="3200163" y="4876802"/>
              <a:ext cx="1020122"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1,000</a:t>
              </a:r>
              <a:endParaRPr lang="en-US"/>
            </a:p>
          </p:txBody>
        </p:sp>
        <p:sp>
          <p:nvSpPr>
            <p:cNvPr id="33816" name="Rectangle 27"/>
            <p:cNvSpPr>
              <a:spLocks noChangeArrowheads="1"/>
            </p:cNvSpPr>
            <p:nvPr/>
          </p:nvSpPr>
          <p:spPr bwMode="auto">
            <a:xfrm>
              <a:off x="3505200" y="56388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grpSp>
      <p:sp>
        <p:nvSpPr>
          <p:cNvPr id="33807"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grpSp>
        <p:nvGrpSpPr>
          <p:cNvPr id="5" name="Group 40"/>
          <p:cNvGrpSpPr>
            <a:grpSpLocks/>
          </p:cNvGrpSpPr>
          <p:nvPr/>
        </p:nvGrpSpPr>
        <p:grpSpPr bwMode="auto">
          <a:xfrm>
            <a:off x="4800600" y="4724400"/>
            <a:ext cx="2971800" cy="1847850"/>
            <a:chOff x="4800600" y="4724400"/>
            <a:chExt cx="2971800" cy="1847910"/>
          </a:xfrm>
        </p:grpSpPr>
        <p:sp>
          <p:nvSpPr>
            <p:cNvPr id="33809" name="TextBox 38"/>
            <p:cNvSpPr txBox="1">
              <a:spLocks noChangeArrowheads="1"/>
            </p:cNvSpPr>
            <p:nvPr/>
          </p:nvSpPr>
          <p:spPr bwMode="auto">
            <a:xfrm>
              <a:off x="4800600" y="4724400"/>
              <a:ext cx="2971800" cy="40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000">
                  <a:solidFill>
                    <a:srgbClr val="FF0000"/>
                  </a:solidFill>
                </a:rPr>
                <a:t>1,000,000 = 1 .0 x 10</a:t>
              </a:r>
              <a:r>
                <a:rPr lang="en-US" sz="2000" baseline="30000">
                  <a:solidFill>
                    <a:srgbClr val="FF0000"/>
                  </a:solidFill>
                </a:rPr>
                <a:t>6</a:t>
              </a:r>
            </a:p>
          </p:txBody>
        </p:sp>
        <p:sp>
          <p:nvSpPr>
            <p:cNvPr id="33810" name="TextBox 39"/>
            <p:cNvSpPr txBox="1">
              <a:spLocks noChangeArrowheads="1"/>
            </p:cNvSpPr>
            <p:nvPr/>
          </p:nvSpPr>
          <p:spPr bwMode="auto">
            <a:xfrm>
              <a:off x="5257800" y="6172200"/>
              <a:ext cx="45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000">
                  <a:solidFill>
                    <a:srgbClr val="FF0000"/>
                  </a:solidFill>
                </a:rPr>
                <a:t>1</a:t>
              </a: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3"/>
          <p:cNvSpPr>
            <a:spLocks noGrp="1" noChangeArrowheads="1"/>
          </p:cNvSpPr>
          <p:nvPr>
            <p:ph type="body" idx="1"/>
          </p:nvPr>
        </p:nvSpPr>
        <p:spPr>
          <a:xfrm>
            <a:off x="381000" y="1676400"/>
            <a:ext cx="8305800" cy="3276600"/>
          </a:xfrm>
          <a:noFill/>
          <a:ln w="12700" cap="flat">
            <a:solidFill>
              <a:schemeClr val="tx1"/>
            </a:solidFill>
            <a:miter lim="800000"/>
            <a:headEnd/>
            <a:tailEnd/>
          </a:ln>
        </p:spPr>
        <p:txBody>
          <a:bodyPr/>
          <a:lstStyle/>
          <a:p>
            <a:pPr>
              <a:buSzPct val="100000"/>
              <a:buFontTx/>
              <a:buNone/>
            </a:pPr>
            <a:endParaRPr lang="en-US" sz="12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Example for an astronomical object where 1 teaspoon weighs 3 Tons. (~ 3 pick up trucks).</a:t>
            </a:r>
          </a:p>
          <a:p>
            <a:pPr>
              <a:buFont typeface="Symbol" charset="0"/>
              <a:buNone/>
            </a:pPr>
            <a:r>
              <a:rPr lang="en-US" sz="2800">
                <a:latin typeface="Helvetica" charset="0"/>
                <a:ea typeface="ＭＳ Ｐゴシック" charset="0"/>
                <a:cs typeface="ＭＳ Ｐゴシック" charset="0"/>
              </a:rPr>
              <a:t>	3 T /1 tsp         ? g/cm</a:t>
            </a:r>
            <a:r>
              <a:rPr lang="en-US" sz="2800" baseline="30000">
                <a:latin typeface="Helvetica" charset="0"/>
                <a:ea typeface="ＭＳ Ｐゴシック" charset="0"/>
                <a:cs typeface="ＭＳ Ｐゴシック" charset="0"/>
              </a:rPr>
              <a:t>3</a:t>
            </a:r>
          </a:p>
          <a:p>
            <a:pPr>
              <a:buSzPct val="100000"/>
              <a:buFontTx/>
              <a:buChar char="•"/>
            </a:pPr>
            <a:r>
              <a:rPr lang="en-US" sz="2800">
                <a:latin typeface="Helvetica" charset="0"/>
                <a:ea typeface="ＭＳ Ｐゴシック" charset="0"/>
                <a:cs typeface="ＭＳ Ｐゴシック" charset="0"/>
              </a:rPr>
              <a:t>(</a:t>
            </a:r>
            <a:r>
              <a:rPr lang="en-US" sz="2800">
                <a:solidFill>
                  <a:schemeClr val="accent2"/>
                </a:solidFill>
                <a:latin typeface="Helvetica" charset="0"/>
                <a:ea typeface="ＭＳ Ｐゴシック" charset="0"/>
                <a:cs typeface="ＭＳ Ｐゴシック" charset="0"/>
              </a:rPr>
              <a:t>1 tsp = 4.9289 mL</a:t>
            </a:r>
            <a:r>
              <a:rPr lang="en-US" sz="2800">
                <a:latin typeface="Helvetica" charset="0"/>
                <a:ea typeface="ＭＳ Ｐゴシック" charset="0"/>
                <a:cs typeface="ＭＳ Ｐゴシック" charset="0"/>
              </a:rPr>
              <a:t>; </a:t>
            </a:r>
            <a:r>
              <a:rPr lang="en-US" sz="2800">
                <a:solidFill>
                  <a:schemeClr val="accent2"/>
                </a:solidFill>
                <a:latin typeface="Helvetica" charset="0"/>
                <a:ea typeface="ＭＳ Ｐゴシック" charset="0"/>
                <a:cs typeface="ＭＳ Ｐゴシック" charset="0"/>
              </a:rPr>
              <a:t>1 T (Ton) = 1,000 kg</a:t>
            </a:r>
            <a:r>
              <a:rPr lang="en-US" sz="2800">
                <a:latin typeface="Helvetica" charset="0"/>
                <a:ea typeface="ＭＳ Ｐゴシック" charset="0"/>
                <a:cs typeface="ＭＳ Ｐゴシック" charset="0"/>
              </a:rPr>
              <a:t>; </a:t>
            </a:r>
            <a:r>
              <a:rPr lang="en-US" sz="2800">
                <a:solidFill>
                  <a:schemeClr val="accent2"/>
                </a:solidFill>
                <a:latin typeface="Helvetica" charset="0"/>
                <a:ea typeface="ＭＳ Ｐゴシック" charset="0"/>
                <a:cs typeface="ＭＳ Ｐゴシック" charset="0"/>
              </a:rPr>
              <a:t>1 kg = 1,000 g</a:t>
            </a:r>
            <a:r>
              <a:rPr lang="en-US" sz="2800">
                <a:latin typeface="Helvetica" charset="0"/>
                <a:ea typeface="ＭＳ Ｐゴシック" charset="0"/>
                <a:cs typeface="ＭＳ Ｐゴシック" charset="0"/>
              </a:rPr>
              <a:t>; </a:t>
            </a:r>
            <a:r>
              <a:rPr lang="en-US" sz="2800">
                <a:solidFill>
                  <a:schemeClr val="accent2"/>
                </a:solidFill>
                <a:latin typeface="Helvetica" charset="0"/>
                <a:ea typeface="ＭＳ Ｐゴシック" charset="0"/>
                <a:cs typeface="ＭＳ Ｐゴシック" charset="0"/>
              </a:rPr>
              <a:t>1 mL = 1 cm</a:t>
            </a:r>
            <a:r>
              <a:rPr lang="en-US" sz="2800" baseline="30000">
                <a:solidFill>
                  <a:schemeClr val="accent2"/>
                </a:solidFill>
                <a:latin typeface="Helvetica" charset="0"/>
                <a:ea typeface="ＭＳ Ｐゴシック" charset="0"/>
                <a:cs typeface="ＭＳ Ｐゴシック" charset="0"/>
              </a:rPr>
              <a:t>3</a:t>
            </a:r>
            <a:r>
              <a:rPr lang="en-US" sz="2800">
                <a:solidFill>
                  <a:schemeClr val="accent2"/>
                </a:solidFill>
                <a:latin typeface="Helvetica" charset="0"/>
                <a:ea typeface="ＭＳ Ｐゴシック" charset="0"/>
                <a:cs typeface="ＭＳ Ｐゴシック" charset="0"/>
              </a:rPr>
              <a:t>  </a:t>
            </a:r>
            <a:r>
              <a:rPr lang="en-US" sz="2800">
                <a:latin typeface="Helvetica" charset="0"/>
                <a:ea typeface="ＭＳ Ｐゴシック" charset="0"/>
                <a:cs typeface="ＭＳ Ｐゴシック" charset="0"/>
              </a:rPr>
              <a:t>)</a:t>
            </a:r>
          </a:p>
        </p:txBody>
      </p:sp>
      <p:graphicFrame>
        <p:nvGraphicFramePr>
          <p:cNvPr id="3584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5870"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3584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5871"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845" name="TextBox 6"/>
          <p:cNvSpPr txBox="1">
            <a:spLocks noChangeArrowheads="1"/>
          </p:cNvSpPr>
          <p:nvPr/>
        </p:nvSpPr>
        <p:spPr bwMode="auto">
          <a:xfrm>
            <a:off x="1143000" y="4876800"/>
            <a:ext cx="754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___________________________ = ________</a:t>
            </a:r>
          </a:p>
          <a:p>
            <a:pPr eaLnBrk="1" hangingPunct="1"/>
            <a:endParaRPr lang="en-US"/>
          </a:p>
          <a:p>
            <a:pPr eaLnBrk="1" hangingPunct="1"/>
            <a:endParaRPr lang="en-US"/>
          </a:p>
        </p:txBody>
      </p:sp>
      <p:cxnSp>
        <p:nvCxnSpPr>
          <p:cNvPr id="35846" name="Straight Connector 8"/>
          <p:cNvCxnSpPr>
            <a:cxnSpLocks noChangeShapeType="1"/>
          </p:cNvCxnSpPr>
          <p:nvPr/>
        </p:nvCxnSpPr>
        <p:spPr bwMode="auto">
          <a:xfrm rot="5400000">
            <a:off x="1524001" y="5715000"/>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5847" name="Straight Connector 11"/>
          <p:cNvCxnSpPr>
            <a:cxnSpLocks noChangeShapeType="1"/>
          </p:cNvCxnSpPr>
          <p:nvPr/>
        </p:nvCxnSpPr>
        <p:spPr bwMode="auto">
          <a:xfrm rot="5400000">
            <a:off x="25153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5848" name="Straight Connector 12"/>
          <p:cNvCxnSpPr>
            <a:cxnSpLocks noChangeShapeType="1"/>
          </p:cNvCxnSpPr>
          <p:nvPr/>
        </p:nvCxnSpPr>
        <p:spPr bwMode="auto">
          <a:xfrm rot="5400000">
            <a:off x="35059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35849" name="TextBox 13"/>
          <p:cNvSpPr txBox="1">
            <a:spLocks noChangeArrowheads="1"/>
          </p:cNvSpPr>
          <p:nvPr/>
        </p:nvSpPr>
        <p:spPr bwMode="auto">
          <a:xfrm>
            <a:off x="144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a:t>
            </a:r>
          </a:p>
        </p:txBody>
      </p:sp>
      <p:sp>
        <p:nvSpPr>
          <p:cNvPr id="35850" name="TextBox 14"/>
          <p:cNvSpPr txBox="1">
            <a:spLocks noChangeArrowheads="1"/>
          </p:cNvSpPr>
          <p:nvPr/>
        </p:nvSpPr>
        <p:spPr bwMode="auto">
          <a:xfrm>
            <a:off x="1371600" y="5867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tsp</a:t>
            </a:r>
          </a:p>
        </p:txBody>
      </p:sp>
      <p:sp>
        <p:nvSpPr>
          <p:cNvPr id="35851" name="TextBox 15"/>
          <p:cNvSpPr txBox="1">
            <a:spLocks noChangeArrowheads="1"/>
          </p:cNvSpPr>
          <p:nvPr/>
        </p:nvSpPr>
        <p:spPr bwMode="auto">
          <a:xfrm>
            <a:off x="6477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g</a:t>
            </a:r>
          </a:p>
        </p:txBody>
      </p:sp>
      <p:sp>
        <p:nvSpPr>
          <p:cNvPr id="35852" name="TextBox 16"/>
          <p:cNvSpPr txBox="1">
            <a:spLocks noChangeArrowheads="1"/>
          </p:cNvSpPr>
          <p:nvPr/>
        </p:nvSpPr>
        <p:spPr bwMode="auto">
          <a:xfrm>
            <a:off x="6324600" y="57912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cm</a:t>
            </a:r>
            <a:r>
              <a:rPr lang="en-US" baseline="30000"/>
              <a:t>3</a:t>
            </a:r>
          </a:p>
        </p:txBody>
      </p:sp>
      <p:grpSp>
        <p:nvGrpSpPr>
          <p:cNvPr id="2" name="Group 33"/>
          <p:cNvGrpSpPr>
            <a:grpSpLocks/>
          </p:cNvGrpSpPr>
          <p:nvPr/>
        </p:nvGrpSpPr>
        <p:grpSpPr bwMode="auto">
          <a:xfrm>
            <a:off x="2362200" y="5181600"/>
            <a:ext cx="685800" cy="1147763"/>
            <a:chOff x="2362200" y="5181600"/>
            <a:chExt cx="685800" cy="1147763"/>
          </a:xfrm>
        </p:grpSpPr>
        <p:sp>
          <p:nvSpPr>
            <p:cNvPr id="35866" name="TextBox 14"/>
            <p:cNvSpPr txBox="1">
              <a:spLocks noChangeArrowheads="1"/>
            </p:cNvSpPr>
            <p:nvPr/>
          </p:nvSpPr>
          <p:spPr bwMode="auto">
            <a:xfrm>
              <a:off x="23622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tsp</a:t>
              </a:r>
            </a:p>
          </p:txBody>
        </p:sp>
        <p:sp>
          <p:nvSpPr>
            <p:cNvPr id="35867" name="TextBox 14"/>
            <p:cNvSpPr txBox="1">
              <a:spLocks noChangeArrowheads="1"/>
            </p:cNvSpPr>
            <p:nvPr/>
          </p:nvSpPr>
          <p:spPr bwMode="auto">
            <a:xfrm>
              <a:off x="2438400" y="5867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mL</a:t>
              </a:r>
            </a:p>
          </p:txBody>
        </p:sp>
      </p:grpSp>
      <p:grpSp>
        <p:nvGrpSpPr>
          <p:cNvPr id="3" name="Group 34"/>
          <p:cNvGrpSpPr>
            <a:grpSpLocks/>
          </p:cNvGrpSpPr>
          <p:nvPr/>
        </p:nvGrpSpPr>
        <p:grpSpPr bwMode="auto">
          <a:xfrm>
            <a:off x="3352800" y="5181600"/>
            <a:ext cx="762000" cy="1147763"/>
            <a:chOff x="3352800" y="5181600"/>
            <a:chExt cx="762000" cy="1147465"/>
          </a:xfrm>
        </p:grpSpPr>
        <p:sp>
          <p:nvSpPr>
            <p:cNvPr id="35864" name="TextBox 14"/>
            <p:cNvSpPr txBox="1">
              <a:spLocks noChangeArrowheads="1"/>
            </p:cNvSpPr>
            <p:nvPr/>
          </p:nvSpPr>
          <p:spPr bwMode="auto">
            <a:xfrm>
              <a:off x="3429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mL</a:t>
              </a:r>
            </a:p>
          </p:txBody>
        </p:sp>
        <p:sp>
          <p:nvSpPr>
            <p:cNvPr id="35865" name="TextBox 14"/>
            <p:cNvSpPr txBox="1">
              <a:spLocks noChangeArrowheads="1"/>
            </p:cNvSpPr>
            <p:nvPr/>
          </p:nvSpPr>
          <p:spPr bwMode="auto">
            <a:xfrm>
              <a:off x="33528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p>
          </p:txBody>
        </p:sp>
      </p:grpSp>
      <p:grpSp>
        <p:nvGrpSpPr>
          <p:cNvPr id="4" name="Group 35"/>
          <p:cNvGrpSpPr>
            <a:grpSpLocks/>
          </p:cNvGrpSpPr>
          <p:nvPr/>
        </p:nvGrpSpPr>
        <p:grpSpPr bwMode="auto">
          <a:xfrm>
            <a:off x="4419600" y="5181600"/>
            <a:ext cx="685800" cy="1071563"/>
            <a:chOff x="4419600" y="5181600"/>
            <a:chExt cx="685800" cy="1071563"/>
          </a:xfrm>
        </p:grpSpPr>
        <p:sp>
          <p:nvSpPr>
            <p:cNvPr id="35862" name="TextBox 14"/>
            <p:cNvSpPr txBox="1">
              <a:spLocks noChangeArrowheads="1"/>
            </p:cNvSpPr>
            <p:nvPr/>
          </p:nvSpPr>
          <p:spPr bwMode="auto">
            <a:xfrm>
              <a:off x="44196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sp>
          <p:nvSpPr>
            <p:cNvPr id="35863" name="TextBox 14"/>
            <p:cNvSpPr txBox="1">
              <a:spLocks noChangeArrowheads="1"/>
            </p:cNvSpPr>
            <p:nvPr/>
          </p:nvSpPr>
          <p:spPr bwMode="auto">
            <a:xfrm>
              <a:off x="4495800" y="57912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a:t>
              </a:r>
            </a:p>
          </p:txBody>
        </p:sp>
      </p:grpSp>
      <p:cxnSp>
        <p:nvCxnSpPr>
          <p:cNvPr id="35856" name="Straight Connector 12"/>
          <p:cNvCxnSpPr>
            <a:cxnSpLocks noChangeShapeType="1"/>
          </p:cNvCxnSpPr>
          <p:nvPr/>
        </p:nvCxnSpPr>
        <p:spPr bwMode="auto">
          <a:xfrm rot="5400000">
            <a:off x="43441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nvGrpSpPr>
          <p:cNvPr id="5" name="Group 36"/>
          <p:cNvGrpSpPr>
            <a:grpSpLocks/>
          </p:cNvGrpSpPr>
          <p:nvPr/>
        </p:nvGrpSpPr>
        <p:grpSpPr bwMode="auto">
          <a:xfrm>
            <a:off x="5257800" y="5181600"/>
            <a:ext cx="609600" cy="1071563"/>
            <a:chOff x="5257800" y="5181600"/>
            <a:chExt cx="609600" cy="1071563"/>
          </a:xfrm>
        </p:grpSpPr>
        <p:sp>
          <p:nvSpPr>
            <p:cNvPr id="35860" name="TextBox 15"/>
            <p:cNvSpPr txBox="1">
              <a:spLocks noChangeArrowheads="1"/>
            </p:cNvSpPr>
            <p:nvPr/>
          </p:nvSpPr>
          <p:spPr bwMode="auto">
            <a:xfrm>
              <a:off x="525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g</a:t>
              </a:r>
            </a:p>
          </p:txBody>
        </p:sp>
        <p:sp>
          <p:nvSpPr>
            <p:cNvPr id="35861" name="TextBox 15"/>
            <p:cNvSpPr txBox="1">
              <a:spLocks noChangeArrowheads="1"/>
            </p:cNvSpPr>
            <p:nvPr/>
          </p:nvSpPr>
          <p:spPr bwMode="auto">
            <a:xfrm>
              <a:off x="5257800" y="57912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grpSp>
      <p:sp>
        <p:nvSpPr>
          <p:cNvPr id="35858"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Continued</a:t>
            </a:r>
          </a:p>
        </p:txBody>
      </p:sp>
      <p:cxnSp>
        <p:nvCxnSpPr>
          <p:cNvPr id="35859" name="Straight Arrow Connector 28"/>
          <p:cNvCxnSpPr>
            <a:cxnSpLocks noChangeShapeType="1"/>
          </p:cNvCxnSpPr>
          <p:nvPr/>
        </p:nvCxnSpPr>
        <p:spPr bwMode="auto">
          <a:xfrm>
            <a:off x="2438400" y="3200400"/>
            <a:ext cx="6858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3"/>
          <p:cNvSpPr>
            <a:spLocks noGrp="1" noChangeArrowheads="1"/>
          </p:cNvSpPr>
          <p:nvPr>
            <p:ph type="body" idx="1"/>
          </p:nvPr>
        </p:nvSpPr>
        <p:spPr>
          <a:xfrm>
            <a:off x="381000" y="1676400"/>
            <a:ext cx="8305800" cy="2971800"/>
          </a:xfrm>
          <a:noFill/>
          <a:ln w="12700" cap="flat">
            <a:solidFill>
              <a:schemeClr val="tx1"/>
            </a:solidFill>
            <a:miter lim="800000"/>
            <a:headEnd/>
            <a:tailEnd/>
          </a:ln>
        </p:spPr>
        <p:txBody>
          <a:bodyPr/>
          <a:lstStyle/>
          <a:p>
            <a:pPr>
              <a:buSzPct val="100000"/>
              <a:buFontTx/>
              <a:buNone/>
            </a:pPr>
            <a:endParaRPr lang="en-US" sz="1200">
              <a:latin typeface="Helvetica" charset="0"/>
              <a:ea typeface="ＭＳ Ｐゴシック" charset="0"/>
              <a:cs typeface="ＭＳ Ｐゴシック" charset="0"/>
            </a:endParaRPr>
          </a:p>
          <a:p>
            <a:pPr>
              <a:buSzPct val="100000"/>
              <a:buFontTx/>
              <a:buChar char="•"/>
            </a:pPr>
            <a:r>
              <a:rPr lang="en-US" sz="2800">
                <a:latin typeface="Helvetica" charset="0"/>
                <a:ea typeface="ＭＳ Ｐゴシック" charset="0"/>
                <a:cs typeface="ＭＳ Ｐゴシック" charset="0"/>
              </a:rPr>
              <a:t>Example for an astronomical object where 1 teaspoon weighs 3 Tons. (~ 3 pick up trucks).</a:t>
            </a:r>
          </a:p>
          <a:p>
            <a:pPr>
              <a:buFont typeface="Symbol" charset="0"/>
              <a:buNone/>
            </a:pPr>
            <a:r>
              <a:rPr lang="en-US" sz="2800">
                <a:latin typeface="Helvetica" charset="0"/>
                <a:ea typeface="ＭＳ Ｐゴシック" charset="0"/>
                <a:cs typeface="ＭＳ Ｐゴシック" charset="0"/>
              </a:rPr>
              <a:t>	3 T /1 tsp         ? g/cm</a:t>
            </a:r>
            <a:r>
              <a:rPr lang="en-US" sz="2800" baseline="30000">
                <a:latin typeface="Helvetica" charset="0"/>
                <a:ea typeface="ＭＳ Ｐゴシック" charset="0"/>
                <a:cs typeface="ＭＳ Ｐゴシック" charset="0"/>
              </a:rPr>
              <a:t>3</a:t>
            </a:r>
          </a:p>
          <a:p>
            <a:pPr>
              <a:buSzPct val="100000"/>
              <a:buFontTx/>
              <a:buChar char="•"/>
            </a:pPr>
            <a:r>
              <a:rPr lang="en-US" sz="2800">
                <a:latin typeface="Helvetica" charset="0"/>
                <a:ea typeface="ＭＳ Ｐゴシック" charset="0"/>
                <a:cs typeface="ＭＳ Ｐゴシック" charset="0"/>
              </a:rPr>
              <a:t>(</a:t>
            </a:r>
            <a:r>
              <a:rPr lang="en-US" sz="2800">
                <a:solidFill>
                  <a:schemeClr val="accent2"/>
                </a:solidFill>
                <a:latin typeface="Helvetica" charset="0"/>
                <a:ea typeface="ＭＳ Ｐゴシック" charset="0"/>
                <a:cs typeface="ＭＳ Ｐゴシック" charset="0"/>
              </a:rPr>
              <a:t>1 tsp = 4.9289 mL</a:t>
            </a:r>
            <a:r>
              <a:rPr lang="en-US" sz="2800">
                <a:latin typeface="Helvetica" charset="0"/>
                <a:ea typeface="ＭＳ Ｐゴシック" charset="0"/>
                <a:cs typeface="ＭＳ Ｐゴシック" charset="0"/>
              </a:rPr>
              <a:t>; </a:t>
            </a:r>
            <a:r>
              <a:rPr lang="en-US" sz="2800">
                <a:solidFill>
                  <a:schemeClr val="accent2"/>
                </a:solidFill>
                <a:latin typeface="Helvetica" charset="0"/>
                <a:ea typeface="ＭＳ Ｐゴシック" charset="0"/>
                <a:cs typeface="ＭＳ Ｐゴシック" charset="0"/>
              </a:rPr>
              <a:t>1 T (Ton) = 1,000 kg</a:t>
            </a:r>
            <a:r>
              <a:rPr lang="en-US" sz="2800">
                <a:latin typeface="Helvetica" charset="0"/>
                <a:ea typeface="ＭＳ Ｐゴシック" charset="0"/>
                <a:cs typeface="ＭＳ Ｐゴシック" charset="0"/>
              </a:rPr>
              <a:t>; </a:t>
            </a:r>
            <a:r>
              <a:rPr lang="en-US" sz="2800">
                <a:solidFill>
                  <a:schemeClr val="accent2"/>
                </a:solidFill>
                <a:latin typeface="Helvetica" charset="0"/>
                <a:ea typeface="ＭＳ Ｐゴシック" charset="0"/>
                <a:cs typeface="ＭＳ Ｐゴシック" charset="0"/>
              </a:rPr>
              <a:t>1 kg = 1,000 g</a:t>
            </a:r>
            <a:r>
              <a:rPr lang="en-US" sz="2800">
                <a:latin typeface="Helvetica" charset="0"/>
                <a:ea typeface="ＭＳ Ｐゴシック" charset="0"/>
                <a:cs typeface="ＭＳ Ｐゴシック" charset="0"/>
              </a:rPr>
              <a:t>; </a:t>
            </a:r>
            <a:r>
              <a:rPr lang="en-US" sz="2800">
                <a:solidFill>
                  <a:schemeClr val="accent2"/>
                </a:solidFill>
                <a:latin typeface="Helvetica" charset="0"/>
                <a:ea typeface="ＭＳ Ｐゴシック" charset="0"/>
                <a:cs typeface="ＭＳ Ｐゴシック" charset="0"/>
              </a:rPr>
              <a:t>1 mL = 1 cm</a:t>
            </a:r>
            <a:r>
              <a:rPr lang="en-US" sz="2800" baseline="30000">
                <a:solidFill>
                  <a:schemeClr val="accent2"/>
                </a:solidFill>
                <a:latin typeface="Helvetica" charset="0"/>
                <a:ea typeface="ＭＳ Ｐゴシック" charset="0"/>
                <a:cs typeface="ＭＳ Ｐゴシック" charset="0"/>
              </a:rPr>
              <a:t>3</a:t>
            </a:r>
            <a:r>
              <a:rPr lang="en-US" sz="2800">
                <a:solidFill>
                  <a:schemeClr val="accent2"/>
                </a:solidFill>
                <a:latin typeface="Helvetica" charset="0"/>
                <a:ea typeface="ＭＳ Ｐゴシック" charset="0"/>
                <a:cs typeface="ＭＳ Ｐゴシック" charset="0"/>
              </a:rPr>
              <a:t>  </a:t>
            </a:r>
            <a:r>
              <a:rPr lang="en-US" sz="2800">
                <a:latin typeface="Helvetica" charset="0"/>
                <a:ea typeface="ＭＳ Ｐゴシック" charset="0"/>
                <a:cs typeface="ＭＳ Ｐゴシック" charset="0"/>
              </a:rPr>
              <a:t>)</a:t>
            </a:r>
          </a:p>
        </p:txBody>
      </p:sp>
      <p:graphicFrame>
        <p:nvGraphicFramePr>
          <p:cNvPr id="37890"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7929"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37891"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7930"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7893" name="TextBox 6"/>
          <p:cNvSpPr txBox="1">
            <a:spLocks noChangeArrowheads="1"/>
          </p:cNvSpPr>
          <p:nvPr/>
        </p:nvSpPr>
        <p:spPr bwMode="auto">
          <a:xfrm>
            <a:off x="1143000" y="4876800"/>
            <a:ext cx="754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___________________________ = ________</a:t>
            </a:r>
          </a:p>
          <a:p>
            <a:pPr eaLnBrk="1" hangingPunct="1"/>
            <a:endParaRPr lang="en-US"/>
          </a:p>
          <a:p>
            <a:pPr eaLnBrk="1" hangingPunct="1"/>
            <a:endParaRPr lang="en-US"/>
          </a:p>
        </p:txBody>
      </p:sp>
      <p:cxnSp>
        <p:nvCxnSpPr>
          <p:cNvPr id="37894" name="Straight Connector 8"/>
          <p:cNvCxnSpPr>
            <a:cxnSpLocks noChangeShapeType="1"/>
          </p:cNvCxnSpPr>
          <p:nvPr/>
        </p:nvCxnSpPr>
        <p:spPr bwMode="auto">
          <a:xfrm rot="5400000">
            <a:off x="1524001" y="5715000"/>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7895" name="Straight Connector 11"/>
          <p:cNvCxnSpPr>
            <a:cxnSpLocks noChangeShapeType="1"/>
          </p:cNvCxnSpPr>
          <p:nvPr/>
        </p:nvCxnSpPr>
        <p:spPr bwMode="auto">
          <a:xfrm rot="5400000">
            <a:off x="25153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7896" name="Straight Connector 12"/>
          <p:cNvCxnSpPr>
            <a:cxnSpLocks noChangeShapeType="1"/>
          </p:cNvCxnSpPr>
          <p:nvPr/>
        </p:nvCxnSpPr>
        <p:spPr bwMode="auto">
          <a:xfrm rot="5400000">
            <a:off x="35059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37897" name="TextBox 13"/>
          <p:cNvSpPr txBox="1">
            <a:spLocks noChangeArrowheads="1"/>
          </p:cNvSpPr>
          <p:nvPr/>
        </p:nvSpPr>
        <p:spPr bwMode="auto">
          <a:xfrm>
            <a:off x="144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a:t>
            </a:r>
          </a:p>
        </p:txBody>
      </p:sp>
      <p:sp>
        <p:nvSpPr>
          <p:cNvPr id="37898" name="TextBox 14"/>
          <p:cNvSpPr txBox="1">
            <a:spLocks noChangeArrowheads="1"/>
          </p:cNvSpPr>
          <p:nvPr/>
        </p:nvSpPr>
        <p:spPr bwMode="auto">
          <a:xfrm>
            <a:off x="1371600" y="5867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tsp</a:t>
            </a:r>
          </a:p>
        </p:txBody>
      </p:sp>
      <p:sp>
        <p:nvSpPr>
          <p:cNvPr id="37899" name="TextBox 15"/>
          <p:cNvSpPr txBox="1">
            <a:spLocks noChangeArrowheads="1"/>
          </p:cNvSpPr>
          <p:nvPr/>
        </p:nvSpPr>
        <p:spPr bwMode="auto">
          <a:xfrm>
            <a:off x="6477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g</a:t>
            </a:r>
          </a:p>
        </p:txBody>
      </p:sp>
      <p:sp>
        <p:nvSpPr>
          <p:cNvPr id="37900" name="TextBox 16"/>
          <p:cNvSpPr txBox="1">
            <a:spLocks noChangeArrowheads="1"/>
          </p:cNvSpPr>
          <p:nvPr/>
        </p:nvSpPr>
        <p:spPr bwMode="auto">
          <a:xfrm>
            <a:off x="6324600" y="57912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cm</a:t>
            </a:r>
            <a:r>
              <a:rPr lang="en-US" baseline="30000"/>
              <a:t>3</a:t>
            </a:r>
          </a:p>
        </p:txBody>
      </p:sp>
      <p:grpSp>
        <p:nvGrpSpPr>
          <p:cNvPr id="37901" name="Group 33"/>
          <p:cNvGrpSpPr>
            <a:grpSpLocks/>
          </p:cNvGrpSpPr>
          <p:nvPr/>
        </p:nvGrpSpPr>
        <p:grpSpPr bwMode="auto">
          <a:xfrm>
            <a:off x="2362200" y="5181600"/>
            <a:ext cx="685800" cy="1147763"/>
            <a:chOff x="2362200" y="5181600"/>
            <a:chExt cx="685800" cy="1147763"/>
          </a:xfrm>
        </p:grpSpPr>
        <p:sp>
          <p:nvSpPr>
            <p:cNvPr id="37925" name="TextBox 14"/>
            <p:cNvSpPr txBox="1">
              <a:spLocks noChangeArrowheads="1"/>
            </p:cNvSpPr>
            <p:nvPr/>
          </p:nvSpPr>
          <p:spPr bwMode="auto">
            <a:xfrm>
              <a:off x="23622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tsp</a:t>
              </a:r>
            </a:p>
          </p:txBody>
        </p:sp>
        <p:sp>
          <p:nvSpPr>
            <p:cNvPr id="37926" name="TextBox 14"/>
            <p:cNvSpPr txBox="1">
              <a:spLocks noChangeArrowheads="1"/>
            </p:cNvSpPr>
            <p:nvPr/>
          </p:nvSpPr>
          <p:spPr bwMode="auto">
            <a:xfrm>
              <a:off x="2438400" y="5867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mL</a:t>
              </a:r>
            </a:p>
          </p:txBody>
        </p:sp>
      </p:grpSp>
      <p:grpSp>
        <p:nvGrpSpPr>
          <p:cNvPr id="37902" name="Group 34"/>
          <p:cNvGrpSpPr>
            <a:grpSpLocks/>
          </p:cNvGrpSpPr>
          <p:nvPr/>
        </p:nvGrpSpPr>
        <p:grpSpPr bwMode="auto">
          <a:xfrm>
            <a:off x="3352800" y="5181600"/>
            <a:ext cx="762000" cy="1147763"/>
            <a:chOff x="3352800" y="5181600"/>
            <a:chExt cx="762000" cy="1147465"/>
          </a:xfrm>
        </p:grpSpPr>
        <p:sp>
          <p:nvSpPr>
            <p:cNvPr id="37923" name="TextBox 14"/>
            <p:cNvSpPr txBox="1">
              <a:spLocks noChangeArrowheads="1"/>
            </p:cNvSpPr>
            <p:nvPr/>
          </p:nvSpPr>
          <p:spPr bwMode="auto">
            <a:xfrm>
              <a:off x="3429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mL</a:t>
              </a:r>
            </a:p>
          </p:txBody>
        </p:sp>
        <p:sp>
          <p:nvSpPr>
            <p:cNvPr id="37924" name="TextBox 14"/>
            <p:cNvSpPr txBox="1">
              <a:spLocks noChangeArrowheads="1"/>
            </p:cNvSpPr>
            <p:nvPr/>
          </p:nvSpPr>
          <p:spPr bwMode="auto">
            <a:xfrm>
              <a:off x="33528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p>
          </p:txBody>
        </p:sp>
      </p:grpSp>
      <p:grpSp>
        <p:nvGrpSpPr>
          <p:cNvPr id="37903" name="Group 35"/>
          <p:cNvGrpSpPr>
            <a:grpSpLocks/>
          </p:cNvGrpSpPr>
          <p:nvPr/>
        </p:nvGrpSpPr>
        <p:grpSpPr bwMode="auto">
          <a:xfrm>
            <a:off x="4419600" y="5181600"/>
            <a:ext cx="685800" cy="1071563"/>
            <a:chOff x="4419600" y="5181600"/>
            <a:chExt cx="685800" cy="1071563"/>
          </a:xfrm>
        </p:grpSpPr>
        <p:sp>
          <p:nvSpPr>
            <p:cNvPr id="37921" name="TextBox 14"/>
            <p:cNvSpPr txBox="1">
              <a:spLocks noChangeArrowheads="1"/>
            </p:cNvSpPr>
            <p:nvPr/>
          </p:nvSpPr>
          <p:spPr bwMode="auto">
            <a:xfrm>
              <a:off x="44196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sp>
          <p:nvSpPr>
            <p:cNvPr id="37922" name="TextBox 14"/>
            <p:cNvSpPr txBox="1">
              <a:spLocks noChangeArrowheads="1"/>
            </p:cNvSpPr>
            <p:nvPr/>
          </p:nvSpPr>
          <p:spPr bwMode="auto">
            <a:xfrm>
              <a:off x="4495800" y="57912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a:t>
              </a:r>
            </a:p>
          </p:txBody>
        </p:sp>
      </p:grpSp>
      <p:cxnSp>
        <p:nvCxnSpPr>
          <p:cNvPr id="37904" name="Straight Connector 12"/>
          <p:cNvCxnSpPr>
            <a:cxnSpLocks noChangeShapeType="1"/>
          </p:cNvCxnSpPr>
          <p:nvPr/>
        </p:nvCxnSpPr>
        <p:spPr bwMode="auto">
          <a:xfrm rot="5400000">
            <a:off x="43441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nvGrpSpPr>
          <p:cNvPr id="37905" name="Group 36"/>
          <p:cNvGrpSpPr>
            <a:grpSpLocks/>
          </p:cNvGrpSpPr>
          <p:nvPr/>
        </p:nvGrpSpPr>
        <p:grpSpPr bwMode="auto">
          <a:xfrm>
            <a:off x="5257800" y="5181600"/>
            <a:ext cx="609600" cy="1071563"/>
            <a:chOff x="5257800" y="5181600"/>
            <a:chExt cx="609600" cy="1071563"/>
          </a:xfrm>
        </p:grpSpPr>
        <p:sp>
          <p:nvSpPr>
            <p:cNvPr id="37919" name="TextBox 15"/>
            <p:cNvSpPr txBox="1">
              <a:spLocks noChangeArrowheads="1"/>
            </p:cNvSpPr>
            <p:nvPr/>
          </p:nvSpPr>
          <p:spPr bwMode="auto">
            <a:xfrm>
              <a:off x="525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g</a:t>
              </a:r>
            </a:p>
          </p:txBody>
        </p:sp>
        <p:sp>
          <p:nvSpPr>
            <p:cNvPr id="37920" name="TextBox 15"/>
            <p:cNvSpPr txBox="1">
              <a:spLocks noChangeArrowheads="1"/>
            </p:cNvSpPr>
            <p:nvPr/>
          </p:nvSpPr>
          <p:spPr bwMode="auto">
            <a:xfrm>
              <a:off x="5257800" y="57912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grpSp>
      <p:sp>
        <p:nvSpPr>
          <p:cNvPr id="3790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Continued</a:t>
            </a:r>
          </a:p>
        </p:txBody>
      </p:sp>
      <p:sp>
        <p:nvSpPr>
          <p:cNvPr id="37907" name="Rectangle 22"/>
          <p:cNvSpPr>
            <a:spLocks noChangeArrowheads="1"/>
          </p:cNvSpPr>
          <p:nvPr/>
        </p:nvSpPr>
        <p:spPr bwMode="auto">
          <a:xfrm>
            <a:off x="3886200" y="4724400"/>
            <a:ext cx="1379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1.000 x 10</a:t>
            </a:r>
            <a:r>
              <a:rPr lang="en-US" sz="1800" baseline="30000">
                <a:solidFill>
                  <a:schemeClr val="accent2"/>
                </a:solidFill>
              </a:rPr>
              <a:t>3</a:t>
            </a:r>
          </a:p>
          <a:p>
            <a:endParaRPr lang="en-US" sz="1800"/>
          </a:p>
        </p:txBody>
      </p:sp>
      <p:sp>
        <p:nvSpPr>
          <p:cNvPr id="37908" name="Rectangle 22"/>
          <p:cNvSpPr>
            <a:spLocks noChangeArrowheads="1"/>
          </p:cNvSpPr>
          <p:nvPr/>
        </p:nvSpPr>
        <p:spPr bwMode="auto">
          <a:xfrm>
            <a:off x="5181600" y="4724400"/>
            <a:ext cx="1379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1.000 x 10</a:t>
            </a:r>
            <a:r>
              <a:rPr lang="en-US" sz="1800" baseline="30000">
                <a:solidFill>
                  <a:schemeClr val="accent2"/>
                </a:solidFill>
              </a:rPr>
              <a:t>3</a:t>
            </a:r>
          </a:p>
          <a:p>
            <a:endParaRPr lang="en-US" sz="1800"/>
          </a:p>
        </p:txBody>
      </p:sp>
      <p:sp>
        <p:nvSpPr>
          <p:cNvPr id="37909" name="Rectangle 22"/>
          <p:cNvSpPr>
            <a:spLocks noChangeArrowheads="1"/>
          </p:cNvSpPr>
          <p:nvPr/>
        </p:nvSpPr>
        <p:spPr bwMode="auto">
          <a:xfrm>
            <a:off x="3124200" y="5907088"/>
            <a:ext cx="349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a:t>
            </a:r>
            <a:endParaRPr lang="en-US" sz="1800" baseline="30000">
              <a:solidFill>
                <a:schemeClr val="accent2"/>
              </a:solidFill>
            </a:endParaRPr>
          </a:p>
          <a:p>
            <a:endParaRPr lang="en-US" sz="1800"/>
          </a:p>
        </p:txBody>
      </p:sp>
      <p:sp>
        <p:nvSpPr>
          <p:cNvPr id="37910" name="Rectangle 22"/>
          <p:cNvSpPr>
            <a:spLocks noChangeArrowheads="1"/>
          </p:cNvSpPr>
          <p:nvPr/>
        </p:nvSpPr>
        <p:spPr bwMode="auto">
          <a:xfrm>
            <a:off x="3124200" y="5221288"/>
            <a:ext cx="349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a:t>
            </a:r>
            <a:endParaRPr lang="en-US" sz="1800" baseline="30000">
              <a:solidFill>
                <a:schemeClr val="accent2"/>
              </a:solidFill>
            </a:endParaRPr>
          </a:p>
          <a:p>
            <a:endParaRPr lang="en-US" sz="1800"/>
          </a:p>
        </p:txBody>
      </p:sp>
      <p:sp>
        <p:nvSpPr>
          <p:cNvPr id="37911" name="Rectangle 22"/>
          <p:cNvSpPr>
            <a:spLocks noChangeArrowheads="1"/>
          </p:cNvSpPr>
          <p:nvPr/>
        </p:nvSpPr>
        <p:spPr bwMode="auto">
          <a:xfrm>
            <a:off x="2133600" y="5221288"/>
            <a:ext cx="349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a:t>
            </a:r>
            <a:endParaRPr lang="en-US" sz="1800" baseline="30000">
              <a:solidFill>
                <a:schemeClr val="accent2"/>
              </a:solidFill>
            </a:endParaRPr>
          </a:p>
          <a:p>
            <a:endParaRPr lang="en-US" sz="1800"/>
          </a:p>
        </p:txBody>
      </p:sp>
      <p:sp>
        <p:nvSpPr>
          <p:cNvPr id="37912" name="Rectangle 22"/>
          <p:cNvSpPr>
            <a:spLocks noChangeArrowheads="1"/>
          </p:cNvSpPr>
          <p:nvPr/>
        </p:nvSpPr>
        <p:spPr bwMode="auto">
          <a:xfrm>
            <a:off x="1066800" y="5943600"/>
            <a:ext cx="349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000000"/>
                </a:solidFill>
              </a:rPr>
              <a:t>1</a:t>
            </a:r>
            <a:endParaRPr lang="en-US" sz="1800" baseline="30000">
              <a:solidFill>
                <a:srgbClr val="000000"/>
              </a:solidFill>
            </a:endParaRPr>
          </a:p>
          <a:p>
            <a:endParaRPr lang="en-US" sz="1800"/>
          </a:p>
        </p:txBody>
      </p:sp>
      <p:sp>
        <p:nvSpPr>
          <p:cNvPr id="37913" name="Rectangle 22"/>
          <p:cNvSpPr>
            <a:spLocks noChangeArrowheads="1"/>
          </p:cNvSpPr>
          <p:nvPr/>
        </p:nvSpPr>
        <p:spPr bwMode="auto">
          <a:xfrm>
            <a:off x="4267200" y="5907088"/>
            <a:ext cx="349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a:t>
            </a:r>
            <a:endParaRPr lang="en-US" sz="1800" baseline="30000">
              <a:solidFill>
                <a:schemeClr val="accent2"/>
              </a:solidFill>
            </a:endParaRPr>
          </a:p>
          <a:p>
            <a:endParaRPr lang="en-US" sz="1800"/>
          </a:p>
        </p:txBody>
      </p:sp>
      <p:sp>
        <p:nvSpPr>
          <p:cNvPr id="37914" name="Rectangle 22"/>
          <p:cNvSpPr>
            <a:spLocks noChangeArrowheads="1"/>
          </p:cNvSpPr>
          <p:nvPr/>
        </p:nvSpPr>
        <p:spPr bwMode="auto">
          <a:xfrm>
            <a:off x="5029200" y="5907088"/>
            <a:ext cx="349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a:t>
            </a:r>
            <a:endParaRPr lang="en-US" sz="1800" baseline="30000">
              <a:solidFill>
                <a:schemeClr val="accent2"/>
              </a:solidFill>
            </a:endParaRPr>
          </a:p>
          <a:p>
            <a:endParaRPr lang="en-US" sz="1800"/>
          </a:p>
        </p:txBody>
      </p:sp>
      <p:sp>
        <p:nvSpPr>
          <p:cNvPr id="37915" name="Rectangle 22"/>
          <p:cNvSpPr>
            <a:spLocks noChangeArrowheads="1"/>
          </p:cNvSpPr>
          <p:nvPr/>
        </p:nvSpPr>
        <p:spPr bwMode="auto">
          <a:xfrm>
            <a:off x="1066800" y="5221288"/>
            <a:ext cx="349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tx1"/>
                </a:solidFill>
              </a:rPr>
              <a:t>3</a:t>
            </a:r>
            <a:endParaRPr lang="en-US" sz="1800" baseline="30000">
              <a:solidFill>
                <a:schemeClr val="tx1"/>
              </a:solidFill>
            </a:endParaRPr>
          </a:p>
          <a:p>
            <a:endParaRPr lang="en-US" sz="1800"/>
          </a:p>
        </p:txBody>
      </p:sp>
      <p:sp>
        <p:nvSpPr>
          <p:cNvPr id="37916" name="Rectangle 22"/>
          <p:cNvSpPr>
            <a:spLocks noChangeArrowheads="1"/>
          </p:cNvSpPr>
          <p:nvPr/>
        </p:nvSpPr>
        <p:spPr bwMode="auto">
          <a:xfrm>
            <a:off x="2209800" y="6211888"/>
            <a:ext cx="9271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4.9289</a:t>
            </a:r>
            <a:endParaRPr lang="en-US" sz="1800" baseline="30000">
              <a:solidFill>
                <a:schemeClr val="accent2"/>
              </a:solidFill>
            </a:endParaRPr>
          </a:p>
          <a:p>
            <a:endParaRPr lang="en-US" sz="1800"/>
          </a:p>
        </p:txBody>
      </p:sp>
      <p:cxnSp>
        <p:nvCxnSpPr>
          <p:cNvPr id="37917" name="Straight Arrow Connector 36"/>
          <p:cNvCxnSpPr>
            <a:cxnSpLocks noChangeShapeType="1"/>
          </p:cNvCxnSpPr>
          <p:nvPr/>
        </p:nvCxnSpPr>
        <p:spPr bwMode="auto">
          <a:xfrm>
            <a:off x="2438400" y="3200400"/>
            <a:ext cx="6858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38" name="Rectangle 37"/>
          <p:cNvSpPr>
            <a:spLocks noChangeArrowheads="1"/>
          </p:cNvSpPr>
          <p:nvPr/>
        </p:nvSpPr>
        <p:spPr bwMode="auto">
          <a:xfrm>
            <a:off x="5715000" y="6248400"/>
            <a:ext cx="2046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6 x 10</a:t>
            </a:r>
            <a:r>
              <a:rPr lang="en-US" baseline="30000">
                <a:solidFill>
                  <a:srgbClr val="FF0000"/>
                </a:solidFill>
              </a:rPr>
              <a:t>5</a:t>
            </a:r>
            <a:r>
              <a:rPr lang="en-US">
                <a:solidFill>
                  <a:srgbClr val="FF0000"/>
                </a:solidFill>
              </a:rPr>
              <a:t> g/cm</a:t>
            </a:r>
            <a:r>
              <a:rPr lang="en-US" baseline="30000">
                <a:solidFill>
                  <a:srgbClr val="FF0000"/>
                </a:solidFill>
              </a:rPr>
              <a:t>3</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nvPr>
        </p:nvSpPr>
        <p:spPr>
          <a:xfrm>
            <a:off x="1143000" y="228600"/>
            <a:ext cx="8001000" cy="1162050"/>
          </a:xfrm>
          <a:noFill/>
        </p:spPr>
        <p:txBody>
          <a:bodyPr/>
          <a:lstStyle/>
          <a:p>
            <a:pPr algn="ctr"/>
            <a:r>
              <a:rPr lang="en-US" sz="3600">
                <a:solidFill>
                  <a:schemeClr val="tx1"/>
                </a:solidFill>
                <a:latin typeface="Helvetica" charset="0"/>
                <a:ea typeface="ＭＳ Ｐゴシック" charset="0"/>
                <a:cs typeface="ＭＳ Ｐゴシック" charset="0"/>
              </a:rPr>
              <a:t>Density</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 kg/m</a:t>
            </a:r>
            <a:r>
              <a:rPr lang="en-US" sz="2800" baseline="30000">
                <a:solidFill>
                  <a:srgbClr val="063DE8"/>
                </a:solidFill>
                <a:latin typeface="Times" charset="0"/>
                <a:ea typeface="ＭＳ Ｐゴシック" charset="0"/>
                <a:cs typeface="ＭＳ Ｐゴシック" charset="0"/>
              </a:rPr>
              <a:t>3</a:t>
            </a:r>
            <a:r>
              <a:rPr lang="en-US" sz="2800">
                <a:latin typeface="Times" charset="0"/>
                <a:ea typeface="ＭＳ Ｐゴシック" charset="0"/>
                <a:cs typeface="ＭＳ Ｐゴシック" charset="0"/>
              </a:rPr>
              <a:t>]</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endParaRPr lang="en-US" sz="2000">
              <a:latin typeface="Times" charset="0"/>
              <a:ea typeface="ＭＳ Ｐゴシック" charset="0"/>
              <a:cs typeface="ＭＳ Ｐゴシック" charset="0"/>
            </a:endParaRPr>
          </a:p>
        </p:txBody>
      </p:sp>
      <p:graphicFrame>
        <p:nvGraphicFramePr>
          <p:cNvPr id="39938" name="Object 2"/>
          <p:cNvGraphicFramePr>
            <a:graphicFrameLocks/>
          </p:cNvGraphicFramePr>
          <p:nvPr/>
        </p:nvGraphicFramePr>
        <p:xfrm>
          <a:off x="7696200" y="4724400"/>
          <a:ext cx="1041400" cy="1066800"/>
        </p:xfrm>
        <a:graphic>
          <a:graphicData uri="http://schemas.openxmlformats.org/presentationml/2006/ole">
            <mc:AlternateContent xmlns:mc="http://schemas.openxmlformats.org/markup-compatibility/2006">
              <mc:Choice xmlns:v="urn:schemas-microsoft-com:vml" Requires="v">
                <p:oleObj spid="_x0000_s39946"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47244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39939"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9947"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9941" name="Picture 5" descr="Screen Shot 2015-07-13 at 3.52.51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 y="1676400"/>
            <a:ext cx="37973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4" name="Rectangle 6"/>
          <p:cNvSpPr>
            <a:spLocks noChangeArrowheads="1"/>
          </p:cNvSpPr>
          <p:nvPr/>
        </p:nvSpPr>
        <p:spPr bwMode="auto">
          <a:xfrm>
            <a:off x="4572000" y="2057400"/>
            <a:ext cx="4572000" cy="3140075"/>
          </a:xfrm>
          <a:prstGeom prst="rect">
            <a:avLst/>
          </a:prstGeom>
          <a:noFill/>
          <a:ln w="9525">
            <a:noFill/>
            <a:miter lim="800000"/>
            <a:headEnd/>
            <a:tailEnd/>
          </a:ln>
        </p:spPr>
        <p:txBody>
          <a:bodyPr>
            <a:spAutoFit/>
          </a:bodyPr>
          <a:lstStyle/>
          <a:p>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Besides black holes, there</a:t>
            </a:r>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s nothing denser than what we</a:t>
            </a:r>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re creating,</a:t>
            </a:r>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 said David Evans, a team leader for the Large Hadron Collider</a:t>
            </a:r>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s ALICE detector, which helped observe the quark-gluon plasma shown. </a:t>
            </a:r>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If you had a cubic centimeter of this stuff, it would weigh 40 billion tons.</a:t>
            </a:r>
            <a:r>
              <a:rPr lang="ja-JP" altLang="en-US" sz="1800">
                <a:effectLst>
                  <a:outerShdw blurRad="38100" dist="38100" dir="2700000" algn="tl">
                    <a:srgbClr val="DDDDDD"/>
                  </a:outerShdw>
                </a:effectLst>
              </a:rPr>
              <a:t>”</a:t>
            </a:r>
            <a:endParaRPr lang="en-US" sz="1800">
              <a:effectLst>
                <a:outerShdw blurRad="38100" dist="38100" dir="2700000" algn="tl">
                  <a:srgbClr val="DDDDDD"/>
                </a:outerShdw>
              </a:effectLst>
            </a:endParaRPr>
          </a:p>
          <a:p>
            <a:endParaRPr lang="en-US" sz="1800">
              <a:effectLst>
                <a:outerShdw blurRad="38100" dist="38100" dir="2700000" algn="tl">
                  <a:srgbClr val="DDDDDD"/>
                </a:outerShdw>
              </a:effectLst>
            </a:endParaRPr>
          </a:p>
          <a:p>
            <a:r>
              <a:rPr lang="en-US" sz="1800">
                <a:effectLst>
                  <a:outerShdw blurRad="38100" dist="38100" dir="2700000" algn="tl">
                    <a:srgbClr val="DDDDDD"/>
                  </a:outerShdw>
                </a:effectLst>
              </a:rPr>
              <a:t>http://www.zmescience.com/science/physics/quark-gluon-plasma-lhc-26052011/#ixzz3foandtPt</a:t>
            </a:r>
          </a:p>
        </p:txBody>
      </p:sp>
      <p:sp>
        <p:nvSpPr>
          <p:cNvPr id="7" name="Rectangle 6"/>
          <p:cNvSpPr>
            <a:spLocks noChangeArrowheads="1"/>
          </p:cNvSpPr>
          <p:nvPr/>
        </p:nvSpPr>
        <p:spPr bwMode="auto">
          <a:xfrm>
            <a:off x="1295400" y="5791200"/>
            <a:ext cx="6934200" cy="830263"/>
          </a:xfrm>
          <a:prstGeom prst="rect">
            <a:avLst/>
          </a:prstGeom>
          <a:noFill/>
          <a:ln w="9525">
            <a:noFill/>
            <a:miter lim="800000"/>
            <a:headEnd/>
            <a:tailEnd/>
          </a:ln>
        </p:spPr>
        <p:txBody>
          <a:bodyPr>
            <a:spAutoFit/>
          </a:bodyPr>
          <a:lstStyle/>
          <a:p>
            <a:r>
              <a:rPr lang="en-US">
                <a:effectLst>
                  <a:outerShdw blurRad="38100" dist="38100" dir="2700000" algn="tl">
                    <a:srgbClr val="DDDDDD"/>
                  </a:outerShdw>
                </a:effectLst>
              </a:rPr>
              <a:t>How does quark-gluon plasma</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s density compare to a white dwarf? (1 ton = 1,000 kg)</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438400"/>
            <a:ext cx="4191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1987" name="Text Box 4"/>
          <p:cNvSpPr txBox="1">
            <a:spLocks noChangeArrowheads="1"/>
          </p:cNvSpPr>
          <p:nvPr/>
        </p:nvSpPr>
        <p:spPr bwMode="auto">
          <a:xfrm>
            <a:off x="0" y="0"/>
            <a:ext cx="9144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2800" i="0">
                <a:solidFill>
                  <a:schemeClr val="tx1"/>
                </a:solidFill>
                <a:latin typeface="Times" charset="0"/>
              </a:rPr>
              <a:t>	Calculate the density [D(</a:t>
            </a:r>
            <a:r>
              <a:rPr lang="en-US" sz="2800">
                <a:latin typeface="Lucida Grande" charset="0"/>
                <a:cs typeface="Lucida Grande" charset="0"/>
              </a:rPr>
              <a:t>ρ</a:t>
            </a:r>
            <a:r>
              <a:rPr lang="en-US" sz="2800" i="0">
                <a:latin typeface="Lucida Grande" charset="0"/>
                <a:cs typeface="Lucida Grande" charset="0"/>
              </a:rPr>
              <a:t>)</a:t>
            </a:r>
            <a:r>
              <a:rPr lang="en-US" sz="2800" i="0">
                <a:solidFill>
                  <a:schemeClr val="tx1"/>
                </a:solidFill>
                <a:latin typeface="Times" charset="0"/>
              </a:rPr>
              <a:t> = ?] (</a:t>
            </a:r>
            <a:r>
              <a:rPr lang="en-US" sz="2000" i="0">
                <a:solidFill>
                  <a:schemeClr val="tx1"/>
                </a:solidFill>
                <a:latin typeface="Times" charset="0"/>
              </a:rPr>
              <a:t>kg/cm</a:t>
            </a:r>
            <a:r>
              <a:rPr lang="en-US" sz="2000" i="0" baseline="30000">
                <a:solidFill>
                  <a:schemeClr val="tx1"/>
                </a:solidFill>
                <a:latin typeface="Times" charset="0"/>
              </a:rPr>
              <a:t>3</a:t>
            </a:r>
            <a:r>
              <a:rPr lang="en-US" sz="2000" i="0">
                <a:solidFill>
                  <a:schemeClr val="tx1"/>
                </a:solidFill>
                <a:latin typeface="Times" charset="0"/>
              </a:rPr>
              <a:t>…or g/cm</a:t>
            </a:r>
            <a:r>
              <a:rPr lang="en-US" sz="2000" i="0" baseline="30000">
                <a:solidFill>
                  <a:schemeClr val="tx1"/>
                </a:solidFill>
                <a:latin typeface="Times" charset="0"/>
              </a:rPr>
              <a:t>3</a:t>
            </a:r>
            <a:r>
              <a:rPr lang="en-US" sz="2000" i="0">
                <a:solidFill>
                  <a:schemeClr val="tx1"/>
                </a:solidFill>
                <a:latin typeface="Times" charset="0"/>
              </a:rPr>
              <a:t>..or kg/m</a:t>
            </a:r>
            <a:r>
              <a:rPr lang="en-US" sz="2000" i="0" baseline="30000">
                <a:solidFill>
                  <a:schemeClr val="tx1"/>
                </a:solidFill>
                <a:latin typeface="Times" charset="0"/>
              </a:rPr>
              <a:t>3</a:t>
            </a:r>
            <a:r>
              <a:rPr lang="en-US" sz="2000" i="0">
                <a:solidFill>
                  <a:schemeClr val="tx1"/>
                </a:solidFill>
                <a:latin typeface="Times" charset="0"/>
              </a:rPr>
              <a:t>) </a:t>
            </a:r>
            <a:r>
              <a:rPr lang="en-US" sz="2800" i="0">
                <a:solidFill>
                  <a:schemeClr val="tx1"/>
                </a:solidFill>
                <a:latin typeface="Times" charset="0"/>
              </a:rPr>
              <a:t/>
            </a:r>
            <a:br>
              <a:rPr lang="en-US" sz="2800" i="0">
                <a:solidFill>
                  <a:schemeClr val="tx1"/>
                </a:solidFill>
                <a:latin typeface="Times" charset="0"/>
              </a:rPr>
            </a:br>
            <a:r>
              <a:rPr lang="en-US" sz="2800" i="0">
                <a:solidFill>
                  <a:schemeClr val="tx1"/>
                </a:solidFill>
                <a:latin typeface="Times" charset="0"/>
              </a:rPr>
              <a:t>of quark-gluon plasma: 1 cm</a:t>
            </a:r>
            <a:r>
              <a:rPr lang="en-US" sz="2800" i="0" baseline="30000">
                <a:solidFill>
                  <a:schemeClr val="tx1"/>
                </a:solidFill>
                <a:latin typeface="Times" charset="0"/>
              </a:rPr>
              <a:t>3 </a:t>
            </a:r>
            <a:r>
              <a:rPr lang="en-US" sz="2800" i="0">
                <a:solidFill>
                  <a:schemeClr val="tx1"/>
                </a:solidFill>
                <a:latin typeface="Times" charset="0"/>
              </a:rPr>
              <a:t>has a mass of 4.0 x 10</a:t>
            </a:r>
            <a:r>
              <a:rPr lang="en-US" sz="2800" i="0" baseline="30000">
                <a:solidFill>
                  <a:schemeClr val="tx1"/>
                </a:solidFill>
                <a:latin typeface="Times" charset="0"/>
              </a:rPr>
              <a:t>10 </a:t>
            </a:r>
            <a:r>
              <a:rPr lang="en-US" sz="2800" i="0">
                <a:solidFill>
                  <a:schemeClr val="tx1"/>
                </a:solidFill>
                <a:latin typeface="Times" charset="0"/>
              </a:rPr>
              <a:t>T (metric tons) </a:t>
            </a:r>
          </a:p>
          <a:p>
            <a:pPr algn="ctr" eaLnBrk="1" hangingPunct="1"/>
            <a:r>
              <a:rPr lang="en-US" sz="2800" i="0">
                <a:solidFill>
                  <a:schemeClr val="tx1"/>
                </a:solidFill>
                <a:latin typeface="Times" charset="0"/>
              </a:rPr>
              <a:t>for comparison to </a:t>
            </a:r>
            <a:r>
              <a:rPr lang="en-US" sz="2800" i="0">
                <a:solidFill>
                  <a:srgbClr val="008200"/>
                </a:solidFill>
                <a:latin typeface="Times" charset="0"/>
              </a:rPr>
              <a:t>White Dwarf</a:t>
            </a:r>
            <a:r>
              <a:rPr lang="en-US" sz="2800" i="0">
                <a:solidFill>
                  <a:schemeClr val="tx1"/>
                </a:solidFill>
                <a:latin typeface="Times" charset="0"/>
              </a:rPr>
              <a:t>.</a:t>
            </a:r>
            <a:endParaRPr lang="en-US" sz="2000" i="0">
              <a:solidFill>
                <a:schemeClr val="tx1"/>
              </a:solidFill>
              <a:latin typeface="Times" charset="0"/>
            </a:endParaRPr>
          </a:p>
          <a:p>
            <a:pPr lvl="1" algn="ctr" eaLnBrk="1" hangingPunct="1"/>
            <a:r>
              <a:rPr lang="en-US" sz="2000" b="1" i="0">
                <a:solidFill>
                  <a:srgbClr val="6600FF"/>
                </a:solidFill>
                <a:latin typeface="Times" charset="0"/>
              </a:rPr>
              <a:t>(1 T = 1,000 kg; </a:t>
            </a:r>
            <a:r>
              <a:rPr lang="en-US" sz="2000" b="1" i="0">
                <a:solidFill>
                  <a:schemeClr val="hlink"/>
                </a:solidFill>
                <a:latin typeface="Times" charset="0"/>
              </a:rPr>
              <a:t>1 kg = 1,000g; </a:t>
            </a:r>
            <a:r>
              <a:rPr lang="en-US" sz="2000" b="1" i="0">
                <a:solidFill>
                  <a:srgbClr val="800000"/>
                </a:solidFill>
                <a:latin typeface="Times" charset="0"/>
              </a:rPr>
              <a:t>1,000,000 cm</a:t>
            </a:r>
            <a:r>
              <a:rPr lang="en-US" sz="2000" b="1" i="0" baseline="30000">
                <a:solidFill>
                  <a:srgbClr val="800000"/>
                </a:solidFill>
                <a:latin typeface="Times" charset="0"/>
              </a:rPr>
              <a:t>3</a:t>
            </a:r>
            <a:r>
              <a:rPr lang="en-US" sz="2000" b="1" i="0">
                <a:solidFill>
                  <a:srgbClr val="800000"/>
                </a:solidFill>
                <a:latin typeface="Times" charset="0"/>
              </a:rPr>
              <a:t> = 1 m</a:t>
            </a:r>
            <a:r>
              <a:rPr lang="en-US" sz="2000" b="1" i="0" baseline="30000">
                <a:solidFill>
                  <a:srgbClr val="800000"/>
                </a:solidFill>
                <a:latin typeface="Times" charset="0"/>
              </a:rPr>
              <a:t>3</a:t>
            </a:r>
            <a:r>
              <a:rPr lang="en-US" sz="2000" b="1" i="0">
                <a:solidFill>
                  <a:srgbClr val="800000"/>
                </a:solidFill>
                <a:latin typeface="Times" charset="0"/>
              </a:rPr>
              <a:t> </a:t>
            </a:r>
            <a:r>
              <a:rPr lang="en-US" sz="2000" b="1" i="0">
                <a:solidFill>
                  <a:schemeClr val="hlink"/>
                </a:solidFill>
                <a:latin typeface="Times" charset="0"/>
              </a:rPr>
              <a:t> </a:t>
            </a:r>
            <a:r>
              <a:rPr lang="en-US" sz="2000" b="1" i="0">
                <a:solidFill>
                  <a:srgbClr val="6600FF"/>
                </a:solidFill>
                <a:latin typeface="Times" charset="0"/>
              </a:rPr>
              <a:t>)</a:t>
            </a:r>
            <a:endParaRPr lang="en-US" sz="2000" i="0">
              <a:solidFill>
                <a:schemeClr val="tx1"/>
              </a:solidFill>
              <a:latin typeface="Times" charset="0"/>
            </a:endParaRPr>
          </a:p>
        </p:txBody>
      </p:sp>
      <p:grpSp>
        <p:nvGrpSpPr>
          <p:cNvPr id="41988" name="Group 21"/>
          <p:cNvGrpSpPr>
            <a:grpSpLocks/>
          </p:cNvGrpSpPr>
          <p:nvPr/>
        </p:nvGrpSpPr>
        <p:grpSpPr bwMode="auto">
          <a:xfrm>
            <a:off x="228600" y="2057400"/>
            <a:ext cx="7543800" cy="1631950"/>
            <a:chOff x="228600" y="2057400"/>
            <a:chExt cx="7543800" cy="1631216"/>
          </a:xfrm>
        </p:grpSpPr>
        <p:sp>
          <p:nvSpPr>
            <p:cNvPr id="42014" name="TextBox 6"/>
            <p:cNvSpPr txBox="1">
              <a:spLocks noChangeArrowheads="1"/>
            </p:cNvSpPr>
            <p:nvPr/>
          </p:nvSpPr>
          <p:spPr bwMode="auto">
            <a:xfrm>
              <a:off x="228600" y="2057400"/>
              <a:ext cx="75438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___________________ = </a:t>
              </a:r>
            </a:p>
            <a:p>
              <a:pPr eaLnBrk="1" hangingPunct="1"/>
              <a:endParaRPr lang="en-US"/>
            </a:p>
            <a:p>
              <a:pPr eaLnBrk="1" hangingPunct="1"/>
              <a:endParaRPr lang="en-US"/>
            </a:p>
          </p:txBody>
        </p:sp>
        <p:sp>
          <p:nvSpPr>
            <p:cNvPr id="42015" name="Rectangle 5"/>
            <p:cNvSpPr>
              <a:spLocks noChangeArrowheads="1"/>
            </p:cNvSpPr>
            <p:nvPr/>
          </p:nvSpPr>
          <p:spPr bwMode="auto">
            <a:xfrm>
              <a:off x="381000" y="2209800"/>
              <a:ext cx="16240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4.0 x 10</a:t>
              </a:r>
              <a:r>
                <a:rPr lang="en-US" i="0" baseline="30000">
                  <a:solidFill>
                    <a:schemeClr val="tx1"/>
                  </a:solidFill>
                  <a:latin typeface="Times" charset="0"/>
                </a:rPr>
                <a:t>10 </a:t>
              </a:r>
              <a:r>
                <a:rPr lang="en-US" i="0">
                  <a:solidFill>
                    <a:schemeClr val="tx1"/>
                  </a:solidFill>
                  <a:latin typeface="Times" charset="0"/>
                </a:rPr>
                <a:t>T </a:t>
              </a:r>
              <a:endParaRPr lang="en-US"/>
            </a:p>
          </p:txBody>
        </p:sp>
        <p:sp>
          <p:nvSpPr>
            <p:cNvPr id="42016" name="Rectangle 6"/>
            <p:cNvSpPr>
              <a:spLocks noChangeArrowheads="1"/>
            </p:cNvSpPr>
            <p:nvPr/>
          </p:nvSpPr>
          <p:spPr bwMode="auto">
            <a:xfrm>
              <a:off x="2209800" y="2209800"/>
              <a:ext cx="1328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rgbClr val="6600FF"/>
                  </a:solidFill>
                  <a:latin typeface="Times" charset="0"/>
                </a:rPr>
                <a:t>1,000 kg</a:t>
              </a:r>
              <a:endParaRPr lang="en-US"/>
            </a:p>
          </p:txBody>
        </p:sp>
        <p:sp>
          <p:nvSpPr>
            <p:cNvPr id="42017" name="Rectangle 8"/>
            <p:cNvSpPr>
              <a:spLocks noChangeArrowheads="1"/>
            </p:cNvSpPr>
            <p:nvPr/>
          </p:nvSpPr>
          <p:spPr bwMode="auto">
            <a:xfrm>
              <a:off x="2514600" y="2891135"/>
              <a:ext cx="4389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rgbClr val="6600FF"/>
                  </a:solidFill>
                  <a:latin typeface="Times" charset="0"/>
                </a:rPr>
                <a:t>T</a:t>
              </a:r>
              <a:endParaRPr lang="en-US"/>
            </a:p>
          </p:txBody>
        </p:sp>
        <p:sp>
          <p:nvSpPr>
            <p:cNvPr id="42018" name="Rectangle 9"/>
            <p:cNvSpPr>
              <a:spLocks noChangeArrowheads="1"/>
            </p:cNvSpPr>
            <p:nvPr/>
          </p:nvSpPr>
          <p:spPr bwMode="auto">
            <a:xfrm>
              <a:off x="914400" y="2895600"/>
              <a:ext cx="6981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cm</a:t>
              </a:r>
              <a:r>
                <a:rPr lang="en-US" i="0" baseline="30000">
                  <a:solidFill>
                    <a:schemeClr val="tx1"/>
                  </a:solidFill>
                  <a:latin typeface="Times" charset="0"/>
                </a:rPr>
                <a:t>3</a:t>
              </a:r>
              <a:endParaRPr lang="en-US"/>
            </a:p>
          </p:txBody>
        </p:sp>
        <p:cxnSp>
          <p:nvCxnSpPr>
            <p:cNvPr id="42019" name="Straight Connector 8"/>
            <p:cNvCxnSpPr>
              <a:cxnSpLocks noChangeShapeType="1"/>
            </p:cNvCxnSpPr>
            <p:nvPr/>
          </p:nvCxnSpPr>
          <p:spPr bwMode="auto">
            <a:xfrm rot="5400000">
              <a:off x="1449387" y="2817812"/>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grpSp>
        <p:nvGrpSpPr>
          <p:cNvPr id="41989" name="Group 22"/>
          <p:cNvGrpSpPr>
            <a:grpSpLocks/>
          </p:cNvGrpSpPr>
          <p:nvPr/>
        </p:nvGrpSpPr>
        <p:grpSpPr bwMode="auto">
          <a:xfrm>
            <a:off x="304800" y="3657600"/>
            <a:ext cx="7543800" cy="1631950"/>
            <a:chOff x="228600" y="2057400"/>
            <a:chExt cx="7543800" cy="1631216"/>
          </a:xfrm>
        </p:grpSpPr>
        <p:sp>
          <p:nvSpPr>
            <p:cNvPr id="42005" name="TextBox 6"/>
            <p:cNvSpPr txBox="1">
              <a:spLocks noChangeArrowheads="1"/>
            </p:cNvSpPr>
            <p:nvPr/>
          </p:nvSpPr>
          <p:spPr bwMode="auto">
            <a:xfrm>
              <a:off x="228600" y="2057400"/>
              <a:ext cx="75438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_________________________ = </a:t>
              </a:r>
            </a:p>
            <a:p>
              <a:pPr eaLnBrk="1" hangingPunct="1"/>
              <a:endParaRPr lang="en-US"/>
            </a:p>
            <a:p>
              <a:pPr eaLnBrk="1" hangingPunct="1"/>
              <a:endParaRPr lang="en-US"/>
            </a:p>
          </p:txBody>
        </p:sp>
        <p:sp>
          <p:nvSpPr>
            <p:cNvPr id="42006" name="Rectangle 24"/>
            <p:cNvSpPr>
              <a:spLocks noChangeArrowheads="1"/>
            </p:cNvSpPr>
            <p:nvPr/>
          </p:nvSpPr>
          <p:spPr bwMode="auto">
            <a:xfrm>
              <a:off x="381000" y="2209800"/>
              <a:ext cx="16240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4.0 x 10</a:t>
              </a:r>
              <a:r>
                <a:rPr lang="en-US" i="0" baseline="30000">
                  <a:solidFill>
                    <a:schemeClr val="tx1"/>
                  </a:solidFill>
                  <a:latin typeface="Times" charset="0"/>
                </a:rPr>
                <a:t>10 </a:t>
              </a:r>
              <a:r>
                <a:rPr lang="en-US" i="0">
                  <a:solidFill>
                    <a:schemeClr val="tx1"/>
                  </a:solidFill>
                  <a:latin typeface="Times" charset="0"/>
                </a:rPr>
                <a:t>T </a:t>
              </a:r>
              <a:endParaRPr lang="en-US"/>
            </a:p>
          </p:txBody>
        </p:sp>
        <p:sp>
          <p:nvSpPr>
            <p:cNvPr id="42007" name="Rectangle 25"/>
            <p:cNvSpPr>
              <a:spLocks noChangeArrowheads="1"/>
            </p:cNvSpPr>
            <p:nvPr/>
          </p:nvSpPr>
          <p:spPr bwMode="auto">
            <a:xfrm>
              <a:off x="2209800" y="2209800"/>
              <a:ext cx="1328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rgbClr val="6600FF"/>
                  </a:solidFill>
                  <a:latin typeface="Times" charset="0"/>
                </a:rPr>
                <a:t>1,000 kg</a:t>
              </a:r>
              <a:endParaRPr lang="en-US"/>
            </a:p>
          </p:txBody>
        </p:sp>
        <p:sp>
          <p:nvSpPr>
            <p:cNvPr id="42008" name="Rectangle 26"/>
            <p:cNvSpPr>
              <a:spLocks noChangeArrowheads="1"/>
            </p:cNvSpPr>
            <p:nvPr/>
          </p:nvSpPr>
          <p:spPr bwMode="auto">
            <a:xfrm>
              <a:off x="3581400" y="2209800"/>
              <a:ext cx="11570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chemeClr val="hlink"/>
                  </a:solidFill>
                  <a:latin typeface="Times" charset="0"/>
                </a:rPr>
                <a:t>1,000 g</a:t>
              </a:r>
              <a:endParaRPr lang="en-US"/>
            </a:p>
          </p:txBody>
        </p:sp>
        <p:sp>
          <p:nvSpPr>
            <p:cNvPr id="42009" name="Rectangle 27"/>
            <p:cNvSpPr>
              <a:spLocks noChangeArrowheads="1"/>
            </p:cNvSpPr>
            <p:nvPr/>
          </p:nvSpPr>
          <p:spPr bwMode="auto">
            <a:xfrm>
              <a:off x="2514600" y="2891135"/>
              <a:ext cx="4389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rgbClr val="6600FF"/>
                  </a:solidFill>
                  <a:latin typeface="Times" charset="0"/>
                </a:rPr>
                <a:t>T</a:t>
              </a:r>
              <a:endParaRPr lang="en-US"/>
            </a:p>
          </p:txBody>
        </p:sp>
        <p:sp>
          <p:nvSpPr>
            <p:cNvPr id="42010" name="Rectangle 28"/>
            <p:cNvSpPr>
              <a:spLocks noChangeArrowheads="1"/>
            </p:cNvSpPr>
            <p:nvPr/>
          </p:nvSpPr>
          <p:spPr bwMode="auto">
            <a:xfrm>
              <a:off x="914400" y="2895600"/>
              <a:ext cx="6981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cm</a:t>
              </a:r>
              <a:r>
                <a:rPr lang="en-US" i="0" baseline="30000">
                  <a:solidFill>
                    <a:schemeClr val="tx1"/>
                  </a:solidFill>
                  <a:latin typeface="Times" charset="0"/>
                </a:rPr>
                <a:t>3</a:t>
              </a:r>
              <a:endParaRPr lang="en-US"/>
            </a:p>
          </p:txBody>
        </p:sp>
        <p:sp>
          <p:nvSpPr>
            <p:cNvPr id="42011" name="Rectangle 29"/>
            <p:cNvSpPr>
              <a:spLocks noChangeArrowheads="1"/>
            </p:cNvSpPr>
            <p:nvPr/>
          </p:nvSpPr>
          <p:spPr bwMode="auto">
            <a:xfrm>
              <a:off x="3810000" y="2895600"/>
              <a:ext cx="5587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chemeClr val="hlink"/>
                  </a:solidFill>
                  <a:latin typeface="Times" charset="0"/>
                </a:rPr>
                <a:t>kg</a:t>
              </a:r>
              <a:endParaRPr lang="en-US"/>
            </a:p>
          </p:txBody>
        </p:sp>
        <p:cxnSp>
          <p:nvCxnSpPr>
            <p:cNvPr id="42012" name="Straight Connector 8"/>
            <p:cNvCxnSpPr>
              <a:cxnSpLocks noChangeShapeType="1"/>
            </p:cNvCxnSpPr>
            <p:nvPr/>
          </p:nvCxnSpPr>
          <p:spPr bwMode="auto">
            <a:xfrm rot="5400000">
              <a:off x="1449387" y="2817812"/>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42013" name="Straight Connector 8"/>
            <p:cNvCxnSpPr>
              <a:cxnSpLocks noChangeShapeType="1"/>
            </p:cNvCxnSpPr>
            <p:nvPr/>
          </p:nvCxnSpPr>
          <p:spPr bwMode="auto">
            <a:xfrm rot="5400000">
              <a:off x="2897187" y="2817812"/>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sp>
        <p:nvSpPr>
          <p:cNvPr id="41990" name="Rectangle 32"/>
          <p:cNvSpPr>
            <a:spLocks noChangeArrowheads="1"/>
          </p:cNvSpPr>
          <p:nvPr/>
        </p:nvSpPr>
        <p:spPr bwMode="auto">
          <a:xfrm>
            <a:off x="3886200" y="2438400"/>
            <a:ext cx="24257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4.0 x 10</a:t>
            </a:r>
            <a:r>
              <a:rPr lang="en-US" i="0" baseline="30000">
                <a:solidFill>
                  <a:schemeClr val="tx1"/>
                </a:solidFill>
                <a:latin typeface="Times" charset="0"/>
              </a:rPr>
              <a:t>13 </a:t>
            </a:r>
            <a:r>
              <a:rPr lang="en-US" i="0">
                <a:solidFill>
                  <a:schemeClr val="tx1"/>
                </a:solidFill>
                <a:latin typeface="Times" charset="0"/>
              </a:rPr>
              <a:t> kg/cm</a:t>
            </a:r>
            <a:r>
              <a:rPr lang="en-US" i="0" baseline="30000">
                <a:solidFill>
                  <a:schemeClr val="tx1"/>
                </a:solidFill>
                <a:latin typeface="Times" charset="0"/>
              </a:rPr>
              <a:t>3</a:t>
            </a:r>
            <a:endParaRPr lang="en-US"/>
          </a:p>
          <a:p>
            <a:r>
              <a:rPr lang="en-US" i="0">
                <a:solidFill>
                  <a:schemeClr val="tx1"/>
                </a:solidFill>
                <a:latin typeface="Times" charset="0"/>
              </a:rPr>
              <a:t> </a:t>
            </a:r>
            <a:endParaRPr lang="en-US"/>
          </a:p>
        </p:txBody>
      </p:sp>
      <p:sp>
        <p:nvSpPr>
          <p:cNvPr id="41991" name="Rectangle 33"/>
          <p:cNvSpPr>
            <a:spLocks noChangeArrowheads="1"/>
          </p:cNvSpPr>
          <p:nvPr/>
        </p:nvSpPr>
        <p:spPr bwMode="auto">
          <a:xfrm>
            <a:off x="4953000" y="4033838"/>
            <a:ext cx="2271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4.0 x 10</a:t>
            </a:r>
            <a:r>
              <a:rPr lang="en-US" i="0" baseline="30000">
                <a:solidFill>
                  <a:schemeClr val="tx1"/>
                </a:solidFill>
                <a:latin typeface="Times" charset="0"/>
              </a:rPr>
              <a:t>16 </a:t>
            </a:r>
            <a:r>
              <a:rPr lang="en-US" i="0">
                <a:solidFill>
                  <a:schemeClr val="tx1"/>
                </a:solidFill>
                <a:latin typeface="Times" charset="0"/>
              </a:rPr>
              <a:t> g/cm</a:t>
            </a:r>
            <a:r>
              <a:rPr lang="en-US" i="0" baseline="30000">
                <a:solidFill>
                  <a:schemeClr val="tx1"/>
                </a:solidFill>
                <a:latin typeface="Times" charset="0"/>
              </a:rPr>
              <a:t>3</a:t>
            </a:r>
            <a:endParaRPr lang="en-US"/>
          </a:p>
        </p:txBody>
      </p:sp>
      <p:grpSp>
        <p:nvGrpSpPr>
          <p:cNvPr id="41992" name="Group 36"/>
          <p:cNvGrpSpPr>
            <a:grpSpLocks/>
          </p:cNvGrpSpPr>
          <p:nvPr/>
        </p:nvGrpSpPr>
        <p:grpSpPr bwMode="auto">
          <a:xfrm>
            <a:off x="0" y="5226050"/>
            <a:ext cx="7543800" cy="1631950"/>
            <a:chOff x="228600" y="2057400"/>
            <a:chExt cx="7543800" cy="1631216"/>
          </a:xfrm>
        </p:grpSpPr>
        <p:sp>
          <p:nvSpPr>
            <p:cNvPr id="41999" name="TextBox 6"/>
            <p:cNvSpPr txBox="1">
              <a:spLocks noChangeArrowheads="1"/>
            </p:cNvSpPr>
            <p:nvPr/>
          </p:nvSpPr>
          <p:spPr bwMode="auto">
            <a:xfrm>
              <a:off x="228600" y="2057400"/>
              <a:ext cx="75438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_______________________ = </a:t>
              </a:r>
            </a:p>
            <a:p>
              <a:pPr eaLnBrk="1" hangingPunct="1"/>
              <a:endParaRPr lang="en-US"/>
            </a:p>
            <a:p>
              <a:pPr eaLnBrk="1" hangingPunct="1"/>
              <a:endParaRPr lang="en-US"/>
            </a:p>
          </p:txBody>
        </p:sp>
        <p:sp>
          <p:nvSpPr>
            <p:cNvPr id="42000" name="Rectangle 38"/>
            <p:cNvSpPr>
              <a:spLocks noChangeArrowheads="1"/>
            </p:cNvSpPr>
            <p:nvPr/>
          </p:nvSpPr>
          <p:spPr bwMode="auto">
            <a:xfrm>
              <a:off x="381000" y="2209800"/>
              <a:ext cx="18014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4.0 x 10</a:t>
              </a:r>
              <a:r>
                <a:rPr lang="en-US" i="0" baseline="30000">
                  <a:solidFill>
                    <a:schemeClr val="tx1"/>
                  </a:solidFill>
                  <a:latin typeface="Times" charset="0"/>
                </a:rPr>
                <a:t>13 </a:t>
              </a:r>
              <a:r>
                <a:rPr lang="en-US" i="0">
                  <a:solidFill>
                    <a:schemeClr val="tx1"/>
                  </a:solidFill>
                  <a:latin typeface="Times" charset="0"/>
                </a:rPr>
                <a:t>kg</a:t>
              </a:r>
              <a:endParaRPr lang="en-US"/>
            </a:p>
          </p:txBody>
        </p:sp>
        <p:sp>
          <p:nvSpPr>
            <p:cNvPr id="42001" name="Rectangle 39"/>
            <p:cNvSpPr>
              <a:spLocks noChangeArrowheads="1"/>
            </p:cNvSpPr>
            <p:nvPr/>
          </p:nvSpPr>
          <p:spPr bwMode="auto">
            <a:xfrm>
              <a:off x="2209800" y="2209800"/>
              <a:ext cx="20231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rgbClr val="800000"/>
                  </a:solidFill>
                  <a:latin typeface="Times" charset="0"/>
                </a:rPr>
                <a:t>1,000,000 cm</a:t>
              </a:r>
              <a:r>
                <a:rPr lang="en-US" b="1" i="0" baseline="30000">
                  <a:solidFill>
                    <a:srgbClr val="800000"/>
                  </a:solidFill>
                  <a:latin typeface="Times" charset="0"/>
                </a:rPr>
                <a:t>3</a:t>
              </a:r>
              <a:endParaRPr lang="en-US">
                <a:solidFill>
                  <a:srgbClr val="800000"/>
                </a:solidFill>
              </a:endParaRPr>
            </a:p>
          </p:txBody>
        </p:sp>
        <p:sp>
          <p:nvSpPr>
            <p:cNvPr id="42002" name="Rectangle 40"/>
            <p:cNvSpPr>
              <a:spLocks noChangeArrowheads="1"/>
            </p:cNvSpPr>
            <p:nvPr/>
          </p:nvSpPr>
          <p:spPr bwMode="auto">
            <a:xfrm>
              <a:off x="2774296" y="2891135"/>
              <a:ext cx="5785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0">
                  <a:solidFill>
                    <a:srgbClr val="800000"/>
                  </a:solidFill>
                  <a:latin typeface="Times" charset="0"/>
                </a:rPr>
                <a:t>m</a:t>
              </a:r>
              <a:r>
                <a:rPr lang="en-US" b="1" i="0" baseline="30000">
                  <a:solidFill>
                    <a:srgbClr val="800000"/>
                  </a:solidFill>
                  <a:latin typeface="Times" charset="0"/>
                </a:rPr>
                <a:t>3</a:t>
              </a:r>
              <a:endParaRPr lang="en-US">
                <a:solidFill>
                  <a:srgbClr val="800000"/>
                </a:solidFill>
              </a:endParaRPr>
            </a:p>
          </p:txBody>
        </p:sp>
        <p:sp>
          <p:nvSpPr>
            <p:cNvPr id="42003" name="Rectangle 41"/>
            <p:cNvSpPr>
              <a:spLocks noChangeArrowheads="1"/>
            </p:cNvSpPr>
            <p:nvPr/>
          </p:nvSpPr>
          <p:spPr bwMode="auto">
            <a:xfrm>
              <a:off x="914400" y="2895600"/>
              <a:ext cx="6981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cm</a:t>
              </a:r>
              <a:r>
                <a:rPr lang="en-US" i="0" baseline="30000">
                  <a:solidFill>
                    <a:schemeClr val="tx1"/>
                  </a:solidFill>
                  <a:latin typeface="Times" charset="0"/>
                </a:rPr>
                <a:t>3</a:t>
              </a:r>
              <a:endParaRPr lang="en-US"/>
            </a:p>
          </p:txBody>
        </p:sp>
        <p:cxnSp>
          <p:nvCxnSpPr>
            <p:cNvPr id="42004" name="Straight Connector 8"/>
            <p:cNvCxnSpPr>
              <a:cxnSpLocks noChangeShapeType="1"/>
            </p:cNvCxnSpPr>
            <p:nvPr/>
          </p:nvCxnSpPr>
          <p:spPr bwMode="auto">
            <a:xfrm rot="5400000">
              <a:off x="1449387" y="2817812"/>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sp>
        <p:nvSpPr>
          <p:cNvPr id="41993" name="Rectangle 43"/>
          <p:cNvSpPr>
            <a:spLocks noChangeArrowheads="1"/>
          </p:cNvSpPr>
          <p:nvPr/>
        </p:nvSpPr>
        <p:spPr bwMode="auto">
          <a:xfrm>
            <a:off x="4419600" y="5638800"/>
            <a:ext cx="2289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0">
                <a:solidFill>
                  <a:schemeClr val="tx1"/>
                </a:solidFill>
                <a:latin typeface="Times" charset="0"/>
              </a:rPr>
              <a:t>4.0 x 10</a:t>
            </a:r>
            <a:r>
              <a:rPr lang="en-US" i="0" baseline="30000">
                <a:solidFill>
                  <a:schemeClr val="tx1"/>
                </a:solidFill>
                <a:latin typeface="Times" charset="0"/>
              </a:rPr>
              <a:t>19 </a:t>
            </a:r>
            <a:r>
              <a:rPr lang="en-US" i="0">
                <a:solidFill>
                  <a:schemeClr val="tx1"/>
                </a:solidFill>
                <a:latin typeface="Times" charset="0"/>
              </a:rPr>
              <a:t> kg/m</a:t>
            </a:r>
            <a:r>
              <a:rPr lang="en-US" i="0" baseline="30000">
                <a:solidFill>
                  <a:schemeClr val="tx1"/>
                </a:solidFill>
                <a:latin typeface="Times" charset="0"/>
              </a:rPr>
              <a:t>3</a:t>
            </a:r>
            <a:endParaRPr lang="en-US"/>
          </a:p>
        </p:txBody>
      </p:sp>
      <p:grpSp>
        <p:nvGrpSpPr>
          <p:cNvPr id="5" name="Group 48"/>
          <p:cNvGrpSpPr>
            <a:grpSpLocks/>
          </p:cNvGrpSpPr>
          <p:nvPr/>
        </p:nvGrpSpPr>
        <p:grpSpPr bwMode="auto">
          <a:xfrm>
            <a:off x="2438400" y="990600"/>
            <a:ext cx="6380163" cy="5567363"/>
            <a:chOff x="2438400" y="990600"/>
            <a:chExt cx="6380584" cy="5567065"/>
          </a:xfrm>
        </p:grpSpPr>
        <p:sp>
          <p:nvSpPr>
            <p:cNvPr id="41995" name="Rectangle 44"/>
            <p:cNvSpPr>
              <a:spLocks noChangeArrowheads="1"/>
            </p:cNvSpPr>
            <p:nvPr/>
          </p:nvSpPr>
          <p:spPr bwMode="auto">
            <a:xfrm>
              <a:off x="2438400" y="2891135"/>
              <a:ext cx="45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gn="ctr">
                <a:buSzPct val="200000"/>
              </a:pPr>
              <a:r>
                <a:rPr lang="en-US">
                  <a:solidFill>
                    <a:srgbClr val="008200"/>
                  </a:solidFill>
                </a:rPr>
                <a:t>1 x 10 </a:t>
              </a:r>
              <a:r>
                <a:rPr lang="en-US" baseline="30000">
                  <a:solidFill>
                    <a:srgbClr val="008200"/>
                  </a:solidFill>
                </a:rPr>
                <a:t>3</a:t>
              </a:r>
              <a:r>
                <a:rPr lang="en-US">
                  <a:solidFill>
                    <a:srgbClr val="008200"/>
                  </a:solidFill>
                </a:rPr>
                <a:t> kg/cm</a:t>
              </a:r>
              <a:r>
                <a:rPr lang="en-US" baseline="30000">
                  <a:solidFill>
                    <a:srgbClr val="008200"/>
                  </a:solidFill>
                </a:rPr>
                <a:t>3</a:t>
              </a:r>
            </a:p>
          </p:txBody>
        </p:sp>
        <p:sp>
          <p:nvSpPr>
            <p:cNvPr id="41996" name="Rectangle 45"/>
            <p:cNvSpPr>
              <a:spLocks noChangeArrowheads="1"/>
            </p:cNvSpPr>
            <p:nvPr/>
          </p:nvSpPr>
          <p:spPr bwMode="auto">
            <a:xfrm>
              <a:off x="4402231" y="6096000"/>
              <a:ext cx="20747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008200"/>
                  </a:solidFill>
                </a:rPr>
                <a:t>1 x 10</a:t>
              </a:r>
              <a:r>
                <a:rPr lang="en-US" baseline="30000">
                  <a:solidFill>
                    <a:srgbClr val="008200"/>
                  </a:solidFill>
                </a:rPr>
                <a:t> 9 </a:t>
              </a:r>
              <a:r>
                <a:rPr lang="en-US">
                  <a:solidFill>
                    <a:srgbClr val="008200"/>
                  </a:solidFill>
                </a:rPr>
                <a:t>kg/m</a:t>
              </a:r>
              <a:r>
                <a:rPr lang="en-US" baseline="30000">
                  <a:solidFill>
                    <a:srgbClr val="008200"/>
                  </a:solidFill>
                </a:rPr>
                <a:t>3  </a:t>
              </a:r>
              <a:r>
                <a:rPr lang="en-US">
                  <a:solidFill>
                    <a:srgbClr val="008200"/>
                  </a:solidFill>
                </a:rPr>
                <a:t> </a:t>
              </a:r>
            </a:p>
          </p:txBody>
        </p:sp>
        <p:sp>
          <p:nvSpPr>
            <p:cNvPr id="41997" name="Rectangle 46"/>
            <p:cNvSpPr>
              <a:spLocks noChangeArrowheads="1"/>
            </p:cNvSpPr>
            <p:nvPr/>
          </p:nvSpPr>
          <p:spPr bwMode="auto">
            <a:xfrm>
              <a:off x="4876800" y="4495800"/>
              <a:ext cx="2140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1" algn="ctr">
                <a:buSzPct val="200000"/>
              </a:pPr>
              <a:r>
                <a:rPr lang="en-US">
                  <a:solidFill>
                    <a:srgbClr val="008200"/>
                  </a:solidFill>
                </a:rPr>
                <a:t>1 x 10 </a:t>
              </a:r>
              <a:r>
                <a:rPr lang="en-US" baseline="30000">
                  <a:solidFill>
                    <a:srgbClr val="008200"/>
                  </a:solidFill>
                </a:rPr>
                <a:t>6</a:t>
              </a:r>
              <a:r>
                <a:rPr lang="en-US">
                  <a:solidFill>
                    <a:srgbClr val="008200"/>
                  </a:solidFill>
                </a:rPr>
                <a:t> g/cm</a:t>
              </a:r>
              <a:r>
                <a:rPr lang="en-US" baseline="30000">
                  <a:solidFill>
                    <a:srgbClr val="008200"/>
                  </a:solidFill>
                </a:rPr>
                <a:t>3</a:t>
              </a:r>
              <a:endParaRPr lang="en-US">
                <a:solidFill>
                  <a:srgbClr val="008200"/>
                </a:solidFill>
              </a:endParaRPr>
            </a:p>
          </p:txBody>
        </p:sp>
        <p:sp>
          <p:nvSpPr>
            <p:cNvPr id="41998" name="Rectangle 47"/>
            <p:cNvSpPr>
              <a:spLocks noChangeArrowheads="1"/>
            </p:cNvSpPr>
            <p:nvPr/>
          </p:nvSpPr>
          <p:spPr bwMode="auto">
            <a:xfrm>
              <a:off x="6096000" y="990600"/>
              <a:ext cx="27229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008200"/>
                  </a:solidFill>
                </a:rPr>
                <a:t>4.0 x 10</a:t>
              </a:r>
              <a:r>
                <a:rPr lang="en-US" b="1" baseline="30000">
                  <a:solidFill>
                    <a:srgbClr val="008200"/>
                  </a:solidFill>
                </a:rPr>
                <a:t>10</a:t>
              </a:r>
              <a:r>
                <a:rPr lang="en-US" b="1">
                  <a:solidFill>
                    <a:srgbClr val="008200"/>
                  </a:solidFill>
                </a:rPr>
                <a:t> greater</a:t>
              </a:r>
              <a:endParaRPr lang="en-US" b="1"/>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1143000" y="152400"/>
            <a:ext cx="8229600" cy="1162050"/>
          </a:xfrm>
          <a:noFill/>
        </p:spPr>
        <p:txBody>
          <a:bodyPr/>
          <a:lstStyle/>
          <a:p>
            <a:pPr algn="ctr"/>
            <a:r>
              <a:rPr lang="en-US" sz="3600">
                <a:solidFill>
                  <a:schemeClr val="tx1"/>
                </a:solidFill>
                <a:latin typeface="Helvetica" charset="0"/>
                <a:ea typeface="ＭＳ Ｐゴシック" charset="0"/>
                <a:cs typeface="ＭＳ Ｐゴシック" charset="0"/>
              </a:rPr>
              <a:t>Density: </a:t>
            </a:r>
            <a:r>
              <a:rPr lang="en-GB" sz="2800">
                <a:solidFill>
                  <a:srgbClr val="000000"/>
                </a:solidFill>
                <a:latin typeface="Arial" charset="0"/>
                <a:ea typeface="ＭＳ Ｐゴシック" charset="0"/>
                <a:cs typeface="msgothic" charset="0"/>
              </a:rPr>
              <a:t>Ultralight microlattices</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 kg/m</a:t>
            </a:r>
            <a:r>
              <a:rPr lang="en-US" sz="2800" baseline="30000">
                <a:solidFill>
                  <a:srgbClr val="063DE8"/>
                </a:solidFill>
                <a:latin typeface="Times" charset="0"/>
                <a:ea typeface="ＭＳ Ｐゴシック" charset="0"/>
                <a:cs typeface="ＭＳ Ｐゴシック" charset="0"/>
              </a:rPr>
              <a:t>3</a:t>
            </a:r>
            <a:r>
              <a:rPr lang="en-US" sz="2800">
                <a:latin typeface="Times" charset="0"/>
                <a:ea typeface="ＭＳ Ｐゴシック" charset="0"/>
                <a:cs typeface="ＭＳ Ｐゴシック" charset="0"/>
              </a:rPr>
              <a:t>]</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endParaRPr lang="en-US" sz="2000">
              <a:latin typeface="Times" charset="0"/>
              <a:ea typeface="ＭＳ Ｐゴシック" charset="0"/>
              <a:cs typeface="ＭＳ Ｐゴシック" charset="0"/>
            </a:endParaRPr>
          </a:p>
        </p:txBody>
      </p:sp>
      <p:graphicFrame>
        <p:nvGraphicFramePr>
          <p:cNvPr id="44034"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44043"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06500" name="Rectangle 7"/>
          <p:cNvSpPr>
            <a:spLocks noChangeArrowheads="1"/>
          </p:cNvSpPr>
          <p:nvPr/>
        </p:nvSpPr>
        <p:spPr bwMode="auto">
          <a:xfrm>
            <a:off x="2438400" y="6096000"/>
            <a:ext cx="4435475" cy="461963"/>
          </a:xfrm>
          <a:prstGeom prst="rect">
            <a:avLst/>
          </a:prstGeom>
          <a:noFill/>
          <a:ln w="9525">
            <a:noFill/>
            <a:miter lim="800000"/>
            <a:headEnd/>
            <a:tailEnd/>
          </a:ln>
        </p:spPr>
        <p:txBody>
          <a:bodyPr wrap="none">
            <a:spAutoFit/>
          </a:bodyPr>
          <a:lstStyle/>
          <a:p>
            <a:r>
              <a:rPr lang="en-US">
                <a:effectLst>
                  <a:outerShdw blurRad="38100" dist="38100" dir="2700000" algn="tl">
                    <a:srgbClr val="DDDDDD"/>
                  </a:outerShdw>
                </a:effectLst>
              </a:rPr>
              <a:t>0.9 mg/cm</a:t>
            </a:r>
            <a:r>
              <a:rPr lang="en-US" baseline="30000">
                <a:effectLst>
                  <a:outerShdw blurRad="38100" dist="38100" dir="2700000" algn="tl">
                    <a:srgbClr val="DDDDDD"/>
                  </a:outerShdw>
                </a:effectLst>
              </a:rPr>
              <a:t>3 </a:t>
            </a:r>
            <a:r>
              <a:rPr lang="en-US">
                <a:effectLst>
                  <a:outerShdw blurRad="38100" dist="38100" dir="2700000" algn="tl">
                    <a:srgbClr val="DDDDDD"/>
                  </a:outerShdw>
                </a:effectLst>
              </a:rPr>
              <a:t>(air = 1.2 mg/cm</a:t>
            </a:r>
            <a:r>
              <a:rPr lang="en-US" baseline="30000">
                <a:effectLst>
                  <a:outerShdw blurRad="38100" dist="38100" dir="2700000" algn="tl">
                    <a:srgbClr val="DDDDDD"/>
                  </a:outerShdw>
                </a:effectLst>
              </a:rPr>
              <a:t>3</a:t>
            </a:r>
            <a:r>
              <a:rPr lang="en-US">
                <a:effectLst>
                  <a:outerShdw blurRad="38100" dist="38100" dir="2700000" algn="tl">
                    <a:srgbClr val="DDDDDD"/>
                  </a:outerShdw>
                </a:effectLst>
              </a:rPr>
              <a:t>)</a:t>
            </a:r>
            <a:endParaRPr lang="en-US" baseline="30000">
              <a:effectLst>
                <a:outerShdw blurRad="38100" dist="38100" dir="2700000" algn="tl">
                  <a:srgbClr val="DDDDDD"/>
                </a:outerShdw>
              </a:effectLst>
            </a:endParaRPr>
          </a:p>
        </p:txBody>
      </p:sp>
      <p:pic>
        <p:nvPicPr>
          <p:cNvPr id="4403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6200" y="6019800"/>
            <a:ext cx="1227138"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6502" name="Text Box 4"/>
          <p:cNvSpPr txBox="1">
            <a:spLocks noChangeArrowheads="1"/>
          </p:cNvSpPr>
          <p:nvPr/>
        </p:nvSpPr>
        <p:spPr bwMode="auto">
          <a:xfrm>
            <a:off x="3200400" y="1219200"/>
            <a:ext cx="3917950" cy="231775"/>
          </a:xfrm>
          <a:prstGeom prst="rect">
            <a:avLst/>
          </a:prstGeom>
          <a:noFill/>
          <a:ln w="9525">
            <a:noFill/>
            <a:round/>
            <a:headEnd/>
            <a:tailEnd/>
          </a:ln>
        </p:spPr>
        <p:txBody>
          <a:bodyPr lIns="0" tIns="0" rIns="0" bIns="0"/>
          <a:lstStyle>
            <a:lvl1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2pPr>
            <a:lvl3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3pPr>
            <a:lvl4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4pPr>
            <a:lvl5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9pPr>
          </a:lstStyle>
          <a:p>
            <a:pPr eaLnBrk="1" hangingPunct="1"/>
            <a:r>
              <a:rPr lang="en-GB" sz="1100" b="1">
                <a:solidFill>
                  <a:srgbClr val="000000"/>
                </a:solidFill>
                <a:effectLst>
                  <a:outerShdw blurRad="38100" dist="38100" dir="2700000" algn="tl">
                    <a:srgbClr val="DDDDDD"/>
                  </a:outerShdw>
                </a:effectLst>
                <a:latin typeface="Arial" charset="0"/>
                <a:cs typeface="msgothic" charset="0"/>
              </a:rPr>
              <a:t>T. A. Schaedler et al. Science 2011;334:962-965</a:t>
            </a:r>
          </a:p>
        </p:txBody>
      </p:sp>
      <p:sp>
        <p:nvSpPr>
          <p:cNvPr id="106503" name="Text Box 5"/>
          <p:cNvSpPr txBox="1">
            <a:spLocks noChangeArrowheads="1"/>
          </p:cNvSpPr>
          <p:nvPr/>
        </p:nvSpPr>
        <p:spPr bwMode="auto">
          <a:xfrm>
            <a:off x="609600" y="6553200"/>
            <a:ext cx="4930775" cy="3470275"/>
          </a:xfrm>
          <a:prstGeom prst="rect">
            <a:avLst/>
          </a:prstGeom>
          <a:noFill/>
          <a:ln w="9525">
            <a:noFill/>
            <a:round/>
            <a:headEnd/>
            <a:tailEnd/>
          </a:ln>
        </p:spPr>
        <p:txBody>
          <a:bodyPr lIns="0" tIns="0" rIns="0" bIns="0"/>
          <a:lstStyle>
            <a:lvl1pPr marL="76200" indent="-76200"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2pPr>
            <a:lvl3pPr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3pPr>
            <a:lvl4pPr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4pPr>
            <a:lvl5pPr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9pPr>
          </a:lstStyle>
          <a:p>
            <a:pPr eaLnBrk="1" hangingPunct="1"/>
            <a:r>
              <a:rPr lang="en-GB" sz="900">
                <a:solidFill>
                  <a:srgbClr val="000000"/>
                </a:solidFill>
                <a:effectLst>
                  <a:outerShdw blurRad="38100" dist="38100" dir="2700000" algn="tl">
                    <a:srgbClr val="DDDDDD"/>
                  </a:outerShdw>
                </a:effectLst>
                <a:latin typeface="Arial" charset="0"/>
                <a:cs typeface="msgothic" charset="0"/>
              </a:rPr>
              <a:t>Published by AAAS</a:t>
            </a:r>
          </a:p>
        </p:txBody>
      </p:sp>
      <p:pic>
        <p:nvPicPr>
          <p:cNvPr id="44040" name="Picture 12" descr="Screen Shot 2015-07-24 at 9.21.35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752600"/>
            <a:ext cx="3094038" cy="368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5" name="Rectangle 13"/>
          <p:cNvSpPr>
            <a:spLocks noChangeArrowheads="1"/>
          </p:cNvSpPr>
          <p:nvPr/>
        </p:nvSpPr>
        <p:spPr bwMode="auto">
          <a:xfrm>
            <a:off x="457200" y="5562600"/>
            <a:ext cx="8686800" cy="461963"/>
          </a:xfrm>
          <a:prstGeom prst="rect">
            <a:avLst/>
          </a:prstGeom>
          <a:noFill/>
          <a:ln w="9525">
            <a:noFill/>
            <a:miter lim="800000"/>
            <a:headEnd/>
            <a:tailEnd/>
          </a:ln>
        </p:spPr>
        <p:txBody>
          <a:bodyPr>
            <a:spAutoFit/>
          </a:bodyPr>
          <a:lstStyle/>
          <a:p>
            <a:r>
              <a:rPr lang="en-US">
                <a:effectLst>
                  <a:outerShdw blurRad="38100" dist="38100" dir="2700000" algn="tl">
                    <a:srgbClr val="DDDDDD"/>
                  </a:outerShdw>
                </a:effectLst>
              </a:rPr>
              <a:t>http://www.gizmag.com/ultralight-micro-lattice-material/20537/</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1143000" y="152400"/>
            <a:ext cx="8001000" cy="1162050"/>
          </a:xfrm>
          <a:noFill/>
        </p:spPr>
        <p:txBody>
          <a:bodyPr/>
          <a:lstStyle/>
          <a:p>
            <a:pPr algn="ctr"/>
            <a:r>
              <a:rPr lang="en-US" sz="3200">
                <a:solidFill>
                  <a:schemeClr val="tx1"/>
                </a:solidFill>
                <a:latin typeface="Helvetica" charset="0"/>
                <a:ea typeface="ＭＳ Ｐゴシック" charset="0"/>
                <a:cs typeface="ＭＳ Ｐゴシック" charset="0"/>
              </a:rPr>
              <a:t>Engineering </a:t>
            </a:r>
            <a:r>
              <a:rPr lang="en-GB" sz="3200">
                <a:solidFill>
                  <a:srgbClr val="000000"/>
                </a:solidFill>
                <a:latin typeface="Arial" charset="0"/>
                <a:ea typeface="ＭＳ Ｐゴシック" charset="0"/>
                <a:cs typeface="msgothic" charset="0"/>
              </a:rPr>
              <a:t>Ultralight Microlattices</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 kg/m</a:t>
            </a:r>
            <a:r>
              <a:rPr lang="en-US" sz="2800" baseline="30000">
                <a:solidFill>
                  <a:srgbClr val="063DE8"/>
                </a:solidFill>
                <a:latin typeface="Times" charset="0"/>
                <a:ea typeface="ＭＳ Ｐゴシック" charset="0"/>
                <a:cs typeface="ＭＳ Ｐゴシック" charset="0"/>
              </a:rPr>
              <a:t>3</a:t>
            </a:r>
            <a:r>
              <a:rPr lang="en-US" sz="2800">
                <a:latin typeface="Times" charset="0"/>
                <a:ea typeface="ＭＳ Ｐゴシック" charset="0"/>
                <a:cs typeface="ＭＳ Ｐゴシック" charset="0"/>
              </a:rPr>
              <a:t>]</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endParaRPr lang="en-US" sz="2000">
              <a:latin typeface="Times" charset="0"/>
              <a:ea typeface="ＭＳ Ｐゴシック" charset="0"/>
              <a:cs typeface="ＭＳ Ｐゴシック" charset="0"/>
            </a:endParaRPr>
          </a:p>
        </p:txBody>
      </p:sp>
      <p:graphicFrame>
        <p:nvGraphicFramePr>
          <p:cNvPr id="46082"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46090"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46084" name="Picture 6" descr="Screen Shot 2015-07-24 at 7.59.54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1524000"/>
            <a:ext cx="6324600"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Rectangle 7"/>
          <p:cNvSpPr>
            <a:spLocks noChangeArrowheads="1"/>
          </p:cNvSpPr>
          <p:nvPr/>
        </p:nvSpPr>
        <p:spPr bwMode="auto">
          <a:xfrm>
            <a:off x="4114800" y="6172200"/>
            <a:ext cx="1778000" cy="461963"/>
          </a:xfrm>
          <a:prstGeom prst="rect">
            <a:avLst/>
          </a:prstGeom>
          <a:noFill/>
          <a:ln w="9525">
            <a:noFill/>
            <a:miter lim="800000"/>
            <a:headEnd/>
            <a:tailEnd/>
          </a:ln>
        </p:spPr>
        <p:txBody>
          <a:bodyPr wrap="none">
            <a:spAutoFit/>
          </a:bodyPr>
          <a:lstStyle/>
          <a:p>
            <a:r>
              <a:rPr lang="en-US">
                <a:effectLst>
                  <a:outerShdw blurRad="38100" dist="38100" dir="2700000" algn="tl">
                    <a:srgbClr val="DDDDDD"/>
                  </a:outerShdw>
                </a:effectLst>
              </a:rPr>
              <a:t>0.9 mg/cm</a:t>
            </a:r>
            <a:r>
              <a:rPr lang="en-US" baseline="30000">
                <a:effectLst>
                  <a:outerShdw blurRad="38100" dist="38100" dir="2700000" algn="tl">
                    <a:srgbClr val="DDDDDD"/>
                  </a:outerShdw>
                </a:effectLst>
              </a:rPr>
              <a:t>3</a:t>
            </a:r>
          </a:p>
        </p:txBody>
      </p:sp>
      <p:pic>
        <p:nvPicPr>
          <p:cNvPr id="4608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6019800"/>
            <a:ext cx="1227138"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8551" name="Text Box 4"/>
          <p:cNvSpPr txBox="1">
            <a:spLocks noChangeArrowheads="1"/>
          </p:cNvSpPr>
          <p:nvPr/>
        </p:nvSpPr>
        <p:spPr bwMode="auto">
          <a:xfrm>
            <a:off x="3200400" y="1219200"/>
            <a:ext cx="3917950" cy="231775"/>
          </a:xfrm>
          <a:prstGeom prst="rect">
            <a:avLst/>
          </a:prstGeom>
          <a:noFill/>
          <a:ln w="9525">
            <a:noFill/>
            <a:round/>
            <a:headEnd/>
            <a:tailEnd/>
          </a:ln>
        </p:spPr>
        <p:txBody>
          <a:bodyPr lIns="0" tIns="0" rIns="0" bIns="0"/>
          <a:lstStyle>
            <a:lvl1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2pPr>
            <a:lvl3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3pPr>
            <a:lvl4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4pPr>
            <a:lvl5pPr eaLnBrk="0" hangingPunct="0">
              <a:tabLst>
                <a:tab pos="655638" algn="l"/>
                <a:tab pos="1312863" algn="l"/>
                <a:tab pos="1968500" algn="l"/>
                <a:tab pos="2625725" algn="l"/>
                <a:tab pos="3282950"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Lst>
              <a:defRPr sz="2400" i="1">
                <a:solidFill>
                  <a:schemeClr val="tx2"/>
                </a:solidFill>
                <a:latin typeface="Helvetica" charset="0"/>
                <a:ea typeface="ＭＳ Ｐゴシック" charset="0"/>
              </a:defRPr>
            </a:lvl9pPr>
          </a:lstStyle>
          <a:p>
            <a:pPr eaLnBrk="1" hangingPunct="1"/>
            <a:r>
              <a:rPr lang="en-GB" sz="1100" b="1">
                <a:solidFill>
                  <a:srgbClr val="000000"/>
                </a:solidFill>
                <a:effectLst>
                  <a:outerShdw blurRad="38100" dist="38100" dir="2700000" algn="tl">
                    <a:srgbClr val="DDDDDD"/>
                  </a:outerShdw>
                </a:effectLst>
                <a:latin typeface="Arial" charset="0"/>
                <a:cs typeface="msgothic" charset="0"/>
              </a:rPr>
              <a:t>T. A. Schaedler et al. Science 2011;334:962-965</a:t>
            </a:r>
          </a:p>
        </p:txBody>
      </p:sp>
      <p:sp>
        <p:nvSpPr>
          <p:cNvPr id="108552" name="Text Box 5"/>
          <p:cNvSpPr txBox="1">
            <a:spLocks noChangeArrowheads="1"/>
          </p:cNvSpPr>
          <p:nvPr/>
        </p:nvSpPr>
        <p:spPr bwMode="auto">
          <a:xfrm>
            <a:off x="609600" y="6553200"/>
            <a:ext cx="4930775" cy="3470275"/>
          </a:xfrm>
          <a:prstGeom prst="rect">
            <a:avLst/>
          </a:prstGeom>
          <a:noFill/>
          <a:ln w="9525">
            <a:noFill/>
            <a:round/>
            <a:headEnd/>
            <a:tailEnd/>
          </a:ln>
        </p:spPr>
        <p:txBody>
          <a:bodyPr lIns="0" tIns="0" rIns="0" bIns="0"/>
          <a:lstStyle>
            <a:lvl1pPr marL="76200" indent="-76200"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2pPr>
            <a:lvl3pPr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3pPr>
            <a:lvl4pPr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4pPr>
            <a:lvl5pPr eaLnBrk="0" hangingPunct="0">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i="1">
                <a:solidFill>
                  <a:schemeClr val="tx2"/>
                </a:solidFill>
                <a:latin typeface="Helvetica" charset="0"/>
                <a:ea typeface="ＭＳ Ｐゴシック" charset="0"/>
              </a:defRPr>
            </a:lvl9pPr>
          </a:lstStyle>
          <a:p>
            <a:pPr eaLnBrk="1" hangingPunct="1"/>
            <a:r>
              <a:rPr lang="en-GB" sz="900">
                <a:solidFill>
                  <a:srgbClr val="000000"/>
                </a:solidFill>
                <a:effectLst>
                  <a:outerShdw blurRad="38100" dist="38100" dir="2700000" algn="tl">
                    <a:srgbClr val="DDDDDD"/>
                  </a:outerShdw>
                </a:effectLst>
                <a:latin typeface="Arial" charset="0"/>
                <a:cs typeface="msgothic" charset="0"/>
              </a:rPr>
              <a:t>Published by AAAS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1143000" y="0"/>
            <a:ext cx="8001000" cy="1162050"/>
          </a:xfrm>
          <a:noFill/>
        </p:spPr>
        <p:txBody>
          <a:bodyPr/>
          <a:lstStyle/>
          <a:p>
            <a:pPr algn="ctr"/>
            <a:r>
              <a:rPr lang="en-US" sz="3600">
                <a:solidFill>
                  <a:schemeClr val="tx1"/>
                </a:solidFill>
                <a:latin typeface="Helvetica" charset="0"/>
                <a:ea typeface="ＭＳ Ｐゴシック" charset="0"/>
                <a:cs typeface="ＭＳ Ｐゴシック" charset="0"/>
              </a:rPr>
              <a:t>Density</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 kg/m</a:t>
            </a:r>
            <a:r>
              <a:rPr lang="en-US" sz="2800" baseline="30000">
                <a:solidFill>
                  <a:srgbClr val="063DE8"/>
                </a:solidFill>
                <a:latin typeface="Times" charset="0"/>
                <a:ea typeface="ＭＳ Ｐゴシック" charset="0"/>
                <a:cs typeface="ＭＳ Ｐゴシック" charset="0"/>
              </a:rPr>
              <a:t>3</a:t>
            </a:r>
            <a:r>
              <a:rPr lang="en-US" sz="2800">
                <a:latin typeface="Times" charset="0"/>
                <a:ea typeface="ＭＳ Ｐゴシック" charset="0"/>
                <a:cs typeface="ＭＳ Ｐゴシック" charset="0"/>
              </a:rPr>
              <a:t>]</a:t>
            </a:r>
            <a:endParaRPr lang="en-US" sz="2000">
              <a:latin typeface="Times" charset="0"/>
              <a:ea typeface="ＭＳ Ｐゴシック" charset="0"/>
              <a:cs typeface="ＭＳ Ｐゴシック" charset="0"/>
            </a:endParaRPr>
          </a:p>
        </p:txBody>
      </p:sp>
      <p:sp>
        <p:nvSpPr>
          <p:cNvPr id="31747" name="Rectangle 3"/>
          <p:cNvSpPr>
            <a:spLocks noGrp="1" noChangeArrowheads="1"/>
          </p:cNvSpPr>
          <p:nvPr>
            <p:ph type="body" idx="1"/>
          </p:nvPr>
        </p:nvSpPr>
        <p:spPr>
          <a:xfrm>
            <a:off x="2209800" y="3505200"/>
            <a:ext cx="6248400" cy="3124200"/>
          </a:xfrm>
          <a:noFill/>
          <a:ln w="12700" cap="flat">
            <a:solidFill>
              <a:schemeClr val="tx1"/>
            </a:solidFill>
            <a:miter lim="800000"/>
            <a:headEnd/>
            <a:tailEnd/>
          </a:ln>
        </p:spPr>
        <p:txBody>
          <a:bodyPr/>
          <a:lstStyle/>
          <a:p>
            <a:pPr>
              <a:buSzPct val="200000"/>
              <a:buFontTx/>
              <a:buChar char="•"/>
            </a:pPr>
            <a:r>
              <a:rPr lang="en-US" sz="2400">
                <a:latin typeface="Helvetica" charset="0"/>
                <a:ea typeface="ＭＳ Ｐゴシック" charset="0"/>
                <a:cs typeface="ＭＳ Ｐゴシック" charset="0"/>
              </a:rPr>
              <a:t>Aerographite is a synthetic foam consisting of a porous interconnected network of carbon nanotubes. It was first reported by researchers at the University of Kiel and the Technical University of Hamburg in Germany in a scientific journal in June 2012. It</a:t>
            </a:r>
            <a:r>
              <a:rPr lang="ja-JP" altLang="en-US" sz="2400">
                <a:latin typeface="Helvetica" charset="0"/>
                <a:ea typeface="ＭＳ Ｐゴシック" charset="0"/>
                <a:cs typeface="ＭＳ Ｐゴシック" charset="0"/>
              </a:rPr>
              <a:t>’</a:t>
            </a:r>
            <a:r>
              <a:rPr lang="en-US" sz="2400">
                <a:latin typeface="Helvetica" charset="0"/>
                <a:ea typeface="ＭＳ Ｐゴシック" charset="0"/>
                <a:cs typeface="ＭＳ Ｐゴシック" charset="0"/>
              </a:rPr>
              <a:t>s density is:</a:t>
            </a:r>
          </a:p>
          <a:p>
            <a:pPr>
              <a:buSzPct val="200000"/>
              <a:buFontTx/>
              <a:buChar char="•"/>
            </a:pPr>
            <a:r>
              <a:rPr lang="en-US" sz="2400">
                <a:latin typeface="Helvetica" charset="0"/>
                <a:ea typeface="ＭＳ Ｐゴシック" charset="0"/>
                <a:cs typeface="ＭＳ Ｐゴシック" charset="0"/>
              </a:rPr>
              <a:t>D = 0.18 mg/cm</a:t>
            </a:r>
            <a:r>
              <a:rPr lang="en-US" sz="2400" baseline="30000">
                <a:latin typeface="Helvetica" charset="0"/>
                <a:ea typeface="ＭＳ Ｐゴシック" charset="0"/>
                <a:cs typeface="ＭＳ Ｐゴシック" charset="0"/>
              </a:rPr>
              <a:t>3</a:t>
            </a:r>
          </a:p>
          <a:p>
            <a:pPr>
              <a:buSzPct val="200000"/>
              <a:buFont typeface="Monotype Sorts" charset="0"/>
              <a:buNone/>
            </a:pPr>
            <a:endParaRPr lang="en-US" sz="2400">
              <a:latin typeface="Helvetica" charset="0"/>
              <a:ea typeface="ＭＳ Ｐゴシック" charset="0"/>
              <a:cs typeface="ＭＳ Ｐゴシック" charset="0"/>
            </a:endParaRPr>
          </a:p>
          <a:p>
            <a:pPr>
              <a:buSzPct val="200000"/>
              <a:buFont typeface="Monotype Sorts" charset="0"/>
              <a:buNone/>
            </a:pPr>
            <a:endParaRPr lang="en-US" sz="2400">
              <a:latin typeface="Helvetica" charset="0"/>
              <a:ea typeface="ＭＳ Ｐゴシック" charset="0"/>
              <a:cs typeface="ＭＳ Ｐゴシック" charset="0"/>
            </a:endParaRPr>
          </a:p>
          <a:p>
            <a:pPr>
              <a:buSzPct val="200000"/>
              <a:buFont typeface="Monotype Sorts" charset="0"/>
              <a:buNone/>
            </a:pPr>
            <a:endParaRPr lang="en-US" sz="2800" baseline="30000">
              <a:latin typeface="Helvetica" charset="0"/>
              <a:ea typeface="ＭＳ Ｐゴシック" charset="0"/>
              <a:cs typeface="ＭＳ Ｐゴシック" charset="0"/>
            </a:endParaRPr>
          </a:p>
        </p:txBody>
      </p:sp>
      <p:graphicFrame>
        <p:nvGraphicFramePr>
          <p:cNvPr id="48130"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48135"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48133" name="Picture 11" descr="Aerographite_Networ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1600200"/>
            <a:ext cx="24892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1143000" y="0"/>
            <a:ext cx="8001000" cy="1162050"/>
          </a:xfrm>
          <a:noFill/>
        </p:spPr>
        <p:txBody>
          <a:bodyPr/>
          <a:lstStyle/>
          <a:p>
            <a:pPr algn="ctr"/>
            <a:r>
              <a:rPr lang="en-US" sz="3600">
                <a:solidFill>
                  <a:schemeClr val="tx1"/>
                </a:solidFill>
                <a:latin typeface="Helvetica" charset="0"/>
                <a:ea typeface="ＭＳ Ｐゴシック" charset="0"/>
                <a:cs typeface="ＭＳ Ｐゴシック" charset="0"/>
              </a:rPr>
              <a:t>Density</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 kg/m</a:t>
            </a:r>
            <a:r>
              <a:rPr lang="en-US" sz="2800" baseline="30000">
                <a:solidFill>
                  <a:srgbClr val="063DE8"/>
                </a:solidFill>
                <a:latin typeface="Times" charset="0"/>
                <a:ea typeface="ＭＳ Ｐゴシック" charset="0"/>
                <a:cs typeface="ＭＳ Ｐゴシック" charset="0"/>
              </a:rPr>
              <a:t>3</a:t>
            </a:r>
            <a:r>
              <a:rPr lang="en-US" sz="2800">
                <a:latin typeface="Times" charset="0"/>
                <a:ea typeface="ＭＳ Ｐゴシック" charset="0"/>
                <a:cs typeface="ＭＳ Ｐゴシック" charset="0"/>
              </a:rPr>
              <a:t>]</a:t>
            </a:r>
            <a:endParaRPr lang="en-US" sz="2000">
              <a:latin typeface="Times" charset="0"/>
              <a:ea typeface="ＭＳ Ｐゴシック" charset="0"/>
              <a:cs typeface="ＭＳ Ｐゴシック" charset="0"/>
            </a:endParaRPr>
          </a:p>
        </p:txBody>
      </p:sp>
      <p:graphicFrame>
        <p:nvGraphicFramePr>
          <p:cNvPr id="50178"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50185"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2644" name="Rectangle 5"/>
          <p:cNvSpPr>
            <a:spLocks noChangeArrowheads="1"/>
          </p:cNvSpPr>
          <p:nvPr/>
        </p:nvSpPr>
        <p:spPr bwMode="auto">
          <a:xfrm>
            <a:off x="762000" y="4953000"/>
            <a:ext cx="8229600" cy="1570038"/>
          </a:xfrm>
          <a:prstGeom prst="rect">
            <a:avLst/>
          </a:prstGeom>
          <a:noFill/>
          <a:ln w="9525">
            <a:noFill/>
            <a:miter lim="800000"/>
            <a:headEnd/>
            <a:tailEnd/>
          </a:ln>
        </p:spPr>
        <p:txBody>
          <a:bodyPr>
            <a:spAutoFit/>
          </a:bodyPr>
          <a:lstStyle/>
          <a:p>
            <a:pPr algn="ctr"/>
            <a:r>
              <a:rPr lang="en-US">
                <a:effectLst>
                  <a:outerShdw blurRad="38100" dist="38100" dir="2700000" algn="tl">
                    <a:srgbClr val="DDDDDD"/>
                  </a:outerShdw>
                </a:effectLst>
              </a:rPr>
              <a:t>Chao Gao et. al., Zhejiang University, Department of Polymer Science and Engineering </a:t>
            </a:r>
          </a:p>
          <a:p>
            <a:pPr algn="ctr"/>
            <a:r>
              <a:rPr lang="en-US">
                <a:effectLst>
                  <a:outerShdw blurRad="38100" dist="38100" dir="2700000" algn="tl">
                    <a:srgbClr val="DDDDDD"/>
                  </a:outerShdw>
                </a:effectLst>
              </a:rPr>
              <a:t>Nature 494, 404 (28 February 2013) </a:t>
            </a:r>
          </a:p>
          <a:p>
            <a:pPr algn="ctr"/>
            <a:r>
              <a:rPr lang="en-US">
                <a:effectLst>
                  <a:outerShdw blurRad="38100" dist="38100" dir="2700000" algn="tl">
                    <a:srgbClr val="DDDDDD"/>
                  </a:outerShdw>
                </a:effectLst>
              </a:rPr>
              <a:t>doi:10.1038/494404a</a:t>
            </a:r>
          </a:p>
        </p:txBody>
      </p:sp>
      <p:pic>
        <p:nvPicPr>
          <p:cNvPr id="50181" name="Picture 6" descr="Screen Shot 2015-07-13 at 3.42.18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1981200"/>
            <a:ext cx="405606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6" name="Rectangle 8"/>
          <p:cNvSpPr>
            <a:spLocks noChangeArrowheads="1"/>
          </p:cNvSpPr>
          <p:nvPr/>
        </p:nvSpPr>
        <p:spPr bwMode="auto">
          <a:xfrm>
            <a:off x="1524000" y="1524000"/>
            <a:ext cx="6858000" cy="369888"/>
          </a:xfrm>
          <a:prstGeom prst="rect">
            <a:avLst/>
          </a:prstGeom>
          <a:noFill/>
          <a:ln w="9525">
            <a:noFill/>
            <a:miter lim="800000"/>
            <a:headEnd/>
            <a:tailEnd/>
          </a:ln>
        </p:spPr>
        <p:txBody>
          <a:bodyPr>
            <a:spAutoFit/>
          </a:bodyPr>
          <a:lstStyle/>
          <a:p>
            <a:pPr algn="ctr"/>
            <a:r>
              <a:rPr lang="en-US" sz="1800">
                <a:effectLst>
                  <a:outerShdw blurRad="38100" dist="38100" dir="2700000" algn="tl">
                    <a:srgbClr val="DDDDDD"/>
                  </a:outerShdw>
                </a:effectLst>
              </a:rPr>
              <a:t>https://www.youtube.com/watch?v=3bIXUBXj070</a:t>
            </a:r>
          </a:p>
        </p:txBody>
      </p:sp>
      <p:sp>
        <p:nvSpPr>
          <p:cNvPr id="112647" name="Rectangle 8"/>
          <p:cNvSpPr>
            <a:spLocks noChangeArrowheads="1"/>
          </p:cNvSpPr>
          <p:nvPr/>
        </p:nvSpPr>
        <p:spPr bwMode="auto">
          <a:xfrm>
            <a:off x="6781800" y="2895600"/>
            <a:ext cx="1949450" cy="461963"/>
          </a:xfrm>
          <a:prstGeom prst="rect">
            <a:avLst/>
          </a:prstGeom>
          <a:noFill/>
          <a:ln w="9525">
            <a:noFill/>
            <a:miter lim="800000"/>
            <a:headEnd/>
            <a:tailEnd/>
          </a:ln>
        </p:spPr>
        <p:txBody>
          <a:bodyPr wrap="none">
            <a:spAutoFit/>
          </a:bodyPr>
          <a:lstStyle/>
          <a:p>
            <a:r>
              <a:rPr lang="en-US">
                <a:effectLst>
                  <a:outerShdw blurRad="38100" dist="38100" dir="2700000" algn="tl">
                    <a:srgbClr val="DDDDDD"/>
                  </a:outerShdw>
                </a:effectLst>
              </a:rPr>
              <a:t>0.16 mg/cm</a:t>
            </a:r>
            <a:r>
              <a:rPr lang="en-US" baseline="30000">
                <a:effectLst>
                  <a:outerShdw blurRad="38100" dist="38100" dir="2700000" algn="tl">
                    <a:srgbClr val="DDDDDD"/>
                  </a:outerShdw>
                </a:effectLst>
              </a:rPr>
              <a:t>3</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1143000" y="0"/>
            <a:ext cx="8001000" cy="1162050"/>
          </a:xfrm>
          <a:noFill/>
        </p:spPr>
        <p:txBody>
          <a:bodyPr/>
          <a:lstStyle/>
          <a:p>
            <a:pPr algn="ctr"/>
            <a:r>
              <a:rPr lang="en-US" sz="3600">
                <a:solidFill>
                  <a:schemeClr val="tx1"/>
                </a:solidFill>
                <a:latin typeface="Helvetica" charset="0"/>
                <a:ea typeface="ＭＳ Ｐゴシック" charset="0"/>
                <a:cs typeface="ＭＳ Ｐゴシック" charset="0"/>
              </a:rPr>
              <a:t>Density</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 kg/m</a:t>
            </a:r>
            <a:r>
              <a:rPr lang="en-US" sz="2800" baseline="30000">
                <a:solidFill>
                  <a:srgbClr val="063DE8"/>
                </a:solidFill>
                <a:latin typeface="Times" charset="0"/>
                <a:ea typeface="ＭＳ Ｐゴシック" charset="0"/>
                <a:cs typeface="ＭＳ Ｐゴシック" charset="0"/>
              </a:rPr>
              <a:t>3</a:t>
            </a:r>
            <a:r>
              <a:rPr lang="en-US" sz="2800">
                <a:latin typeface="Times" charset="0"/>
                <a:ea typeface="ＭＳ Ｐゴシック" charset="0"/>
                <a:cs typeface="ＭＳ Ｐゴシック" charset="0"/>
              </a:rPr>
              <a:t>]</a:t>
            </a:r>
            <a:endParaRPr lang="en-US" sz="2000">
              <a:latin typeface="Times" charset="0"/>
              <a:ea typeface="ＭＳ Ｐゴシック" charset="0"/>
              <a:cs typeface="ＭＳ Ｐゴシック" charset="0"/>
            </a:endParaRPr>
          </a:p>
        </p:txBody>
      </p:sp>
      <p:graphicFrame>
        <p:nvGraphicFramePr>
          <p:cNvPr id="52226"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52232"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2644" name="Rectangle 5"/>
          <p:cNvSpPr>
            <a:spLocks noChangeArrowheads="1"/>
          </p:cNvSpPr>
          <p:nvPr/>
        </p:nvSpPr>
        <p:spPr bwMode="auto">
          <a:xfrm>
            <a:off x="914400" y="4953000"/>
            <a:ext cx="8229600" cy="1200150"/>
          </a:xfrm>
          <a:prstGeom prst="rect">
            <a:avLst/>
          </a:prstGeom>
          <a:noFill/>
          <a:ln w="9525">
            <a:noFill/>
            <a:miter lim="800000"/>
            <a:headEnd/>
            <a:tailEnd/>
          </a:ln>
        </p:spPr>
        <p:txBody>
          <a:bodyPr>
            <a:spAutoFit/>
          </a:bodyPr>
          <a:lstStyle/>
          <a:p>
            <a:pPr algn="ctr"/>
            <a:r>
              <a:rPr lang="en-US">
                <a:effectLst>
                  <a:outerShdw blurRad="38100" dist="38100" dir="2700000" algn="tl">
                    <a:srgbClr val="DDDDDD"/>
                  </a:outerShdw>
                </a:effectLst>
              </a:rPr>
              <a:t>Structural 3-D Graphene</a:t>
            </a:r>
          </a:p>
          <a:p>
            <a:pPr algn="ctr"/>
            <a:r>
              <a:rPr lang="en-US">
                <a:effectLst>
                  <a:outerShdw blurRad="38100" dist="38100" dir="2700000" algn="tl">
                    <a:srgbClr val="DDDDDD"/>
                  </a:outerShdw>
                </a:effectLst>
              </a:rPr>
              <a:t>One of the strongest lightweight materials known</a:t>
            </a:r>
          </a:p>
          <a:p>
            <a:pPr algn="ctr"/>
            <a:r>
              <a:rPr lang="en-US">
                <a:effectLst>
                  <a:outerShdw blurRad="38100" dist="38100" dir="2700000" algn="tl">
                    <a:srgbClr val="DDDDDD"/>
                  </a:outerShdw>
                </a:effectLst>
              </a:rPr>
              <a:t>MIT: January 2017</a:t>
            </a:r>
          </a:p>
        </p:txBody>
      </p:sp>
      <p:sp>
        <p:nvSpPr>
          <p:cNvPr id="112646" name="Rectangle 8">
            <a:hlinkClick r:id="rId6"/>
          </p:cNvPr>
          <p:cNvSpPr>
            <a:spLocks noChangeArrowheads="1"/>
          </p:cNvSpPr>
          <p:nvPr/>
        </p:nvSpPr>
        <p:spPr bwMode="auto">
          <a:xfrm>
            <a:off x="1524000" y="1524000"/>
            <a:ext cx="6858000" cy="369888"/>
          </a:xfrm>
          <a:prstGeom prst="rect">
            <a:avLst/>
          </a:prstGeom>
          <a:noFill/>
          <a:ln w="9525">
            <a:noFill/>
            <a:miter lim="800000"/>
            <a:headEnd/>
            <a:tailEnd/>
          </a:ln>
        </p:spPr>
        <p:txBody>
          <a:bodyPr>
            <a:spAutoFit/>
          </a:bodyPr>
          <a:lstStyle/>
          <a:p>
            <a:pPr algn="ctr"/>
            <a:r>
              <a:rPr lang="en-US" sz="1800">
                <a:effectLst>
                  <a:outerShdw blurRad="38100" dist="38100" dir="2700000" algn="tl">
                    <a:srgbClr val="DDDDDD"/>
                  </a:outerShdw>
                </a:effectLst>
              </a:rPr>
              <a:t>https://www.youtube.com/watch?v=VIcZdc42F0g</a:t>
            </a:r>
          </a:p>
        </p:txBody>
      </p:sp>
      <p:pic>
        <p:nvPicPr>
          <p:cNvPr id="52230" name="Picture 8" descr="Screen Shot 2017-07-07 at 6.56.42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11463" y="2057400"/>
            <a:ext cx="4656137" cy="2667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2"/>
          <p:cNvSpPr txBox="1">
            <a:spLocks noChangeArrowheads="1"/>
          </p:cNvSpPr>
          <p:nvPr/>
        </p:nvSpPr>
        <p:spPr bwMode="auto">
          <a:xfrm>
            <a:off x="608013" y="1497013"/>
            <a:ext cx="7932737" cy="3846512"/>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lvl="2" eaLnBrk="1" hangingPunct="1"/>
            <a:r>
              <a:rPr lang="en-US" sz="2200">
                <a:effectLst>
                  <a:outerShdw blurRad="38100" dist="38100" dir="2700000" algn="tl">
                    <a:srgbClr val="DDDDDD"/>
                  </a:outerShdw>
                </a:effectLst>
              </a:rPr>
              <a:t>A metal sample is hammered into a rectangular sheet </a:t>
            </a:r>
          </a:p>
          <a:p>
            <a:pPr lvl="2" eaLnBrk="1" hangingPunct="1"/>
            <a:r>
              <a:rPr lang="en-US" sz="2200">
                <a:effectLst>
                  <a:outerShdw blurRad="38100" dist="38100" dir="2700000" algn="tl">
                    <a:srgbClr val="DDDDDD"/>
                  </a:outerShdw>
                </a:effectLst>
              </a:rPr>
              <a:t>with an area of 31.2 ft</a:t>
            </a:r>
            <a:r>
              <a:rPr lang="en-US" sz="2200" baseline="30000">
                <a:effectLst>
                  <a:outerShdw blurRad="38100" dist="38100" dir="2700000" algn="tl">
                    <a:srgbClr val="DDDDDD"/>
                  </a:outerShdw>
                </a:effectLst>
              </a:rPr>
              <a:t>2</a:t>
            </a:r>
            <a:r>
              <a:rPr lang="en-US" sz="2200">
                <a:effectLst>
                  <a:outerShdw blurRad="38100" dist="38100" dir="2700000" algn="tl">
                    <a:srgbClr val="DDDDDD"/>
                  </a:outerShdw>
                </a:effectLst>
              </a:rPr>
              <a:t> and an average thickness of </a:t>
            </a:r>
          </a:p>
          <a:p>
            <a:pPr lvl="2" eaLnBrk="1" hangingPunct="1"/>
            <a:r>
              <a:rPr lang="en-US" sz="2200">
                <a:effectLst>
                  <a:outerShdw blurRad="38100" dist="38100" dir="2700000" algn="tl">
                    <a:srgbClr val="DDDDDD"/>
                  </a:outerShdw>
                </a:effectLst>
              </a:rPr>
              <a:t>2.30 </a:t>
            </a:r>
            <a:r>
              <a:rPr lang="en-US" sz="2200">
                <a:effectLst>
                  <a:outerShdw blurRad="38100" dist="38100" dir="2700000" algn="tl">
                    <a:srgbClr val="DDDDDD"/>
                  </a:outerShdw>
                </a:effectLst>
                <a:cs typeface="Arial" charset="0"/>
              </a:rPr>
              <a:t>×</a:t>
            </a:r>
            <a:r>
              <a:rPr lang="en-US" sz="2200">
                <a:effectLst>
                  <a:outerShdw blurRad="38100" dist="38100" dir="2700000" algn="tl">
                    <a:srgbClr val="DDDDDD"/>
                  </a:outerShdw>
                </a:effectLst>
              </a:rPr>
              <a:t> 10</a:t>
            </a:r>
            <a:r>
              <a:rPr lang="en-US" sz="2200" baseline="30000">
                <a:effectLst>
                  <a:outerShdw blurRad="38100" dist="38100" dir="2700000" algn="tl">
                    <a:srgbClr val="DDDDDD"/>
                  </a:outerShdw>
                </a:effectLst>
                <a:cs typeface="Arial" charset="0"/>
              </a:rPr>
              <a:t>−</a:t>
            </a:r>
            <a:r>
              <a:rPr lang="en-US" sz="2200" baseline="30000">
                <a:effectLst>
                  <a:outerShdw blurRad="38100" dist="38100" dir="2700000" algn="tl">
                    <a:srgbClr val="DDDDDD"/>
                  </a:outerShdw>
                </a:effectLst>
              </a:rPr>
              <a:t>6</a:t>
            </a:r>
            <a:r>
              <a:rPr lang="en-US" sz="2200">
                <a:effectLst>
                  <a:outerShdw blurRad="38100" dist="38100" dir="2700000" algn="tl">
                    <a:srgbClr val="DDDDDD"/>
                  </a:outerShdw>
                </a:effectLst>
              </a:rPr>
              <a:t> cm. If the mass of this sample is 0.4767 g, </a:t>
            </a:r>
          </a:p>
          <a:p>
            <a:pPr lvl="2" eaLnBrk="1" hangingPunct="1"/>
            <a:r>
              <a:rPr lang="en-US" sz="2200">
                <a:effectLst>
                  <a:outerShdw blurRad="38100" dist="38100" dir="2700000" algn="tl">
                    <a:srgbClr val="DDDDDD"/>
                  </a:outerShdw>
                </a:effectLst>
              </a:rPr>
              <a:t>predict the identity of the metal. </a:t>
            </a:r>
          </a:p>
          <a:p>
            <a:pPr eaLnBrk="1" hangingPunct="1"/>
            <a:endParaRPr lang="en-US" sz="2200">
              <a:effectLst>
                <a:outerShdw blurRad="38100" dist="38100" dir="2700000" algn="tl">
                  <a:srgbClr val="DDDDDD"/>
                </a:outerShdw>
              </a:effectLst>
            </a:endParaRPr>
          </a:p>
          <a:p>
            <a:pPr eaLnBrk="1" hangingPunct="1"/>
            <a:r>
              <a:rPr lang="en-US" sz="2200">
                <a:effectLst>
                  <a:outerShdw blurRad="38100" dist="38100" dir="2700000" algn="tl">
                    <a:srgbClr val="DDDDDD"/>
                  </a:outerShdw>
                </a:effectLst>
              </a:rPr>
              <a:t>The density of the metal is shown in parenthesis.  </a:t>
            </a:r>
          </a:p>
          <a:p>
            <a:pPr eaLnBrk="1" hangingPunct="1"/>
            <a:r>
              <a:rPr lang="en-US" sz="2200">
                <a:effectLst>
                  <a:outerShdw blurRad="38100" dist="38100" dir="2700000" algn="tl">
                    <a:srgbClr val="DDDDDD"/>
                  </a:outerShdw>
                </a:effectLst>
              </a:rPr>
              <a:t>Useful information: 1 ft</a:t>
            </a:r>
            <a:r>
              <a:rPr lang="en-US" sz="2200" baseline="30000">
                <a:effectLst>
                  <a:outerShdw blurRad="38100" dist="38100" dir="2700000" algn="tl">
                    <a:srgbClr val="DDDDDD"/>
                  </a:outerShdw>
                </a:effectLst>
              </a:rPr>
              <a:t>2</a:t>
            </a:r>
            <a:r>
              <a:rPr lang="en-US" sz="2200">
                <a:effectLst>
                  <a:outerShdw blurRad="38100" dist="38100" dir="2700000" algn="tl">
                    <a:srgbClr val="DDDDDD"/>
                  </a:outerShdw>
                </a:effectLst>
              </a:rPr>
              <a:t> = 929 cm</a:t>
            </a:r>
            <a:r>
              <a:rPr lang="en-US" sz="2200" baseline="30000">
                <a:effectLst>
                  <a:outerShdw blurRad="38100" dist="38100" dir="2700000" algn="tl">
                    <a:srgbClr val="DDDDDD"/>
                  </a:outerShdw>
                </a:effectLst>
              </a:rPr>
              <a:t>2</a:t>
            </a:r>
            <a:r>
              <a:rPr lang="en-US" sz="2000" baseline="30000">
                <a:effectLst>
                  <a:outerShdw blurRad="38100" dist="38100" dir="2700000" algn="tl">
                    <a:srgbClr val="DDDDDD"/>
                  </a:outerShdw>
                </a:effectLst>
              </a:rPr>
              <a:t> </a:t>
            </a:r>
          </a:p>
          <a:p>
            <a:pPr eaLnBrk="1" hangingPunct="1"/>
            <a:endParaRPr lang="en-US" sz="2200">
              <a:effectLst>
                <a:outerShdw blurRad="38100" dist="38100" dir="2700000" algn="tl">
                  <a:srgbClr val="DDDDDD"/>
                </a:outerShdw>
              </a:effectLst>
            </a:endParaRPr>
          </a:p>
          <a:p>
            <a:pPr eaLnBrk="1" hangingPunct="1"/>
            <a:r>
              <a:rPr lang="en-US" sz="2200" b="1">
                <a:effectLst>
                  <a:outerShdw blurRad="38100" dist="38100" dir="2700000" algn="tl">
                    <a:srgbClr val="DDDDDD"/>
                  </a:outerShdw>
                </a:effectLst>
              </a:rPr>
              <a:t>    A) Aluminum (2.70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	B) Copper (8.95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a:t>
            </a:r>
          </a:p>
          <a:p>
            <a:pPr eaLnBrk="1" hangingPunct="1"/>
            <a:r>
              <a:rPr lang="en-US" sz="2200" b="1">
                <a:effectLst>
                  <a:outerShdw blurRad="38100" dist="38100" dir="2700000" algn="tl">
                    <a:srgbClr val="DDDDDD"/>
                  </a:outerShdw>
                </a:effectLst>
              </a:rPr>
              <a:t>		</a:t>
            </a:r>
          </a:p>
          <a:p>
            <a:pPr eaLnBrk="1" hangingPunct="1"/>
            <a:r>
              <a:rPr lang="en-US" sz="2200" b="1">
                <a:effectLst>
                  <a:outerShdw blurRad="38100" dist="38100" dir="2700000" algn="tl">
                    <a:srgbClr val="DDDDDD"/>
                  </a:outerShdw>
                </a:effectLst>
              </a:rPr>
              <a:t>    C) Gold (19.3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		D) Zinc (7.15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a:t>
            </a:r>
            <a:r>
              <a:rPr lang="en-US">
                <a:effectLst>
                  <a:outerShdw blurRad="38100" dist="38100" dir="2700000" algn="tl">
                    <a:srgbClr val="DDDDDD"/>
                  </a:outerShdw>
                </a:effectLst>
              </a:rPr>
              <a:t> </a:t>
            </a:r>
          </a:p>
        </p:txBody>
      </p:sp>
      <p:sp>
        <p:nvSpPr>
          <p:cNvPr id="54275" name="Rectangle 2"/>
          <p:cNvSpPr>
            <a:spLocks noGrp="1" noChangeArrowheads="1"/>
          </p:cNvSpPr>
          <p:nvPr>
            <p:ph type="title"/>
          </p:nvPr>
        </p:nvSpPr>
        <p:spPr>
          <a:xfrm>
            <a:off x="381000" y="0"/>
            <a:ext cx="8382000" cy="990600"/>
          </a:xfrm>
        </p:spPr>
        <p:txBody>
          <a:bodyPr/>
          <a:lstStyle/>
          <a:p>
            <a:pPr algn="ctr"/>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54276" name="TextBox 3"/>
          <p:cNvSpPr txBox="1">
            <a:spLocks noChangeArrowheads="1"/>
          </p:cNvSpPr>
          <p:nvPr/>
        </p:nvSpPr>
        <p:spPr bwMode="auto">
          <a:xfrm>
            <a:off x="533400" y="5638800"/>
            <a:ext cx="830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solidFill>
                  <a:srgbClr val="660066"/>
                </a:solidFill>
              </a:rPr>
              <a:t>Set up a dimensional analysis path to solve the problem</a:t>
            </a:r>
          </a:p>
        </p:txBody>
      </p:sp>
      <p:pic>
        <p:nvPicPr>
          <p:cNvPr id="54277" name="Picture 4" descr="Screen Shot 2018-02-11 at 8.04.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763838"/>
            <a:ext cx="16764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Text Box 2"/>
          <p:cNvSpPr txBox="1">
            <a:spLocks noChangeArrowheads="1"/>
          </p:cNvSpPr>
          <p:nvPr/>
        </p:nvSpPr>
        <p:spPr bwMode="auto">
          <a:xfrm>
            <a:off x="609600" y="1143000"/>
            <a:ext cx="7932738" cy="3878263"/>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lvl="2" eaLnBrk="1" hangingPunct="1"/>
            <a:r>
              <a:rPr lang="en-US" sz="2200">
                <a:effectLst>
                  <a:outerShdw blurRad="38100" dist="38100" dir="2700000" algn="tl">
                    <a:srgbClr val="DDDDDD"/>
                  </a:outerShdw>
                </a:effectLst>
              </a:rPr>
              <a:t>A metal sample is hammered into a rectangular sheet </a:t>
            </a:r>
          </a:p>
          <a:p>
            <a:pPr lvl="2" eaLnBrk="1" hangingPunct="1"/>
            <a:r>
              <a:rPr lang="en-US" sz="2200">
                <a:effectLst>
                  <a:outerShdw blurRad="38100" dist="38100" dir="2700000" algn="tl">
                    <a:srgbClr val="DDDDDD"/>
                  </a:outerShdw>
                </a:effectLst>
              </a:rPr>
              <a:t>with an area of 31.2 </a:t>
            </a:r>
            <a:r>
              <a:rPr lang="en-US" sz="2200">
                <a:solidFill>
                  <a:srgbClr val="FF0000"/>
                </a:solidFill>
                <a:effectLst>
                  <a:outerShdw blurRad="38100" dist="38100" dir="2700000" algn="tl">
                    <a:srgbClr val="DDDDDD"/>
                  </a:outerShdw>
                </a:effectLst>
              </a:rPr>
              <a:t>ft</a:t>
            </a:r>
            <a:r>
              <a:rPr lang="en-US" sz="2200" baseline="30000">
                <a:solidFill>
                  <a:srgbClr val="FF0000"/>
                </a:solidFill>
                <a:effectLst>
                  <a:outerShdw blurRad="38100" dist="38100" dir="2700000" algn="tl">
                    <a:srgbClr val="DDDDDD"/>
                  </a:outerShdw>
                </a:effectLst>
              </a:rPr>
              <a:t>2</a:t>
            </a:r>
            <a:r>
              <a:rPr lang="en-US" sz="2200">
                <a:effectLst>
                  <a:outerShdw blurRad="38100" dist="38100" dir="2700000" algn="tl">
                    <a:srgbClr val="DDDDDD"/>
                  </a:outerShdw>
                </a:effectLst>
              </a:rPr>
              <a:t> and an average thickness of </a:t>
            </a:r>
          </a:p>
          <a:p>
            <a:pPr lvl="2" eaLnBrk="1" hangingPunct="1"/>
            <a:r>
              <a:rPr lang="en-US" sz="2200">
                <a:effectLst>
                  <a:outerShdw blurRad="38100" dist="38100" dir="2700000" algn="tl">
                    <a:srgbClr val="DDDDDD"/>
                  </a:outerShdw>
                </a:effectLst>
              </a:rPr>
              <a:t>2.30 </a:t>
            </a:r>
            <a:r>
              <a:rPr lang="en-US" sz="2200">
                <a:effectLst>
                  <a:outerShdw blurRad="38100" dist="38100" dir="2700000" algn="tl">
                    <a:srgbClr val="DDDDDD"/>
                  </a:outerShdw>
                </a:effectLst>
                <a:cs typeface="Arial" charset="0"/>
              </a:rPr>
              <a:t>×</a:t>
            </a:r>
            <a:r>
              <a:rPr lang="en-US" sz="2200">
                <a:effectLst>
                  <a:outerShdw blurRad="38100" dist="38100" dir="2700000" algn="tl">
                    <a:srgbClr val="DDDDDD"/>
                  </a:outerShdw>
                </a:effectLst>
              </a:rPr>
              <a:t> 10</a:t>
            </a:r>
            <a:r>
              <a:rPr lang="en-US" sz="2200" baseline="30000">
                <a:effectLst>
                  <a:outerShdw blurRad="38100" dist="38100" dir="2700000" algn="tl">
                    <a:srgbClr val="DDDDDD"/>
                  </a:outerShdw>
                </a:effectLst>
                <a:cs typeface="Arial" charset="0"/>
              </a:rPr>
              <a:t>−</a:t>
            </a:r>
            <a:r>
              <a:rPr lang="en-US" sz="2200" baseline="30000">
                <a:effectLst>
                  <a:outerShdw blurRad="38100" dist="38100" dir="2700000" algn="tl">
                    <a:srgbClr val="DDDDDD"/>
                  </a:outerShdw>
                </a:effectLst>
              </a:rPr>
              <a:t>6</a:t>
            </a:r>
            <a:r>
              <a:rPr lang="en-US" sz="2200">
                <a:effectLst>
                  <a:outerShdw blurRad="38100" dist="38100" dir="2700000" algn="tl">
                    <a:srgbClr val="DDDDDD"/>
                  </a:outerShdw>
                </a:effectLst>
              </a:rPr>
              <a:t> </a:t>
            </a:r>
            <a:r>
              <a:rPr lang="en-US" sz="2200">
                <a:solidFill>
                  <a:srgbClr val="FF0000"/>
                </a:solidFill>
                <a:effectLst>
                  <a:outerShdw blurRad="38100" dist="38100" dir="2700000" algn="tl">
                    <a:srgbClr val="DDDDDD"/>
                  </a:outerShdw>
                </a:effectLst>
              </a:rPr>
              <a:t>cm</a:t>
            </a:r>
            <a:r>
              <a:rPr lang="en-US" sz="2200">
                <a:effectLst>
                  <a:outerShdw blurRad="38100" dist="38100" dir="2700000" algn="tl">
                    <a:srgbClr val="DDDDDD"/>
                  </a:outerShdw>
                </a:effectLst>
              </a:rPr>
              <a:t>. If the mass of this sample is 0.4767 </a:t>
            </a:r>
            <a:r>
              <a:rPr lang="en-US" sz="2200">
                <a:solidFill>
                  <a:srgbClr val="FF0000"/>
                </a:solidFill>
                <a:effectLst>
                  <a:outerShdw blurRad="38100" dist="38100" dir="2700000" algn="tl">
                    <a:srgbClr val="DDDDDD"/>
                  </a:outerShdw>
                </a:effectLst>
              </a:rPr>
              <a:t>g</a:t>
            </a:r>
            <a:r>
              <a:rPr lang="en-US" sz="2200">
                <a:effectLst>
                  <a:outerShdw blurRad="38100" dist="38100" dir="2700000" algn="tl">
                    <a:srgbClr val="DDDDDD"/>
                  </a:outerShdw>
                </a:effectLst>
              </a:rPr>
              <a:t>, </a:t>
            </a:r>
          </a:p>
          <a:p>
            <a:pPr lvl="2" eaLnBrk="1" hangingPunct="1"/>
            <a:r>
              <a:rPr lang="en-US" sz="2200">
                <a:effectLst>
                  <a:outerShdw blurRad="38100" dist="38100" dir="2700000" algn="tl">
                    <a:srgbClr val="DDDDDD"/>
                  </a:outerShdw>
                </a:effectLst>
              </a:rPr>
              <a:t>predict the identity of the metal. </a:t>
            </a:r>
          </a:p>
          <a:p>
            <a:pPr eaLnBrk="1" hangingPunct="1"/>
            <a:endParaRPr lang="en-US" sz="2200">
              <a:effectLst>
                <a:outerShdw blurRad="38100" dist="38100" dir="2700000" algn="tl">
                  <a:srgbClr val="DDDDDD"/>
                </a:outerShdw>
              </a:effectLst>
            </a:endParaRPr>
          </a:p>
          <a:p>
            <a:pPr eaLnBrk="1" hangingPunct="1"/>
            <a:r>
              <a:rPr lang="en-US" sz="2200">
                <a:effectLst>
                  <a:outerShdw blurRad="38100" dist="38100" dir="2700000" algn="tl">
                    <a:srgbClr val="DDDDDD"/>
                  </a:outerShdw>
                </a:effectLst>
              </a:rPr>
              <a:t>The density of the metal is shown in parenthesis.  </a:t>
            </a:r>
          </a:p>
          <a:p>
            <a:pPr eaLnBrk="1" hangingPunct="1"/>
            <a:r>
              <a:rPr lang="en-US" sz="2200">
                <a:effectLst>
                  <a:outerShdw blurRad="38100" dist="38100" dir="2700000" algn="tl">
                    <a:srgbClr val="DDDDDD"/>
                  </a:outerShdw>
                </a:effectLst>
              </a:rPr>
              <a:t>Useful information:  1 ft</a:t>
            </a:r>
            <a:r>
              <a:rPr lang="en-US" sz="2200" baseline="30000">
                <a:effectLst>
                  <a:outerShdw blurRad="38100" dist="38100" dir="2700000" algn="tl">
                    <a:srgbClr val="DDDDDD"/>
                  </a:outerShdw>
                </a:effectLst>
              </a:rPr>
              <a:t>2</a:t>
            </a:r>
            <a:r>
              <a:rPr lang="en-US" sz="2200">
                <a:effectLst>
                  <a:outerShdw blurRad="38100" dist="38100" dir="2700000" algn="tl">
                    <a:srgbClr val="DDDDDD"/>
                  </a:outerShdw>
                </a:effectLst>
              </a:rPr>
              <a:t> = 929 cm</a:t>
            </a:r>
            <a:r>
              <a:rPr lang="en-US" sz="2200" baseline="30000">
                <a:effectLst>
                  <a:outerShdw blurRad="38100" dist="38100" dir="2700000" algn="tl">
                    <a:srgbClr val="DDDDDD"/>
                  </a:outerShdw>
                </a:effectLst>
              </a:rPr>
              <a:t>2</a:t>
            </a:r>
            <a:r>
              <a:rPr lang="en-US" baseline="30000">
                <a:effectLst>
                  <a:outerShdw blurRad="38100" dist="38100" dir="2700000" algn="tl">
                    <a:srgbClr val="DDDDDD"/>
                  </a:outerShdw>
                </a:effectLst>
              </a:rPr>
              <a:t> </a:t>
            </a:r>
            <a:endParaRPr lang="en-US" sz="2200" baseline="30000">
              <a:effectLst>
                <a:outerShdw blurRad="38100" dist="38100" dir="2700000" algn="tl">
                  <a:srgbClr val="DDDDDD"/>
                </a:outerShdw>
              </a:effectLst>
            </a:endParaRPr>
          </a:p>
          <a:p>
            <a:pPr eaLnBrk="1" hangingPunct="1"/>
            <a:endParaRPr lang="en-US" sz="2200">
              <a:effectLst>
                <a:outerShdw blurRad="38100" dist="38100" dir="2700000" algn="tl">
                  <a:srgbClr val="DDDDDD"/>
                </a:outerShdw>
              </a:effectLst>
            </a:endParaRPr>
          </a:p>
          <a:p>
            <a:pPr eaLnBrk="1" hangingPunct="1"/>
            <a:r>
              <a:rPr lang="en-US" sz="2200" b="1">
                <a:effectLst>
                  <a:outerShdw blurRad="38100" dist="38100" dir="2700000" algn="tl">
                    <a:srgbClr val="DDDDDD"/>
                  </a:outerShdw>
                </a:effectLst>
              </a:rPr>
              <a:t>    A) Aluminum (2.70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	B) Copper (8.95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a:t>
            </a:r>
          </a:p>
          <a:p>
            <a:pPr eaLnBrk="1" hangingPunct="1"/>
            <a:r>
              <a:rPr lang="en-US" sz="2200" b="1">
                <a:effectLst>
                  <a:outerShdw blurRad="38100" dist="38100" dir="2700000" algn="tl">
                    <a:srgbClr val="DDDDDD"/>
                  </a:outerShdw>
                </a:effectLst>
              </a:rPr>
              <a:t>		</a:t>
            </a:r>
          </a:p>
          <a:p>
            <a:pPr eaLnBrk="1" hangingPunct="1"/>
            <a:r>
              <a:rPr lang="en-US" sz="2200" b="1">
                <a:effectLst>
                  <a:outerShdw blurRad="38100" dist="38100" dir="2700000" algn="tl">
                    <a:srgbClr val="DDDDDD"/>
                  </a:outerShdw>
                </a:effectLst>
              </a:rPr>
              <a:t>    C) Gold (19.3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		</a:t>
            </a:r>
            <a:r>
              <a:rPr lang="en-US" sz="2200" b="1">
                <a:solidFill>
                  <a:schemeClr val="tx1"/>
                </a:solidFill>
                <a:effectLst>
                  <a:outerShdw blurRad="38100" dist="38100" dir="2700000" algn="tl">
                    <a:srgbClr val="DDDDDD"/>
                  </a:outerShdw>
                </a:effectLst>
              </a:rPr>
              <a:t>D) Zinc (7.15 g/cm</a:t>
            </a:r>
            <a:r>
              <a:rPr lang="en-US" sz="2200" b="1" baseline="30000">
                <a:solidFill>
                  <a:schemeClr val="tx1"/>
                </a:solidFill>
                <a:effectLst>
                  <a:outerShdw blurRad="38100" dist="38100" dir="2700000" algn="tl">
                    <a:srgbClr val="DDDDDD"/>
                  </a:outerShdw>
                </a:effectLst>
              </a:rPr>
              <a:t>3</a:t>
            </a:r>
            <a:r>
              <a:rPr lang="en-US" sz="2200" b="1">
                <a:solidFill>
                  <a:schemeClr val="tx1"/>
                </a:solidFill>
                <a:effectLst>
                  <a:outerShdw blurRad="38100" dist="38100" dir="2700000" algn="tl">
                    <a:srgbClr val="DDDDDD"/>
                  </a:outerShdw>
                </a:effectLst>
              </a:rPr>
              <a:t>)</a:t>
            </a:r>
            <a:r>
              <a:rPr lang="en-US">
                <a:solidFill>
                  <a:schemeClr val="tx1"/>
                </a:solidFill>
                <a:effectLst>
                  <a:outerShdw blurRad="38100" dist="38100" dir="2700000" algn="tl">
                    <a:srgbClr val="DDDDDD"/>
                  </a:outerShdw>
                </a:effectLst>
              </a:rPr>
              <a:t> </a:t>
            </a:r>
          </a:p>
        </p:txBody>
      </p:sp>
      <p:sp>
        <p:nvSpPr>
          <p:cNvPr id="56323" name="Rectangle 2"/>
          <p:cNvSpPr>
            <a:spLocks noGrp="1" noChangeArrowheads="1"/>
          </p:cNvSpPr>
          <p:nvPr>
            <p:ph type="title"/>
          </p:nvPr>
        </p:nvSpPr>
        <p:spPr>
          <a:xfrm>
            <a:off x="381000" y="0"/>
            <a:ext cx="8382000" cy="990600"/>
          </a:xfrm>
        </p:spPr>
        <p:txBody>
          <a:bodyPr/>
          <a:lstStyle/>
          <a:p>
            <a:pPr algn="ctr"/>
            <a:r>
              <a:rPr lang="en-US" sz="4000" b="1">
                <a:latin typeface="Times" charset="0"/>
                <a:ea typeface="ＭＳ Ｐゴシック" charset="0"/>
                <a:cs typeface="ＭＳ Ｐゴシック" charset="0"/>
              </a:rPr>
              <a:t>Dimensional Analysis</a:t>
            </a:r>
            <a:endParaRPr lang="en-US" sz="6600" b="1">
              <a:latin typeface="Times" charset="0"/>
              <a:ea typeface="ＭＳ Ｐゴシック" charset="0"/>
              <a:cs typeface="ＭＳ Ｐゴシック" charset="0"/>
            </a:endParaRPr>
          </a:p>
        </p:txBody>
      </p:sp>
      <p:cxnSp>
        <p:nvCxnSpPr>
          <p:cNvPr id="56324" name="Straight Connector 8"/>
          <p:cNvCxnSpPr>
            <a:cxnSpLocks noChangeShapeType="1"/>
          </p:cNvCxnSpPr>
          <p:nvPr/>
        </p:nvCxnSpPr>
        <p:spPr bwMode="auto">
          <a:xfrm rot="5400000">
            <a:off x="1830388" y="5942012"/>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56325" name="Straight Connector 11"/>
          <p:cNvCxnSpPr>
            <a:cxnSpLocks noChangeShapeType="1"/>
          </p:cNvCxnSpPr>
          <p:nvPr/>
        </p:nvCxnSpPr>
        <p:spPr bwMode="auto">
          <a:xfrm rot="5400000">
            <a:off x="2821782" y="5941219"/>
            <a:ext cx="1371600" cy="15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56326" name="Straight Connector 12"/>
          <p:cNvCxnSpPr>
            <a:cxnSpLocks noChangeShapeType="1"/>
          </p:cNvCxnSpPr>
          <p:nvPr/>
        </p:nvCxnSpPr>
        <p:spPr bwMode="auto">
          <a:xfrm rot="5400000">
            <a:off x="3812382" y="5941219"/>
            <a:ext cx="1371600" cy="15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8" name="TextBox 14"/>
          <p:cNvSpPr txBox="1">
            <a:spLocks noChangeArrowheads="1"/>
          </p:cNvSpPr>
          <p:nvPr/>
        </p:nvSpPr>
        <p:spPr bwMode="auto">
          <a:xfrm>
            <a:off x="1677988" y="6094413"/>
            <a:ext cx="609600" cy="461962"/>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FF0000"/>
                </a:solidFill>
                <a:effectLst>
                  <a:outerShdw blurRad="38100" dist="38100" dir="2700000" algn="tl">
                    <a:srgbClr val="DDDDDD"/>
                  </a:outerShdw>
                </a:effectLst>
              </a:rPr>
              <a:t>ft</a:t>
            </a:r>
            <a:r>
              <a:rPr lang="en-US" baseline="30000">
                <a:solidFill>
                  <a:srgbClr val="FF0000"/>
                </a:solidFill>
                <a:effectLst>
                  <a:outerShdw blurRad="38100" dist="38100" dir="2700000" algn="tl">
                    <a:srgbClr val="DDDDDD"/>
                  </a:outerShdw>
                </a:effectLst>
              </a:rPr>
              <a:t>2</a:t>
            </a:r>
            <a:endParaRPr lang="en-US">
              <a:solidFill>
                <a:srgbClr val="FF0000"/>
              </a:solidFill>
            </a:endParaRPr>
          </a:p>
        </p:txBody>
      </p:sp>
      <p:sp>
        <p:nvSpPr>
          <p:cNvPr id="56328" name="TextBox 15"/>
          <p:cNvSpPr txBox="1">
            <a:spLocks noChangeArrowheads="1"/>
          </p:cNvSpPr>
          <p:nvPr/>
        </p:nvSpPr>
        <p:spPr bwMode="auto">
          <a:xfrm>
            <a:off x="6477000" y="52578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FF0000"/>
                </a:solidFill>
              </a:rPr>
              <a:t>? g</a:t>
            </a:r>
          </a:p>
        </p:txBody>
      </p:sp>
      <p:sp>
        <p:nvSpPr>
          <p:cNvPr id="56329" name="TextBox 16"/>
          <p:cNvSpPr txBox="1">
            <a:spLocks noChangeArrowheads="1"/>
          </p:cNvSpPr>
          <p:nvPr/>
        </p:nvSpPr>
        <p:spPr bwMode="auto">
          <a:xfrm>
            <a:off x="6400800" y="59436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FF0000"/>
                </a:solidFill>
              </a:rPr>
              <a:t>? cm</a:t>
            </a:r>
            <a:r>
              <a:rPr lang="en-US" baseline="30000">
                <a:solidFill>
                  <a:srgbClr val="FF0000"/>
                </a:solidFill>
              </a:rPr>
              <a:t>3</a:t>
            </a:r>
          </a:p>
        </p:txBody>
      </p:sp>
      <p:grpSp>
        <p:nvGrpSpPr>
          <p:cNvPr id="2" name="Group 33"/>
          <p:cNvGrpSpPr>
            <a:grpSpLocks/>
          </p:cNvGrpSpPr>
          <p:nvPr/>
        </p:nvGrpSpPr>
        <p:grpSpPr bwMode="auto">
          <a:xfrm>
            <a:off x="2667000" y="5408613"/>
            <a:ext cx="762000" cy="1147762"/>
            <a:chOff x="2360614" y="5181600"/>
            <a:chExt cx="762000" cy="1147465"/>
          </a:xfrm>
        </p:grpSpPr>
        <p:sp>
          <p:nvSpPr>
            <p:cNvPr id="12" name="TextBox 14"/>
            <p:cNvSpPr txBox="1">
              <a:spLocks noChangeArrowheads="1"/>
            </p:cNvSpPr>
            <p:nvPr/>
          </p:nvSpPr>
          <p:spPr bwMode="auto">
            <a:xfrm>
              <a:off x="2362202" y="5181600"/>
              <a:ext cx="609600" cy="461842"/>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ft</a:t>
              </a:r>
              <a:r>
                <a:rPr lang="en-US" baseline="30000">
                  <a:effectLst>
                    <a:outerShdw blurRad="38100" dist="38100" dir="2700000" algn="tl">
                      <a:srgbClr val="DDDDDD"/>
                    </a:outerShdw>
                  </a:effectLst>
                </a:rPr>
                <a:t>2</a:t>
              </a:r>
              <a:endParaRPr lang="en-US"/>
            </a:p>
          </p:txBody>
        </p:sp>
        <p:sp>
          <p:nvSpPr>
            <p:cNvPr id="13" name="TextBox 14"/>
            <p:cNvSpPr txBox="1">
              <a:spLocks noChangeArrowheads="1"/>
            </p:cNvSpPr>
            <p:nvPr/>
          </p:nvSpPr>
          <p:spPr bwMode="auto">
            <a:xfrm>
              <a:off x="2360614" y="5867223"/>
              <a:ext cx="762000" cy="461842"/>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FF0000"/>
                  </a:solidFill>
                  <a:effectLst>
                    <a:outerShdw blurRad="38100" dist="38100" dir="2700000" algn="tl">
                      <a:srgbClr val="DDDDDD"/>
                    </a:outerShdw>
                  </a:effectLst>
                </a:rPr>
                <a:t>cm</a:t>
              </a:r>
              <a:r>
                <a:rPr lang="en-US" baseline="30000">
                  <a:solidFill>
                    <a:srgbClr val="FF0000"/>
                  </a:solidFill>
                  <a:effectLst>
                    <a:outerShdw blurRad="38100" dist="38100" dir="2700000" algn="tl">
                      <a:srgbClr val="DDDDDD"/>
                    </a:outerShdw>
                  </a:effectLst>
                </a:rPr>
                <a:t>2</a:t>
              </a:r>
              <a:endParaRPr lang="en-US">
                <a:solidFill>
                  <a:srgbClr val="FF0000"/>
                </a:solidFill>
              </a:endParaRPr>
            </a:p>
          </p:txBody>
        </p:sp>
      </p:grpSp>
      <p:sp>
        <p:nvSpPr>
          <p:cNvPr id="56331" name="TextBox 14"/>
          <p:cNvSpPr txBox="1">
            <a:spLocks noChangeArrowheads="1"/>
          </p:cNvSpPr>
          <p:nvPr/>
        </p:nvSpPr>
        <p:spPr bwMode="auto">
          <a:xfrm>
            <a:off x="3659188" y="6094413"/>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FF0000"/>
                </a:solidFill>
              </a:rPr>
              <a:t>cm</a:t>
            </a:r>
            <a:endParaRPr lang="en-US" baseline="30000">
              <a:solidFill>
                <a:srgbClr val="FF0000"/>
              </a:solidFill>
            </a:endParaRPr>
          </a:p>
        </p:txBody>
      </p:sp>
      <p:sp>
        <p:nvSpPr>
          <p:cNvPr id="56332" name="TextBox 14"/>
          <p:cNvSpPr txBox="1">
            <a:spLocks noChangeArrowheads="1"/>
          </p:cNvSpPr>
          <p:nvPr/>
        </p:nvSpPr>
        <p:spPr bwMode="auto">
          <a:xfrm>
            <a:off x="4725988" y="5408613"/>
            <a:ext cx="609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FF0000"/>
                </a:solidFill>
              </a:rPr>
              <a:t>g</a:t>
            </a:r>
          </a:p>
        </p:txBody>
      </p:sp>
      <p:grpSp>
        <p:nvGrpSpPr>
          <p:cNvPr id="3" name="Group 37"/>
          <p:cNvGrpSpPr>
            <a:grpSpLocks/>
          </p:cNvGrpSpPr>
          <p:nvPr/>
        </p:nvGrpSpPr>
        <p:grpSpPr bwMode="auto">
          <a:xfrm>
            <a:off x="1146175" y="5103813"/>
            <a:ext cx="4187825" cy="1362075"/>
            <a:chOff x="839468" y="4876801"/>
            <a:chExt cx="4187716" cy="1361227"/>
          </a:xfrm>
        </p:grpSpPr>
        <p:sp>
          <p:nvSpPr>
            <p:cNvPr id="56343" name="Rectangle 22"/>
            <p:cNvSpPr>
              <a:spLocks noChangeArrowheads="1"/>
            </p:cNvSpPr>
            <p:nvPr/>
          </p:nvSpPr>
          <p:spPr bwMode="auto">
            <a:xfrm>
              <a:off x="2286000" y="5638801"/>
              <a:ext cx="618763" cy="36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000000"/>
                  </a:solidFill>
                </a:rPr>
                <a:t>929</a:t>
              </a:r>
            </a:p>
          </p:txBody>
        </p:sp>
        <p:sp>
          <p:nvSpPr>
            <p:cNvPr id="56344" name="Rectangle 23"/>
            <p:cNvSpPr>
              <a:spLocks noChangeArrowheads="1"/>
            </p:cNvSpPr>
            <p:nvPr/>
          </p:nvSpPr>
          <p:spPr bwMode="auto">
            <a:xfrm>
              <a:off x="839468" y="5868776"/>
              <a:ext cx="682889" cy="36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31.2</a:t>
              </a:r>
              <a:endParaRPr lang="en-US" sz="1800"/>
            </a:p>
          </p:txBody>
        </p:sp>
        <p:sp>
          <p:nvSpPr>
            <p:cNvPr id="56345" name="Rectangle 24"/>
            <p:cNvSpPr>
              <a:spLocks noChangeArrowheads="1"/>
            </p:cNvSpPr>
            <p:nvPr/>
          </p:nvSpPr>
          <p:spPr bwMode="auto">
            <a:xfrm>
              <a:off x="2438401" y="4876801"/>
              <a:ext cx="362034" cy="36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tx1"/>
                  </a:solidFill>
                </a:rPr>
                <a:t>1</a:t>
              </a:r>
            </a:p>
          </p:txBody>
        </p:sp>
        <p:sp>
          <p:nvSpPr>
            <p:cNvPr id="30" name="Rectangle 27"/>
            <p:cNvSpPr>
              <a:spLocks noChangeArrowheads="1"/>
            </p:cNvSpPr>
            <p:nvPr/>
          </p:nvSpPr>
          <p:spPr bwMode="auto">
            <a:xfrm>
              <a:off x="3122234" y="5712892"/>
              <a:ext cx="1103284" cy="307783"/>
            </a:xfrm>
            <a:prstGeom prst="rect">
              <a:avLst/>
            </a:prstGeom>
            <a:noFill/>
            <a:ln w="9525">
              <a:noFill/>
              <a:miter lim="800000"/>
              <a:headEnd/>
              <a:tailEnd/>
            </a:ln>
          </p:spPr>
          <p:txBody>
            <a:bodyPr wrap="none">
              <a:spAutoFit/>
            </a:bodyPr>
            <a:lstStyle/>
            <a:p>
              <a:r>
                <a:rPr lang="en-US" sz="1400" b="1">
                  <a:solidFill>
                    <a:srgbClr val="008000"/>
                  </a:solidFill>
                  <a:effectLst>
                    <a:outerShdw blurRad="38100" dist="38100" dir="2700000" algn="tl">
                      <a:srgbClr val="DDDDDD"/>
                    </a:outerShdw>
                  </a:effectLst>
                </a:rPr>
                <a:t>2.30 </a:t>
              </a:r>
              <a:r>
                <a:rPr lang="en-US" sz="1400" b="1">
                  <a:solidFill>
                    <a:srgbClr val="008000"/>
                  </a:solidFill>
                  <a:effectLst>
                    <a:outerShdw blurRad="38100" dist="38100" dir="2700000" algn="tl">
                      <a:srgbClr val="DDDDDD"/>
                    </a:outerShdw>
                  </a:effectLst>
                  <a:cs typeface="Arial" charset="0"/>
                </a:rPr>
                <a:t>×</a:t>
              </a:r>
              <a:r>
                <a:rPr lang="en-US" sz="1400" b="1">
                  <a:solidFill>
                    <a:srgbClr val="008000"/>
                  </a:solidFill>
                  <a:effectLst>
                    <a:outerShdw blurRad="38100" dist="38100" dir="2700000" algn="tl">
                      <a:srgbClr val="DDDDDD"/>
                    </a:outerShdw>
                  </a:effectLst>
                </a:rPr>
                <a:t> 10</a:t>
              </a:r>
              <a:r>
                <a:rPr lang="en-US" sz="1400" b="1" baseline="30000">
                  <a:solidFill>
                    <a:srgbClr val="008000"/>
                  </a:solidFill>
                  <a:effectLst>
                    <a:outerShdw blurRad="38100" dist="38100" dir="2700000" algn="tl">
                      <a:srgbClr val="DDDDDD"/>
                    </a:outerShdw>
                  </a:effectLst>
                  <a:cs typeface="Arial" charset="0"/>
                </a:rPr>
                <a:t>−</a:t>
              </a:r>
              <a:r>
                <a:rPr lang="en-US" sz="1400" b="1" baseline="30000">
                  <a:solidFill>
                    <a:srgbClr val="008000"/>
                  </a:solidFill>
                  <a:effectLst>
                    <a:outerShdw blurRad="38100" dist="38100" dir="2700000" algn="tl">
                      <a:srgbClr val="DDDDDD"/>
                    </a:outerShdw>
                  </a:effectLst>
                </a:rPr>
                <a:t>6</a:t>
              </a:r>
              <a:r>
                <a:rPr lang="en-US" sz="1400" b="1">
                  <a:solidFill>
                    <a:srgbClr val="008000"/>
                  </a:solidFill>
                  <a:effectLst>
                    <a:outerShdw blurRad="38100" dist="38100" dir="2700000" algn="tl">
                      <a:srgbClr val="DDDDDD"/>
                    </a:outerShdw>
                  </a:effectLst>
                </a:rPr>
                <a:t> </a:t>
              </a:r>
              <a:endParaRPr lang="en-US" sz="1400" b="1">
                <a:solidFill>
                  <a:srgbClr val="008000"/>
                </a:solidFill>
              </a:endParaRPr>
            </a:p>
          </p:txBody>
        </p:sp>
        <p:sp>
          <p:nvSpPr>
            <p:cNvPr id="56347" name="Rectangle 28"/>
            <p:cNvSpPr>
              <a:spLocks noChangeArrowheads="1"/>
            </p:cNvSpPr>
            <p:nvPr/>
          </p:nvSpPr>
          <p:spPr bwMode="auto">
            <a:xfrm>
              <a:off x="4171452" y="4997008"/>
              <a:ext cx="855732" cy="338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chemeClr val="accent2"/>
                  </a:solidFill>
                </a:rPr>
                <a:t>0.4767</a:t>
              </a:r>
              <a:endParaRPr lang="en-US" sz="1600"/>
            </a:p>
          </p:txBody>
        </p:sp>
      </p:grpSp>
      <p:cxnSp>
        <p:nvCxnSpPr>
          <p:cNvPr id="56334" name="Straight Connector 35"/>
          <p:cNvCxnSpPr>
            <a:cxnSpLocks noChangeShapeType="1"/>
          </p:cNvCxnSpPr>
          <p:nvPr/>
        </p:nvCxnSpPr>
        <p:spPr bwMode="auto">
          <a:xfrm>
            <a:off x="1066800" y="5865813"/>
            <a:ext cx="4648200" cy="15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56335" name="TextBox 36"/>
          <p:cNvSpPr txBox="1">
            <a:spLocks noChangeArrowheads="1"/>
          </p:cNvSpPr>
          <p:nvPr/>
        </p:nvSpPr>
        <p:spPr bwMode="auto">
          <a:xfrm>
            <a:off x="6019800" y="55626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i="0"/>
              <a:t>=</a:t>
            </a:r>
          </a:p>
        </p:txBody>
      </p:sp>
      <p:cxnSp>
        <p:nvCxnSpPr>
          <p:cNvPr id="56336" name="Straight Connector 38"/>
          <p:cNvCxnSpPr>
            <a:cxnSpLocks noChangeShapeType="1"/>
          </p:cNvCxnSpPr>
          <p:nvPr/>
        </p:nvCxnSpPr>
        <p:spPr bwMode="auto">
          <a:xfrm>
            <a:off x="6553200" y="5867400"/>
            <a:ext cx="838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nvGrpSpPr>
          <p:cNvPr id="4" name="Group 45"/>
          <p:cNvGrpSpPr>
            <a:grpSpLocks/>
          </p:cNvGrpSpPr>
          <p:nvPr/>
        </p:nvGrpSpPr>
        <p:grpSpPr bwMode="auto">
          <a:xfrm>
            <a:off x="1752600" y="5410200"/>
            <a:ext cx="1295400" cy="1066800"/>
            <a:chOff x="1752600" y="5486400"/>
            <a:chExt cx="1295400" cy="1066800"/>
          </a:xfrm>
        </p:grpSpPr>
        <p:cxnSp>
          <p:nvCxnSpPr>
            <p:cNvPr id="56341" name="Straight Connector 40"/>
            <p:cNvCxnSpPr>
              <a:cxnSpLocks noChangeShapeType="1"/>
            </p:cNvCxnSpPr>
            <p:nvPr/>
          </p:nvCxnSpPr>
          <p:spPr bwMode="auto">
            <a:xfrm rot="5400000" flipH="1" flipV="1">
              <a:off x="1752600" y="6172200"/>
              <a:ext cx="381000" cy="38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56342" name="Straight Connector 41"/>
            <p:cNvCxnSpPr>
              <a:cxnSpLocks noChangeShapeType="1"/>
            </p:cNvCxnSpPr>
            <p:nvPr/>
          </p:nvCxnSpPr>
          <p:spPr bwMode="auto">
            <a:xfrm rot="5400000" flipH="1" flipV="1">
              <a:off x="2667000" y="5486400"/>
              <a:ext cx="381000" cy="38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sp>
        <p:nvSpPr>
          <p:cNvPr id="47" name="Oval 46"/>
          <p:cNvSpPr/>
          <p:nvPr/>
        </p:nvSpPr>
        <p:spPr bwMode="auto">
          <a:xfrm>
            <a:off x="2590800" y="5181600"/>
            <a:ext cx="838200" cy="1447800"/>
          </a:xfrm>
          <a:prstGeom prst="ellipse">
            <a:avLst/>
          </a:prstGeom>
          <a:noFill/>
          <a:ln w="12700" cap="flat" cmpd="sng" algn="ctr">
            <a:solidFill>
              <a:schemeClr val="tx1"/>
            </a:solidFill>
            <a:prstDash val="solid"/>
            <a:round/>
            <a:headEnd type="none" w="med" len="med"/>
            <a:tailEnd type="none" w="med" len="med"/>
          </a:ln>
          <a:effectLst/>
        </p:spPr>
        <p:txBody>
          <a:bodyPr/>
          <a:lstStyle/>
          <a:p>
            <a:pPr algn="ctr" eaLnBrk="0" hangingPunct="0"/>
            <a:endParaRPr lang="en-US">
              <a:effectLst>
                <a:outerShdw blurRad="38100" dist="38100" dir="2700000" algn="tl">
                  <a:srgbClr val="DDDDDD"/>
                </a:outerShdw>
              </a:effectLst>
            </a:endParaRPr>
          </a:p>
        </p:txBody>
      </p:sp>
      <p:sp>
        <p:nvSpPr>
          <p:cNvPr id="56339" name="TextBox 47"/>
          <p:cNvSpPr txBox="1">
            <a:spLocks noChangeArrowheads="1"/>
          </p:cNvSpPr>
          <p:nvPr/>
        </p:nvSpPr>
        <p:spPr bwMode="auto">
          <a:xfrm>
            <a:off x="2057400" y="4887913"/>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800"/>
              <a:t>What goes in here?</a:t>
            </a:r>
          </a:p>
        </p:txBody>
      </p:sp>
      <p:pic>
        <p:nvPicPr>
          <p:cNvPr id="56340" name="Picture 49" descr="Screen Shot 2018-02-11 at 8.04.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763838"/>
            <a:ext cx="16764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Text Box 2"/>
          <p:cNvSpPr txBox="1">
            <a:spLocks noChangeArrowheads="1"/>
          </p:cNvSpPr>
          <p:nvPr/>
        </p:nvSpPr>
        <p:spPr bwMode="auto">
          <a:xfrm>
            <a:off x="608013" y="1497013"/>
            <a:ext cx="7932737" cy="3846512"/>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lvl="2" eaLnBrk="1" hangingPunct="1"/>
            <a:r>
              <a:rPr lang="en-US" sz="2200">
                <a:effectLst>
                  <a:outerShdw blurRad="38100" dist="38100" dir="2700000" algn="tl">
                    <a:srgbClr val="DDDDDD"/>
                  </a:outerShdw>
                </a:effectLst>
              </a:rPr>
              <a:t>A metal sample is hammered into a rectangular sheet </a:t>
            </a:r>
          </a:p>
          <a:p>
            <a:pPr lvl="2" eaLnBrk="1" hangingPunct="1"/>
            <a:r>
              <a:rPr lang="en-US" sz="2200">
                <a:effectLst>
                  <a:outerShdw blurRad="38100" dist="38100" dir="2700000" algn="tl">
                    <a:srgbClr val="DDDDDD"/>
                  </a:outerShdw>
                </a:effectLst>
              </a:rPr>
              <a:t>with an area of 31.2 ft</a:t>
            </a:r>
            <a:r>
              <a:rPr lang="en-US" sz="2200" baseline="30000">
                <a:effectLst>
                  <a:outerShdw blurRad="38100" dist="38100" dir="2700000" algn="tl">
                    <a:srgbClr val="DDDDDD"/>
                  </a:outerShdw>
                </a:effectLst>
              </a:rPr>
              <a:t>2</a:t>
            </a:r>
            <a:r>
              <a:rPr lang="en-US" sz="2200">
                <a:effectLst>
                  <a:outerShdw blurRad="38100" dist="38100" dir="2700000" algn="tl">
                    <a:srgbClr val="DDDDDD"/>
                  </a:outerShdw>
                </a:effectLst>
              </a:rPr>
              <a:t> and an average thickness of </a:t>
            </a:r>
          </a:p>
          <a:p>
            <a:pPr lvl="2" eaLnBrk="1" hangingPunct="1"/>
            <a:r>
              <a:rPr lang="en-US" sz="2200">
                <a:effectLst>
                  <a:outerShdw blurRad="38100" dist="38100" dir="2700000" algn="tl">
                    <a:srgbClr val="DDDDDD"/>
                  </a:outerShdw>
                </a:effectLst>
              </a:rPr>
              <a:t>2.30 </a:t>
            </a:r>
            <a:r>
              <a:rPr lang="en-US" sz="2200">
                <a:effectLst>
                  <a:outerShdw blurRad="38100" dist="38100" dir="2700000" algn="tl">
                    <a:srgbClr val="DDDDDD"/>
                  </a:outerShdw>
                </a:effectLst>
                <a:cs typeface="Arial" charset="0"/>
              </a:rPr>
              <a:t>×</a:t>
            </a:r>
            <a:r>
              <a:rPr lang="en-US" sz="2200">
                <a:effectLst>
                  <a:outerShdw blurRad="38100" dist="38100" dir="2700000" algn="tl">
                    <a:srgbClr val="DDDDDD"/>
                  </a:outerShdw>
                </a:effectLst>
              </a:rPr>
              <a:t> 10</a:t>
            </a:r>
            <a:r>
              <a:rPr lang="en-US" sz="2200" baseline="30000">
                <a:effectLst>
                  <a:outerShdw blurRad="38100" dist="38100" dir="2700000" algn="tl">
                    <a:srgbClr val="DDDDDD"/>
                  </a:outerShdw>
                </a:effectLst>
                <a:cs typeface="Arial" charset="0"/>
              </a:rPr>
              <a:t>−</a:t>
            </a:r>
            <a:r>
              <a:rPr lang="en-US" sz="2200" baseline="30000">
                <a:effectLst>
                  <a:outerShdw blurRad="38100" dist="38100" dir="2700000" algn="tl">
                    <a:srgbClr val="DDDDDD"/>
                  </a:outerShdw>
                </a:effectLst>
              </a:rPr>
              <a:t>6</a:t>
            </a:r>
            <a:r>
              <a:rPr lang="en-US" sz="2200">
                <a:effectLst>
                  <a:outerShdw blurRad="38100" dist="38100" dir="2700000" algn="tl">
                    <a:srgbClr val="DDDDDD"/>
                  </a:outerShdw>
                </a:effectLst>
              </a:rPr>
              <a:t> cm. If the mass of this sample is 0.4767 g, </a:t>
            </a:r>
          </a:p>
          <a:p>
            <a:pPr lvl="2" eaLnBrk="1" hangingPunct="1"/>
            <a:r>
              <a:rPr lang="en-US" sz="2200">
                <a:effectLst>
                  <a:outerShdw blurRad="38100" dist="38100" dir="2700000" algn="tl">
                    <a:srgbClr val="DDDDDD"/>
                  </a:outerShdw>
                </a:effectLst>
              </a:rPr>
              <a:t>predict the identity of the metal. </a:t>
            </a:r>
          </a:p>
          <a:p>
            <a:pPr eaLnBrk="1" hangingPunct="1"/>
            <a:endParaRPr lang="en-US" sz="2200">
              <a:effectLst>
                <a:outerShdw blurRad="38100" dist="38100" dir="2700000" algn="tl">
                  <a:srgbClr val="DDDDDD"/>
                </a:outerShdw>
              </a:effectLst>
            </a:endParaRPr>
          </a:p>
          <a:p>
            <a:pPr algn="ctr" eaLnBrk="1" hangingPunct="1"/>
            <a:r>
              <a:rPr lang="en-US" sz="2200">
                <a:effectLst>
                  <a:outerShdw blurRad="38100" dist="38100" dir="2700000" algn="tl">
                    <a:srgbClr val="DDDDDD"/>
                  </a:outerShdw>
                </a:effectLst>
              </a:rPr>
              <a:t>The density of the metal is shown in parenthesis.  </a:t>
            </a:r>
          </a:p>
          <a:p>
            <a:pPr algn="ctr" eaLnBrk="1" hangingPunct="1"/>
            <a:r>
              <a:rPr lang="en-US" sz="2200">
                <a:effectLst>
                  <a:outerShdw blurRad="38100" dist="38100" dir="2700000" algn="tl">
                    <a:srgbClr val="DDDDDD"/>
                  </a:outerShdw>
                </a:effectLst>
              </a:rPr>
              <a:t>Useful information: 1 ft = 12 in; 1 in = 2.54 cm</a:t>
            </a:r>
            <a:r>
              <a:rPr lang="en-US" sz="2000">
                <a:effectLst>
                  <a:outerShdw blurRad="38100" dist="38100" dir="2700000" algn="tl">
                    <a:srgbClr val="DDDDDD"/>
                  </a:outerShdw>
                </a:effectLst>
              </a:rPr>
              <a:t> </a:t>
            </a:r>
            <a:endParaRPr lang="en-US" sz="2200">
              <a:effectLst>
                <a:outerShdw blurRad="38100" dist="38100" dir="2700000" algn="tl">
                  <a:srgbClr val="DDDDDD"/>
                </a:outerShdw>
              </a:effectLst>
            </a:endParaRPr>
          </a:p>
          <a:p>
            <a:pPr eaLnBrk="1" hangingPunct="1"/>
            <a:endParaRPr lang="en-US" sz="2200">
              <a:effectLst>
                <a:outerShdw blurRad="38100" dist="38100" dir="2700000" algn="tl">
                  <a:srgbClr val="DDDDDD"/>
                </a:outerShdw>
              </a:effectLst>
            </a:endParaRPr>
          </a:p>
          <a:p>
            <a:pPr eaLnBrk="1" hangingPunct="1"/>
            <a:r>
              <a:rPr lang="en-US" sz="2200" b="1">
                <a:effectLst>
                  <a:outerShdw blurRad="38100" dist="38100" dir="2700000" algn="tl">
                    <a:srgbClr val="DDDDDD"/>
                  </a:outerShdw>
                </a:effectLst>
              </a:rPr>
              <a:t>    A) Aluminum (2.70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	B) Copper (8.95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a:t>
            </a:r>
          </a:p>
          <a:p>
            <a:pPr eaLnBrk="1" hangingPunct="1"/>
            <a:r>
              <a:rPr lang="en-US" sz="2200" b="1">
                <a:effectLst>
                  <a:outerShdw blurRad="38100" dist="38100" dir="2700000" algn="tl">
                    <a:srgbClr val="DDDDDD"/>
                  </a:outerShdw>
                </a:effectLst>
              </a:rPr>
              <a:t>		</a:t>
            </a:r>
          </a:p>
          <a:p>
            <a:pPr eaLnBrk="1" hangingPunct="1"/>
            <a:r>
              <a:rPr lang="en-US" sz="2200" b="1">
                <a:effectLst>
                  <a:outerShdw blurRad="38100" dist="38100" dir="2700000" algn="tl">
                    <a:srgbClr val="DDDDDD"/>
                  </a:outerShdw>
                </a:effectLst>
              </a:rPr>
              <a:t>    C) Gold (19.3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		D) Zinc (7.15 g/cm</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a:t>
            </a:r>
            <a:r>
              <a:rPr lang="en-US">
                <a:effectLst>
                  <a:outerShdw blurRad="38100" dist="38100" dir="2700000" algn="tl">
                    <a:srgbClr val="DDDDDD"/>
                  </a:outerShdw>
                </a:effectLst>
              </a:rPr>
              <a:t> </a:t>
            </a:r>
          </a:p>
        </p:txBody>
      </p:sp>
      <p:sp>
        <p:nvSpPr>
          <p:cNvPr id="58371" name="Rectangle 2"/>
          <p:cNvSpPr>
            <a:spLocks noGrp="1" noChangeArrowheads="1"/>
          </p:cNvSpPr>
          <p:nvPr>
            <p:ph type="title"/>
          </p:nvPr>
        </p:nvSpPr>
        <p:spPr>
          <a:xfrm>
            <a:off x="381000" y="0"/>
            <a:ext cx="8382000" cy="990600"/>
          </a:xfrm>
        </p:spPr>
        <p:txBody>
          <a:bodyPr/>
          <a:lstStyle/>
          <a:p>
            <a:pPr algn="ctr"/>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3"/>
          <p:cNvSpPr>
            <a:spLocks noGrp="1" noChangeArrowheads="1"/>
          </p:cNvSpPr>
          <p:nvPr>
            <p:ph type="body" idx="1"/>
          </p:nvPr>
        </p:nvSpPr>
        <p:spPr>
          <a:xfrm>
            <a:off x="609600" y="1676400"/>
            <a:ext cx="8305800" cy="3200400"/>
          </a:xfrm>
          <a:ln cap="flat">
            <a:solidFill>
              <a:schemeClr val="tx1"/>
            </a:solidFill>
          </a:ln>
        </p:spPr>
        <p:txBody>
          <a:bodyPr/>
          <a:lstStyle/>
          <a:p>
            <a:pPr>
              <a:buSzPct val="100000"/>
              <a:buFontTx/>
              <a:buNone/>
            </a:pPr>
            <a:endParaRPr lang="en-US" sz="1200">
              <a:latin typeface="Helvetica" charset="0"/>
              <a:ea typeface="ＭＳ Ｐゴシック" charset="0"/>
              <a:cs typeface="ＭＳ Ｐゴシック" charset="0"/>
            </a:endParaRPr>
          </a:p>
          <a:p>
            <a:pPr lvl="2">
              <a:buFontTx/>
              <a:buNone/>
            </a:pPr>
            <a:r>
              <a:rPr lang="en-US" sz="2200">
                <a:effectLst>
                  <a:outerShdw blurRad="38100" dist="38100" dir="2700000" algn="tl">
                    <a:srgbClr val="DDDDDD"/>
                  </a:outerShdw>
                </a:effectLst>
                <a:latin typeface="Helvetica" charset="0"/>
                <a:ea typeface="ＭＳ Ｐゴシック" charset="0"/>
              </a:rPr>
              <a:t>A metal sample is hammered into a rectangular sheet </a:t>
            </a:r>
          </a:p>
          <a:p>
            <a:pPr lvl="2">
              <a:buFontTx/>
              <a:buNone/>
            </a:pPr>
            <a:r>
              <a:rPr lang="en-US" sz="2200">
                <a:effectLst>
                  <a:outerShdw blurRad="38100" dist="38100" dir="2700000" algn="tl">
                    <a:srgbClr val="DDDDDD"/>
                  </a:outerShdw>
                </a:effectLst>
                <a:latin typeface="Helvetica" charset="0"/>
                <a:ea typeface="ＭＳ Ｐゴシック" charset="0"/>
              </a:rPr>
              <a:t>with an area of </a:t>
            </a:r>
            <a:r>
              <a:rPr lang="en-US" sz="2200">
                <a:solidFill>
                  <a:srgbClr val="063DE8"/>
                </a:solidFill>
                <a:effectLst>
                  <a:outerShdw blurRad="38100" dist="38100" dir="2700000" algn="tl">
                    <a:srgbClr val="DDDDDD"/>
                  </a:outerShdw>
                </a:effectLst>
                <a:latin typeface="Helvetica" charset="0"/>
                <a:ea typeface="ＭＳ Ｐゴシック" charset="0"/>
              </a:rPr>
              <a:t>31.2</a:t>
            </a:r>
            <a:r>
              <a:rPr lang="en-US" sz="2200">
                <a:effectLst>
                  <a:outerShdw blurRad="38100" dist="38100" dir="2700000" algn="tl">
                    <a:srgbClr val="DDDDDD"/>
                  </a:outerShdw>
                </a:effectLst>
                <a:latin typeface="Helvetica" charset="0"/>
                <a:ea typeface="ＭＳ Ｐゴシック" charset="0"/>
              </a:rPr>
              <a:t> ft</a:t>
            </a:r>
            <a:r>
              <a:rPr lang="en-US" sz="2200" baseline="30000">
                <a:effectLst>
                  <a:outerShdw blurRad="38100" dist="38100" dir="2700000" algn="tl">
                    <a:srgbClr val="DDDDDD"/>
                  </a:outerShdw>
                </a:effectLst>
                <a:latin typeface="Helvetica" charset="0"/>
                <a:ea typeface="ＭＳ Ｐゴシック" charset="0"/>
              </a:rPr>
              <a:t>2</a:t>
            </a:r>
            <a:r>
              <a:rPr lang="en-US" sz="2200">
                <a:effectLst>
                  <a:outerShdw blurRad="38100" dist="38100" dir="2700000" algn="tl">
                    <a:srgbClr val="DDDDDD"/>
                  </a:outerShdw>
                </a:effectLst>
                <a:latin typeface="Helvetica" charset="0"/>
                <a:ea typeface="ＭＳ Ｐゴシック" charset="0"/>
              </a:rPr>
              <a:t> and an average thickness of </a:t>
            </a:r>
          </a:p>
          <a:p>
            <a:pPr lvl="2">
              <a:buFontTx/>
              <a:buNone/>
            </a:pPr>
            <a:r>
              <a:rPr lang="en-US" sz="2200">
                <a:solidFill>
                  <a:srgbClr val="660066"/>
                </a:solidFill>
                <a:effectLst>
                  <a:outerShdw blurRad="38100" dist="38100" dir="2700000" algn="tl">
                    <a:srgbClr val="DDDDDD"/>
                  </a:outerShdw>
                </a:effectLst>
                <a:latin typeface="Helvetica" charset="0"/>
                <a:ea typeface="ＭＳ Ｐゴシック" charset="0"/>
              </a:rPr>
              <a:t>2.30 </a:t>
            </a:r>
            <a:r>
              <a:rPr lang="en-US" sz="2200">
                <a:solidFill>
                  <a:srgbClr val="660066"/>
                </a:solidFill>
                <a:effectLst>
                  <a:outerShdw blurRad="38100" dist="38100" dir="2700000" algn="tl">
                    <a:srgbClr val="DDDDDD"/>
                  </a:outerShdw>
                </a:effectLst>
                <a:latin typeface="Helvetica" charset="0"/>
                <a:ea typeface="ＭＳ Ｐゴシック" charset="0"/>
                <a:cs typeface="Arial" charset="0"/>
              </a:rPr>
              <a:t>×</a:t>
            </a:r>
            <a:r>
              <a:rPr lang="en-US" sz="2200">
                <a:solidFill>
                  <a:srgbClr val="660066"/>
                </a:solidFill>
                <a:effectLst>
                  <a:outerShdw blurRad="38100" dist="38100" dir="2700000" algn="tl">
                    <a:srgbClr val="DDDDDD"/>
                  </a:outerShdw>
                </a:effectLst>
                <a:latin typeface="Helvetica" charset="0"/>
                <a:ea typeface="ＭＳ Ｐゴシック" charset="0"/>
              </a:rPr>
              <a:t> 10</a:t>
            </a:r>
            <a:r>
              <a:rPr lang="en-US" sz="2200" baseline="30000">
                <a:solidFill>
                  <a:srgbClr val="660066"/>
                </a:solidFill>
                <a:effectLst>
                  <a:outerShdw blurRad="38100" dist="38100" dir="2700000" algn="tl">
                    <a:srgbClr val="DDDDDD"/>
                  </a:outerShdw>
                </a:effectLst>
                <a:latin typeface="Helvetica" charset="0"/>
                <a:ea typeface="ＭＳ Ｐゴシック" charset="0"/>
                <a:cs typeface="Arial" charset="0"/>
              </a:rPr>
              <a:t>−</a:t>
            </a:r>
            <a:r>
              <a:rPr lang="en-US" sz="2200" baseline="30000">
                <a:solidFill>
                  <a:srgbClr val="660066"/>
                </a:solidFill>
                <a:effectLst>
                  <a:outerShdw blurRad="38100" dist="38100" dir="2700000" algn="tl">
                    <a:srgbClr val="DDDDDD"/>
                  </a:outerShdw>
                </a:effectLst>
                <a:latin typeface="Helvetica" charset="0"/>
                <a:ea typeface="ＭＳ Ｐゴシック" charset="0"/>
              </a:rPr>
              <a:t>6</a:t>
            </a:r>
            <a:r>
              <a:rPr lang="en-US" sz="2200">
                <a:solidFill>
                  <a:srgbClr val="660066"/>
                </a:solidFill>
                <a:effectLst>
                  <a:outerShdw blurRad="38100" dist="38100" dir="2700000" algn="tl">
                    <a:srgbClr val="DDDDDD"/>
                  </a:outerShdw>
                </a:effectLst>
                <a:latin typeface="Helvetica" charset="0"/>
                <a:ea typeface="ＭＳ Ｐゴシック" charset="0"/>
              </a:rPr>
              <a:t> </a:t>
            </a:r>
            <a:r>
              <a:rPr lang="en-US" sz="2200">
                <a:effectLst>
                  <a:outerShdw blurRad="38100" dist="38100" dir="2700000" algn="tl">
                    <a:srgbClr val="DDDDDD"/>
                  </a:outerShdw>
                </a:effectLst>
                <a:latin typeface="Helvetica" charset="0"/>
                <a:ea typeface="ＭＳ Ｐゴシック" charset="0"/>
              </a:rPr>
              <a:t>cm. If the mass of this sample is 0.4767 g, </a:t>
            </a:r>
          </a:p>
          <a:p>
            <a:pPr lvl="2">
              <a:buFontTx/>
              <a:buNone/>
            </a:pPr>
            <a:r>
              <a:rPr lang="en-US" sz="2200">
                <a:effectLst>
                  <a:outerShdw blurRad="38100" dist="38100" dir="2700000" algn="tl">
                    <a:srgbClr val="DDDDDD"/>
                  </a:outerShdw>
                </a:effectLst>
                <a:latin typeface="Helvetica" charset="0"/>
                <a:ea typeface="ＭＳ Ｐゴシック" charset="0"/>
              </a:rPr>
              <a:t>predict the identity of the metal. </a:t>
            </a:r>
          </a:p>
          <a:p>
            <a:pPr algn="ctr"/>
            <a:r>
              <a:rPr lang="en-US" sz="2200">
                <a:effectLst>
                  <a:outerShdw blurRad="38100" dist="38100" dir="2700000" algn="tl">
                    <a:srgbClr val="DDDDDD"/>
                  </a:outerShdw>
                </a:effectLst>
                <a:latin typeface="Helvetica" charset="0"/>
                <a:ea typeface="ＭＳ Ｐゴシック" charset="0"/>
                <a:cs typeface="ＭＳ Ｐゴシック" charset="0"/>
              </a:rPr>
              <a:t>The density of the metal is shown in parenthesis.  </a:t>
            </a:r>
          </a:p>
          <a:p>
            <a:pPr algn="ctr"/>
            <a:r>
              <a:rPr lang="en-US" sz="2200">
                <a:effectLst>
                  <a:outerShdw blurRad="38100" dist="38100" dir="2700000" algn="tl">
                    <a:srgbClr val="DDDDDD"/>
                  </a:outerShdw>
                </a:effectLst>
                <a:latin typeface="Helvetica" charset="0"/>
                <a:ea typeface="ＭＳ Ｐゴシック" charset="0"/>
                <a:cs typeface="ＭＳ Ｐゴシック" charset="0"/>
              </a:rPr>
              <a:t>Useful information: </a:t>
            </a:r>
            <a:r>
              <a:rPr lang="en-US" sz="2200">
                <a:solidFill>
                  <a:srgbClr val="008000"/>
                </a:solidFill>
                <a:effectLst>
                  <a:outerShdw blurRad="38100" dist="38100" dir="2700000" algn="tl">
                    <a:srgbClr val="DDDDDD"/>
                  </a:outerShdw>
                </a:effectLst>
                <a:latin typeface="Helvetica" charset="0"/>
                <a:ea typeface="ＭＳ Ｐゴシック" charset="0"/>
                <a:cs typeface="ＭＳ Ｐゴシック" charset="0"/>
              </a:rPr>
              <a:t>1 ft = 12 in; 1 in = 2.54 cm</a:t>
            </a:r>
            <a:r>
              <a:rPr lang="en-US">
                <a:solidFill>
                  <a:srgbClr val="008000"/>
                </a:solidFill>
                <a:effectLst>
                  <a:outerShdw blurRad="38100" dist="38100" dir="2700000" algn="tl">
                    <a:srgbClr val="DDDDDD"/>
                  </a:outerShdw>
                </a:effectLst>
                <a:latin typeface="Helvetica" charset="0"/>
                <a:ea typeface="ＭＳ Ｐゴシック" charset="0"/>
                <a:cs typeface="ＭＳ Ｐゴシック" charset="0"/>
              </a:rPr>
              <a:t> </a:t>
            </a:r>
            <a:endParaRPr lang="en-US" sz="2200">
              <a:solidFill>
                <a:srgbClr val="008000"/>
              </a:solidFill>
              <a:effectLst>
                <a:outerShdw blurRad="38100" dist="38100" dir="2700000" algn="tl">
                  <a:srgbClr val="DDDDDD"/>
                </a:outerShdw>
              </a:effectLst>
              <a:latin typeface="Helvetica" charset="0"/>
              <a:ea typeface="ＭＳ Ｐゴシック" charset="0"/>
              <a:cs typeface="ＭＳ Ｐゴシック" charset="0"/>
            </a:endParaRPr>
          </a:p>
        </p:txBody>
      </p:sp>
      <p:graphicFrame>
        <p:nvGraphicFramePr>
          <p:cNvPr id="62466"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62484"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2468" name="TextBox 6"/>
          <p:cNvSpPr txBox="1">
            <a:spLocks noChangeArrowheads="1"/>
          </p:cNvSpPr>
          <p:nvPr/>
        </p:nvSpPr>
        <p:spPr bwMode="auto">
          <a:xfrm>
            <a:off x="1143000" y="4876800"/>
            <a:ext cx="754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__________________________ = </a:t>
            </a:r>
          </a:p>
          <a:p>
            <a:pPr eaLnBrk="1" hangingPunct="1"/>
            <a:endParaRPr lang="en-US"/>
          </a:p>
          <a:p>
            <a:pPr eaLnBrk="1" hangingPunct="1"/>
            <a:endParaRPr lang="en-US"/>
          </a:p>
        </p:txBody>
      </p:sp>
      <p:cxnSp>
        <p:nvCxnSpPr>
          <p:cNvPr id="62469" name="Straight Connector 8"/>
          <p:cNvCxnSpPr>
            <a:cxnSpLocks noChangeShapeType="1"/>
          </p:cNvCxnSpPr>
          <p:nvPr/>
        </p:nvCxnSpPr>
        <p:spPr bwMode="auto">
          <a:xfrm rot="5400000">
            <a:off x="1524001" y="5715000"/>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62470" name="Straight Connector 11"/>
          <p:cNvCxnSpPr>
            <a:cxnSpLocks noChangeShapeType="1"/>
          </p:cNvCxnSpPr>
          <p:nvPr/>
        </p:nvCxnSpPr>
        <p:spPr bwMode="auto">
          <a:xfrm rot="5400000">
            <a:off x="25153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62471" name="TextBox 13"/>
          <p:cNvSpPr txBox="1">
            <a:spLocks noChangeArrowheads="1"/>
          </p:cNvSpPr>
          <p:nvPr/>
        </p:nvSpPr>
        <p:spPr bwMode="auto">
          <a:xfrm>
            <a:off x="1447800" y="5181600"/>
            <a:ext cx="60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ft</a:t>
            </a:r>
            <a:r>
              <a:rPr lang="en-US" baseline="30000"/>
              <a:t>2</a:t>
            </a:r>
          </a:p>
          <a:p>
            <a:pPr eaLnBrk="1" hangingPunct="1"/>
            <a:endParaRPr lang="en-US"/>
          </a:p>
        </p:txBody>
      </p:sp>
      <p:grpSp>
        <p:nvGrpSpPr>
          <p:cNvPr id="2" name="Group 33"/>
          <p:cNvGrpSpPr>
            <a:grpSpLocks/>
          </p:cNvGrpSpPr>
          <p:nvPr/>
        </p:nvGrpSpPr>
        <p:grpSpPr bwMode="auto">
          <a:xfrm>
            <a:off x="2362200" y="5181600"/>
            <a:ext cx="762000" cy="1147763"/>
            <a:chOff x="2362200" y="5181600"/>
            <a:chExt cx="762000" cy="1147465"/>
          </a:xfrm>
        </p:grpSpPr>
        <p:sp>
          <p:nvSpPr>
            <p:cNvPr id="62481" name="TextBox 14"/>
            <p:cNvSpPr txBox="1">
              <a:spLocks noChangeArrowheads="1"/>
            </p:cNvSpPr>
            <p:nvPr/>
          </p:nvSpPr>
          <p:spPr bwMode="auto">
            <a:xfrm>
              <a:off x="2362200" y="5181600"/>
              <a:ext cx="76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in</a:t>
              </a:r>
              <a:r>
                <a:rPr lang="en-US" baseline="30000"/>
                <a:t>2</a:t>
              </a:r>
            </a:p>
            <a:p>
              <a:pPr eaLnBrk="1" hangingPunct="1"/>
              <a:endParaRPr lang="en-US"/>
            </a:p>
          </p:txBody>
        </p:sp>
        <p:sp>
          <p:nvSpPr>
            <p:cNvPr id="62482" name="TextBox 14"/>
            <p:cNvSpPr txBox="1">
              <a:spLocks noChangeArrowheads="1"/>
            </p:cNvSpPr>
            <p:nvPr/>
          </p:nvSpPr>
          <p:spPr bwMode="auto">
            <a:xfrm>
              <a:off x="2438400" y="5867400"/>
              <a:ext cx="60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ft</a:t>
              </a:r>
              <a:r>
                <a:rPr lang="en-US" baseline="30000"/>
                <a:t>2</a:t>
              </a:r>
              <a:endParaRPr lang="en-US"/>
            </a:p>
          </p:txBody>
        </p:sp>
      </p:grpSp>
      <p:grpSp>
        <p:nvGrpSpPr>
          <p:cNvPr id="3" name="Group 34"/>
          <p:cNvGrpSpPr>
            <a:grpSpLocks/>
          </p:cNvGrpSpPr>
          <p:nvPr/>
        </p:nvGrpSpPr>
        <p:grpSpPr bwMode="auto">
          <a:xfrm>
            <a:off x="3352800" y="5181600"/>
            <a:ext cx="1066800" cy="1147763"/>
            <a:chOff x="3352800" y="5181600"/>
            <a:chExt cx="1066800" cy="1147167"/>
          </a:xfrm>
        </p:grpSpPr>
        <p:sp>
          <p:nvSpPr>
            <p:cNvPr id="62479" name="TextBox 14"/>
            <p:cNvSpPr txBox="1">
              <a:spLocks noChangeArrowheads="1"/>
            </p:cNvSpPr>
            <p:nvPr/>
          </p:nvSpPr>
          <p:spPr bwMode="auto">
            <a:xfrm>
              <a:off x="3352800" y="5181600"/>
              <a:ext cx="990600" cy="46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2</a:t>
              </a:r>
            </a:p>
          </p:txBody>
        </p:sp>
        <p:sp>
          <p:nvSpPr>
            <p:cNvPr id="62480" name="TextBox 14"/>
            <p:cNvSpPr txBox="1">
              <a:spLocks noChangeArrowheads="1"/>
            </p:cNvSpPr>
            <p:nvPr/>
          </p:nvSpPr>
          <p:spPr bwMode="auto">
            <a:xfrm>
              <a:off x="3657600" y="5867222"/>
              <a:ext cx="762000" cy="46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in</a:t>
              </a:r>
              <a:r>
                <a:rPr lang="en-US" baseline="30000"/>
                <a:t>2</a:t>
              </a:r>
            </a:p>
          </p:txBody>
        </p:sp>
      </p:grpSp>
      <p:sp>
        <p:nvSpPr>
          <p:cNvPr id="62474"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Solved in 2 Steps</a:t>
            </a:r>
          </a:p>
        </p:txBody>
      </p:sp>
      <p:cxnSp>
        <p:nvCxnSpPr>
          <p:cNvPr id="62475" name="Straight Connector 11"/>
          <p:cNvCxnSpPr>
            <a:cxnSpLocks noChangeShapeType="1"/>
          </p:cNvCxnSpPr>
          <p:nvPr/>
        </p:nvCxnSpPr>
        <p:spPr bwMode="auto">
          <a:xfrm rot="5400000">
            <a:off x="3963194" y="57904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62476" name="TextBox 14"/>
          <p:cNvSpPr txBox="1">
            <a:spLocks noChangeArrowheads="1"/>
          </p:cNvSpPr>
          <p:nvPr/>
        </p:nvSpPr>
        <p:spPr bwMode="auto">
          <a:xfrm>
            <a:off x="4724400" y="51054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endParaRPr lang="en-US" baseline="30000"/>
          </a:p>
        </p:txBody>
      </p:sp>
      <p:sp>
        <p:nvSpPr>
          <p:cNvPr id="62477" name="Rectangle 26"/>
          <p:cNvSpPr>
            <a:spLocks noChangeArrowheads="1"/>
          </p:cNvSpPr>
          <p:nvPr/>
        </p:nvSpPr>
        <p:spPr bwMode="auto">
          <a:xfrm>
            <a:off x="6477000" y="5334000"/>
            <a:ext cx="76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cm</a:t>
            </a:r>
            <a:r>
              <a:rPr lang="en-US" baseline="30000"/>
              <a:t>3</a:t>
            </a:r>
            <a:r>
              <a:rPr lang="en-US"/>
              <a:t> </a:t>
            </a:r>
          </a:p>
        </p:txBody>
      </p:sp>
      <p:sp>
        <p:nvSpPr>
          <p:cNvPr id="28" name="TextBox 15"/>
          <p:cNvSpPr txBox="1">
            <a:spLocks noChangeArrowheads="1"/>
          </p:cNvSpPr>
          <p:nvPr/>
        </p:nvSpPr>
        <p:spPr bwMode="auto">
          <a:xfrm>
            <a:off x="6172200" y="4953000"/>
            <a:ext cx="3200400" cy="1200150"/>
          </a:xfrm>
          <a:prstGeom prst="rect">
            <a:avLst/>
          </a:prstGeom>
          <a:solidFill>
            <a:schemeClr val="bg1">
              <a:lumMod val="95000"/>
            </a:schemeClr>
          </a:solid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 cm</a:t>
            </a:r>
            <a:r>
              <a:rPr lang="en-US" baseline="30000"/>
              <a:t>3</a:t>
            </a:r>
          </a:p>
          <a:p>
            <a:pPr eaLnBrk="1" hangingPunct="1"/>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143000" y="533400"/>
            <a:ext cx="8305800" cy="582613"/>
          </a:xfrm>
        </p:spPr>
        <p:txBody>
          <a:bodyPr>
            <a:spAutoFit/>
          </a:bodyPr>
          <a:lstStyle/>
          <a:p>
            <a:pPr algn="ctr"/>
            <a:r>
              <a:rPr lang="en-US" sz="3200">
                <a:latin typeface="Times" charset="0"/>
                <a:ea typeface="ＭＳ Ｐゴシック" charset="0"/>
                <a:cs typeface="ＭＳ Ｐゴシック" charset="0"/>
              </a:rPr>
              <a:t>Densities of Various Common Substances* </a:t>
            </a:r>
          </a:p>
        </p:txBody>
      </p:sp>
      <p:pic>
        <p:nvPicPr>
          <p:cNvPr id="66563" name="Picture 3" descr="C:\Documents and Settings\smithja\Desktop\zumdahl\ppts\tables\jpg\table_01_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113" y="1419225"/>
            <a:ext cx="6327775" cy="4891088"/>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0" y="1600200"/>
            <a:ext cx="1219200" cy="461963"/>
          </a:xfrm>
          <a:prstGeom prst="rect">
            <a:avLst/>
          </a:prstGeom>
          <a:solidFill>
            <a:schemeClr val="accent3"/>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effectLst>
                <a:outerShdw blurRad="38100" dist="38100" dir="2700000" algn="tl">
                  <a:srgbClr val="DDDDDD"/>
                </a:outerShdw>
              </a:effectLst>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76200"/>
            <a:ext cx="8382000" cy="9144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67587" name="Text Box 3"/>
          <p:cNvSpPr txBox="1">
            <a:spLocks noChangeArrowheads="1"/>
          </p:cNvSpPr>
          <p:nvPr/>
        </p:nvSpPr>
        <p:spPr bwMode="auto">
          <a:xfrm>
            <a:off x="381000" y="981075"/>
            <a:ext cx="8458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eaLnBrk="0" hangingPunct="0">
              <a:tabLst>
                <a:tab pos="46196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461963" algn="l"/>
              </a:tabLst>
              <a:defRPr sz="2400" i="1">
                <a:solidFill>
                  <a:schemeClr val="tx2"/>
                </a:solidFill>
                <a:latin typeface="Helvetica" charset="0"/>
                <a:ea typeface="ＭＳ Ｐゴシック" charset="0"/>
              </a:defRPr>
            </a:lvl2pPr>
            <a:lvl3pPr eaLnBrk="0" hangingPunct="0">
              <a:tabLst>
                <a:tab pos="461963" algn="l"/>
              </a:tabLst>
              <a:defRPr sz="2400" i="1">
                <a:solidFill>
                  <a:schemeClr val="tx2"/>
                </a:solidFill>
                <a:latin typeface="Helvetica" charset="0"/>
                <a:ea typeface="ＭＳ Ｐゴシック" charset="0"/>
              </a:defRPr>
            </a:lvl3pPr>
            <a:lvl4pPr eaLnBrk="0" hangingPunct="0">
              <a:tabLst>
                <a:tab pos="461963" algn="l"/>
              </a:tabLst>
              <a:defRPr sz="2400" i="1">
                <a:solidFill>
                  <a:schemeClr val="tx2"/>
                </a:solidFill>
                <a:latin typeface="Helvetica" charset="0"/>
                <a:ea typeface="ＭＳ Ｐゴシック" charset="0"/>
              </a:defRPr>
            </a:lvl4pPr>
            <a:lvl5pPr eaLnBrk="0" hangingPunct="0">
              <a:tabLst>
                <a:tab pos="4619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9pPr>
          </a:lstStyle>
          <a:p>
            <a:pPr eaLnBrk="1" hangingPunct="1"/>
            <a:r>
              <a:rPr lang="en-US" i="0">
                <a:solidFill>
                  <a:schemeClr val="tx1"/>
                </a:solidFill>
                <a:latin typeface="Times" charset="0"/>
              </a:rPr>
              <a:t>Which would provide more grams of NaCl, sample one with a mass of 2,350 mg, or sample two, a solid with a volume of 2.00 cm</a:t>
            </a:r>
            <a:r>
              <a:rPr lang="en-US" i="0" baseline="30000">
                <a:solidFill>
                  <a:schemeClr val="tx1"/>
                </a:solidFill>
                <a:latin typeface="Times" charset="0"/>
              </a:rPr>
              <a:t>3</a:t>
            </a:r>
            <a:r>
              <a:rPr lang="en-US" i="0">
                <a:solidFill>
                  <a:schemeClr val="tx1"/>
                </a:solidFill>
                <a:latin typeface="Times" charset="0"/>
              </a:rPr>
              <a:t>?  (The density of solid salt is 2.16 g/cm</a:t>
            </a:r>
            <a:r>
              <a:rPr lang="en-US" i="0" baseline="30000">
                <a:solidFill>
                  <a:schemeClr val="tx1"/>
                </a:solidFill>
                <a:latin typeface="Times" charset="0"/>
              </a:rPr>
              <a:t>3</a:t>
            </a:r>
            <a:r>
              <a:rPr lang="en-US" i="0">
                <a:solidFill>
                  <a:schemeClr val="tx1"/>
                </a:solidFill>
                <a:latin typeface="Times" charset="0"/>
              </a:rPr>
              <a:t>.)  Select the most massive sample and its mass in grams.</a:t>
            </a:r>
          </a:p>
          <a:p>
            <a:pPr eaLnBrk="1" hangingPunct="1"/>
            <a:endParaRPr lang="en-US" i="0">
              <a:solidFill>
                <a:schemeClr val="tx1"/>
              </a:solidFill>
              <a:latin typeface="Times" charset="0"/>
            </a:endParaRPr>
          </a:p>
          <a:p>
            <a:pPr eaLnBrk="1" hangingPunct="1">
              <a:buFont typeface="Times" charset="0"/>
              <a:buAutoNum type="alphaUcPeriod"/>
            </a:pPr>
            <a:r>
              <a:rPr lang="en-US" i="0">
                <a:solidFill>
                  <a:schemeClr val="tx1"/>
                </a:solidFill>
                <a:latin typeface="Times" charset="0"/>
              </a:rPr>
              <a:t>   Sample two; 1.08 grams</a:t>
            </a:r>
          </a:p>
          <a:p>
            <a:pPr eaLnBrk="1" hangingPunct="1">
              <a:buFont typeface="Times" charset="0"/>
              <a:buAutoNum type="alphaUcPeriod"/>
            </a:pPr>
            <a:r>
              <a:rPr lang="en-US" i="0">
                <a:solidFill>
                  <a:schemeClr val="tx1"/>
                </a:solidFill>
                <a:latin typeface="Times" charset="0"/>
              </a:rPr>
              <a:t>   Sample two; 4.32 grams</a:t>
            </a:r>
          </a:p>
          <a:p>
            <a:pPr eaLnBrk="1" hangingPunct="1">
              <a:buFont typeface="Times" charset="0"/>
              <a:buAutoNum type="alphaUcPeriod"/>
            </a:pPr>
            <a:r>
              <a:rPr lang="en-US" i="0">
                <a:solidFill>
                  <a:schemeClr val="tx1"/>
                </a:solidFill>
                <a:latin typeface="Times" charset="0"/>
              </a:rPr>
              <a:t>   Sample one; 2.35 grams</a:t>
            </a:r>
          </a:p>
          <a:p>
            <a:pPr eaLnBrk="1" hangingPunct="1">
              <a:buFont typeface="Times" charset="0"/>
              <a:buAutoNum type="alphaUcPeriod"/>
            </a:pPr>
            <a:r>
              <a:rPr lang="en-US" i="0">
                <a:solidFill>
                  <a:schemeClr val="tx1"/>
                </a:solidFill>
                <a:latin typeface="Times" charset="0"/>
              </a:rPr>
              <a:t>   Sample one; 2.350 grams</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81000" y="76200"/>
            <a:ext cx="8382000" cy="9144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69635" name="Text Box 3"/>
          <p:cNvSpPr txBox="1">
            <a:spLocks noChangeArrowheads="1"/>
          </p:cNvSpPr>
          <p:nvPr/>
        </p:nvSpPr>
        <p:spPr bwMode="auto">
          <a:xfrm>
            <a:off x="381000" y="990600"/>
            <a:ext cx="84582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eaLnBrk="0" hangingPunct="0">
              <a:tabLst>
                <a:tab pos="46196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461963" algn="l"/>
              </a:tabLst>
              <a:defRPr sz="2400" i="1">
                <a:solidFill>
                  <a:schemeClr val="tx2"/>
                </a:solidFill>
                <a:latin typeface="Helvetica" charset="0"/>
                <a:ea typeface="ＭＳ Ｐゴシック" charset="0"/>
              </a:defRPr>
            </a:lvl2pPr>
            <a:lvl3pPr eaLnBrk="0" hangingPunct="0">
              <a:tabLst>
                <a:tab pos="461963" algn="l"/>
              </a:tabLst>
              <a:defRPr sz="2400" i="1">
                <a:solidFill>
                  <a:schemeClr val="tx2"/>
                </a:solidFill>
                <a:latin typeface="Helvetica" charset="0"/>
                <a:ea typeface="ＭＳ Ｐゴシック" charset="0"/>
              </a:defRPr>
            </a:lvl3pPr>
            <a:lvl4pPr eaLnBrk="0" hangingPunct="0">
              <a:tabLst>
                <a:tab pos="461963" algn="l"/>
              </a:tabLst>
              <a:defRPr sz="2400" i="1">
                <a:solidFill>
                  <a:schemeClr val="tx2"/>
                </a:solidFill>
                <a:latin typeface="Helvetica" charset="0"/>
                <a:ea typeface="ＭＳ Ｐゴシック" charset="0"/>
              </a:defRPr>
            </a:lvl4pPr>
            <a:lvl5pPr eaLnBrk="0" hangingPunct="0">
              <a:tabLst>
                <a:tab pos="4619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9pPr>
          </a:lstStyle>
          <a:p>
            <a:pPr eaLnBrk="1" hangingPunct="1"/>
            <a:r>
              <a:rPr lang="en-US">
                <a:solidFill>
                  <a:schemeClr val="tx1"/>
                </a:solidFill>
                <a:latin typeface="Times" charset="0"/>
              </a:rPr>
              <a:t>The volume of any material can be obtained from its density and mass.</a:t>
            </a:r>
          </a:p>
          <a:p>
            <a:pPr eaLnBrk="1" hangingPunct="1"/>
            <a:endParaRPr lang="en-US">
              <a:solidFill>
                <a:schemeClr val="tx1"/>
              </a:solidFill>
              <a:latin typeface="Times" charset="0"/>
            </a:endParaRPr>
          </a:p>
          <a:p>
            <a:pPr eaLnBrk="1" hangingPunct="1"/>
            <a:r>
              <a:rPr lang="en-US" i="0">
                <a:solidFill>
                  <a:schemeClr val="tx1"/>
                </a:solidFill>
                <a:latin typeface="Times" charset="0"/>
              </a:rPr>
              <a:t>If the mass of a sample of acid from a battery were 5.00 grams and its density was 1.2  g/mL, what would the correct reported volume in mL with the proper number of significant digits?</a:t>
            </a:r>
          </a:p>
          <a:p>
            <a:pPr eaLnBrk="1" hangingPunct="1"/>
            <a:endParaRPr lang="en-US" i="0">
              <a:solidFill>
                <a:schemeClr val="tx1"/>
              </a:solidFill>
              <a:latin typeface="Times" charset="0"/>
            </a:endParaRPr>
          </a:p>
          <a:p>
            <a:pPr eaLnBrk="1" hangingPunct="1">
              <a:buFont typeface="Times" charset="0"/>
              <a:buAutoNum type="alphaUcPeriod"/>
            </a:pPr>
            <a:r>
              <a:rPr lang="en-US" i="0">
                <a:solidFill>
                  <a:schemeClr val="tx1"/>
                </a:solidFill>
                <a:latin typeface="Times" charset="0"/>
              </a:rPr>
              <a:t>	6.0 mL</a:t>
            </a:r>
          </a:p>
          <a:p>
            <a:pPr eaLnBrk="1" hangingPunct="1">
              <a:buFont typeface="Times" charset="0"/>
              <a:buAutoNum type="alphaUcPeriod"/>
            </a:pPr>
            <a:r>
              <a:rPr lang="en-US" i="0">
                <a:solidFill>
                  <a:schemeClr val="tx1"/>
                </a:solidFill>
                <a:latin typeface="Times" charset="0"/>
              </a:rPr>
              <a:t>	6.00 mL</a:t>
            </a:r>
          </a:p>
          <a:p>
            <a:pPr eaLnBrk="1" hangingPunct="1">
              <a:buFont typeface="Times" charset="0"/>
              <a:buAutoNum type="alphaUcPeriod"/>
            </a:pPr>
            <a:r>
              <a:rPr lang="en-US" i="0">
                <a:solidFill>
                  <a:schemeClr val="tx1"/>
                </a:solidFill>
                <a:latin typeface="Times" charset="0"/>
              </a:rPr>
              <a:t>	4.2 mL</a:t>
            </a:r>
          </a:p>
          <a:p>
            <a:pPr eaLnBrk="1" hangingPunct="1">
              <a:buFont typeface="Times" charset="0"/>
              <a:buAutoNum type="alphaUcPeriod"/>
            </a:pPr>
            <a:r>
              <a:rPr lang="en-US" i="0">
                <a:solidFill>
                  <a:schemeClr val="tx1"/>
                </a:solidFill>
                <a:latin typeface="Times" charset="0"/>
              </a:rPr>
              <a:t>	4.17 mL</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2"/>
          <p:cNvSpPr>
            <a:spLocks noGrp="1" noChangeArrowheads="1"/>
          </p:cNvSpPr>
          <p:nvPr>
            <p:ph type="title"/>
          </p:nvPr>
        </p:nvSpPr>
        <p:spPr>
          <a:xfrm>
            <a:off x="1143000" y="228600"/>
            <a:ext cx="7772400" cy="1162050"/>
          </a:xfrm>
        </p:spPr>
        <p:txBody>
          <a:bodyPr/>
          <a:lstStyle/>
          <a:p>
            <a:pPr algn="ctr"/>
            <a:r>
              <a:rPr lang="en-US" sz="3600">
                <a:solidFill>
                  <a:schemeClr val="tx1"/>
                </a:solidFill>
                <a:latin typeface="Helvetica" charset="0"/>
                <a:ea typeface="ＭＳ Ｐゴシック" charset="0"/>
                <a:cs typeface="ＭＳ Ｐゴシック" charset="0"/>
              </a:rPr>
              <a:t>Density</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a:t>
            </a:r>
            <a:r>
              <a:rPr lang="en-US" sz="2800">
                <a:latin typeface="Times" charset="0"/>
                <a:ea typeface="ＭＳ Ｐゴシック" charset="0"/>
                <a:cs typeface="ＭＳ Ｐゴシック" charset="0"/>
              </a:rPr>
              <a:t>]</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r>
              <a:rPr lang="en-US" sz="2000">
                <a:solidFill>
                  <a:srgbClr val="FF0000"/>
                </a:solidFill>
                <a:latin typeface="Times" charset="0"/>
                <a:ea typeface="ＭＳ Ｐゴシック" charset="0"/>
                <a:cs typeface="ＭＳ Ｐゴシック" charset="0"/>
              </a:rPr>
              <a:t>Mass = Density x Volume </a:t>
            </a:r>
            <a:endParaRPr lang="en-US" sz="2000">
              <a:latin typeface="Times" charset="0"/>
              <a:ea typeface="ＭＳ Ｐゴシック" charset="0"/>
              <a:cs typeface="ＭＳ Ｐゴシック" charset="0"/>
            </a:endParaRPr>
          </a:p>
        </p:txBody>
      </p:sp>
      <p:sp>
        <p:nvSpPr>
          <p:cNvPr id="71685" name="Rectangle 3"/>
          <p:cNvSpPr>
            <a:spLocks noGrp="1" noChangeArrowheads="1"/>
          </p:cNvSpPr>
          <p:nvPr>
            <p:ph type="body" idx="1"/>
          </p:nvPr>
        </p:nvSpPr>
        <p:spPr>
          <a:xfrm>
            <a:off x="990600" y="1600200"/>
            <a:ext cx="7848600" cy="4648200"/>
          </a:xfrm>
          <a:ln w="12700" cap="flat">
            <a:solidFill>
              <a:schemeClr val="tx1"/>
            </a:solidFill>
            <a:miter lim="800000"/>
            <a:headEnd/>
            <a:tailEnd/>
          </a:ln>
        </p:spPr>
        <p:txBody>
          <a:bodyPr/>
          <a:lstStyle/>
          <a:p>
            <a:pPr>
              <a:buSzPct val="200000"/>
              <a:buFontTx/>
              <a:buChar char="•"/>
            </a:pPr>
            <a:r>
              <a:rPr lang="en-US" sz="2800">
                <a:latin typeface="Helvetica" charset="0"/>
                <a:ea typeface="ＭＳ Ｐゴシック" charset="0"/>
                <a:cs typeface="ＭＳ Ｐゴシック" charset="0"/>
              </a:rPr>
              <a:t>How many grams of air are there in PS 277?</a:t>
            </a:r>
          </a:p>
          <a:p>
            <a:pPr>
              <a:buSzPct val="200000"/>
              <a:buFontTx/>
              <a:buChar char="•"/>
            </a:pPr>
            <a:r>
              <a:rPr lang="en-US" sz="2400">
                <a:latin typeface="Helvetica" charset="0"/>
                <a:ea typeface="ＭＳ Ｐゴシック" charset="0"/>
                <a:cs typeface="ＭＳ Ｐゴシック" charset="0"/>
              </a:rPr>
              <a:t>The room has dimensions of ~ 3.5 m x 11 m x 10. m. </a:t>
            </a:r>
          </a:p>
          <a:p>
            <a:pPr>
              <a:buSzPct val="200000"/>
              <a:buFontTx/>
              <a:buChar char="•"/>
            </a:pPr>
            <a:r>
              <a:rPr lang="en-US" sz="2400">
                <a:latin typeface="Helvetica" charset="0"/>
                <a:ea typeface="ＭＳ Ｐゴシック" charset="0"/>
                <a:cs typeface="ＭＳ Ｐゴシック" charset="0"/>
              </a:rPr>
              <a:t>D</a:t>
            </a:r>
            <a:r>
              <a:rPr lang="en-US" sz="2400" baseline="-25000">
                <a:latin typeface="Helvetica" charset="0"/>
                <a:ea typeface="ＭＳ Ｐゴシック" charset="0"/>
                <a:cs typeface="ＭＳ Ｐゴシック" charset="0"/>
              </a:rPr>
              <a:t>air</a:t>
            </a:r>
            <a:r>
              <a:rPr lang="en-US" sz="2400">
                <a:latin typeface="Helvetica" charset="0"/>
                <a:ea typeface="ＭＳ Ｐゴシック" charset="0"/>
                <a:cs typeface="ＭＳ Ｐゴシック" charset="0"/>
              </a:rPr>
              <a:t> = 1.22 x 10</a:t>
            </a:r>
            <a:r>
              <a:rPr lang="en-US" sz="2400" baseline="30000">
                <a:latin typeface="Helvetica" charset="0"/>
                <a:ea typeface="ＭＳ Ｐゴシック" charset="0"/>
                <a:cs typeface="ＭＳ Ｐゴシック" charset="0"/>
              </a:rPr>
              <a:t>-3 </a:t>
            </a:r>
            <a:r>
              <a:rPr lang="en-US" sz="2400">
                <a:latin typeface="Helvetica" charset="0"/>
                <a:ea typeface="ＭＳ Ｐゴシック" charset="0"/>
                <a:cs typeface="ＭＳ Ｐゴシック" charset="0"/>
              </a:rPr>
              <a:t>g/cm</a:t>
            </a:r>
            <a:r>
              <a:rPr lang="en-US" sz="2400" baseline="30000">
                <a:latin typeface="Helvetica" charset="0"/>
                <a:ea typeface="ＭＳ Ｐゴシック" charset="0"/>
                <a:cs typeface="ＭＳ Ｐゴシック" charset="0"/>
              </a:rPr>
              <a:t>3 </a:t>
            </a:r>
            <a:r>
              <a:rPr lang="en-US" sz="2400">
                <a:latin typeface="Helvetica" charset="0"/>
                <a:ea typeface="ＭＳ Ｐゴシック" charset="0"/>
                <a:cs typeface="ＭＳ Ｐゴシック" charset="0"/>
              </a:rPr>
              <a:t>(1.22 </a:t>
            </a:r>
            <a:r>
              <a:rPr lang="en-US" sz="2400" baseline="30000">
                <a:latin typeface="Helvetica" charset="0"/>
                <a:ea typeface="ＭＳ Ｐゴシック" charset="0"/>
                <a:cs typeface="ＭＳ Ｐゴシック" charset="0"/>
              </a:rPr>
              <a:t> </a:t>
            </a:r>
            <a:r>
              <a:rPr lang="en-US" sz="2400">
                <a:latin typeface="Helvetica" charset="0"/>
                <a:ea typeface="ＭＳ Ｐゴシック" charset="0"/>
                <a:cs typeface="ＭＳ Ｐゴシック" charset="0"/>
              </a:rPr>
              <a:t>g/L) </a:t>
            </a:r>
          </a:p>
          <a:p>
            <a:pPr>
              <a:buSzPct val="200000"/>
              <a:buFontTx/>
              <a:buChar char="•"/>
            </a:pPr>
            <a:r>
              <a:rPr lang="en-US" sz="2400">
                <a:latin typeface="Helvetica" charset="0"/>
                <a:ea typeface="ＭＳ Ｐゴシック" charset="0"/>
                <a:cs typeface="ＭＳ Ｐゴシック" charset="0"/>
              </a:rPr>
              <a:t>1m</a:t>
            </a:r>
            <a:r>
              <a:rPr lang="en-US" sz="2400" baseline="30000">
                <a:latin typeface="Helvetica" charset="0"/>
                <a:ea typeface="ＭＳ Ｐゴシック" charset="0"/>
                <a:cs typeface="ＭＳ Ｐゴシック" charset="0"/>
              </a:rPr>
              <a:t>3</a:t>
            </a:r>
            <a:r>
              <a:rPr lang="en-US" sz="2400">
                <a:latin typeface="Helvetica" charset="0"/>
                <a:ea typeface="ＭＳ Ｐゴシック" charset="0"/>
                <a:cs typeface="ＭＳ Ｐゴシック" charset="0"/>
              </a:rPr>
              <a:t>  = 100 cm x 100 cm x 100 cm; </a:t>
            </a:r>
          </a:p>
          <a:p>
            <a:pPr>
              <a:buSzPct val="200000"/>
              <a:buFontTx/>
              <a:buChar char="•"/>
            </a:pPr>
            <a:r>
              <a:rPr lang="en-US" sz="2400">
                <a:latin typeface="Helvetica" charset="0"/>
                <a:ea typeface="ＭＳ Ｐゴシック" charset="0"/>
                <a:cs typeface="ＭＳ Ｐゴシック" charset="0"/>
              </a:rPr>
              <a:t>1000 cm</a:t>
            </a:r>
            <a:r>
              <a:rPr lang="en-US" sz="2400" baseline="30000">
                <a:latin typeface="Helvetica" charset="0"/>
                <a:ea typeface="ＭＳ Ｐゴシック" charset="0"/>
                <a:cs typeface="ＭＳ Ｐゴシック" charset="0"/>
              </a:rPr>
              <a:t>3 </a:t>
            </a:r>
            <a:r>
              <a:rPr lang="en-US" sz="2400">
                <a:latin typeface="Helvetica" charset="0"/>
                <a:ea typeface="ＭＳ Ｐゴシック" charset="0"/>
                <a:cs typeface="ＭＳ Ｐゴシック" charset="0"/>
              </a:rPr>
              <a:t>= 1 L; 1 mL = 1 cm</a:t>
            </a:r>
            <a:r>
              <a:rPr lang="en-US" sz="2400" baseline="30000">
                <a:latin typeface="Helvetica" charset="0"/>
                <a:ea typeface="ＭＳ Ｐゴシック" charset="0"/>
                <a:cs typeface="ＭＳ Ｐゴシック" charset="0"/>
              </a:rPr>
              <a:t>3</a:t>
            </a:r>
          </a:p>
        </p:txBody>
      </p:sp>
      <p:graphicFrame>
        <p:nvGraphicFramePr>
          <p:cNvPr id="71682" name="Object 2"/>
          <p:cNvGraphicFramePr>
            <a:graphicFrameLocks/>
          </p:cNvGraphicFramePr>
          <p:nvPr/>
        </p:nvGraphicFramePr>
        <p:xfrm>
          <a:off x="7696200" y="4724400"/>
          <a:ext cx="1041400" cy="1066800"/>
        </p:xfrm>
        <a:graphic>
          <a:graphicData uri="http://schemas.openxmlformats.org/presentationml/2006/ole">
            <mc:AlternateContent xmlns:mc="http://schemas.openxmlformats.org/markup-compatibility/2006">
              <mc:Choice xmlns:v="urn:schemas-microsoft-com:vml" Requires="v">
                <p:oleObj spid="_x0000_s71689"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47244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168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71690"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1686" name="Rectangle 5"/>
          <p:cNvSpPr>
            <a:spLocks noChangeArrowheads="1"/>
          </p:cNvSpPr>
          <p:nvPr/>
        </p:nvSpPr>
        <p:spPr bwMode="auto">
          <a:xfrm>
            <a:off x="2133600" y="4038600"/>
            <a:ext cx="4572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Times" charset="0"/>
              <a:buAutoNum type="alphaUcPeriod"/>
            </a:pPr>
            <a:r>
              <a:rPr lang="en-US"/>
              <a:t>1.22 x 10</a:t>
            </a:r>
            <a:r>
              <a:rPr lang="en-US" baseline="30000"/>
              <a:t>3</a:t>
            </a:r>
            <a:r>
              <a:rPr lang="en-US"/>
              <a:t> g</a:t>
            </a:r>
          </a:p>
          <a:p>
            <a:pPr marL="457200" indent="-457200">
              <a:buFont typeface="Times" charset="0"/>
              <a:buAutoNum type="alphaUcPeriod"/>
            </a:pPr>
            <a:r>
              <a:rPr lang="en-US"/>
              <a:t>385,000,000 g</a:t>
            </a:r>
          </a:p>
          <a:p>
            <a:pPr marL="457200" indent="-457200">
              <a:buFont typeface="Times" charset="0"/>
              <a:buAutoNum type="alphaUcPeriod"/>
            </a:pPr>
            <a:r>
              <a:rPr lang="en-US"/>
              <a:t>3.85 x 10 </a:t>
            </a:r>
            <a:r>
              <a:rPr lang="en-US" baseline="30000"/>
              <a:t>6 </a:t>
            </a:r>
            <a:r>
              <a:rPr lang="en-US"/>
              <a:t>g</a:t>
            </a:r>
          </a:p>
          <a:p>
            <a:pPr marL="457200" indent="-457200">
              <a:buFont typeface="Times" charset="0"/>
              <a:buAutoNum type="alphaUcPeriod"/>
            </a:pPr>
            <a:r>
              <a:rPr lang="en-US"/>
              <a:t>47,000,000</a:t>
            </a:r>
            <a:r>
              <a:rPr lang="en-US" baseline="30000"/>
              <a:t> </a:t>
            </a:r>
            <a:r>
              <a:rPr lang="en-US"/>
              <a:t>g</a:t>
            </a:r>
          </a:p>
          <a:p>
            <a:pPr marL="457200" indent="-457200">
              <a:buFont typeface="Times" charset="0"/>
              <a:buAutoNum type="alphaUcPeriod"/>
            </a:pPr>
            <a:r>
              <a:rPr lang="en-US"/>
              <a:t>4.70 x 10 </a:t>
            </a:r>
            <a:r>
              <a:rPr lang="en-US" baseline="30000"/>
              <a:t>8 </a:t>
            </a:r>
            <a:r>
              <a:rPr lang="en-US"/>
              <a:t>g</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3"/>
          <p:cNvSpPr>
            <a:spLocks noGrp="1" noChangeArrowheads="1"/>
          </p:cNvSpPr>
          <p:nvPr>
            <p:ph type="body" idx="1"/>
          </p:nvPr>
        </p:nvSpPr>
        <p:spPr>
          <a:xfrm>
            <a:off x="381000" y="1676400"/>
            <a:ext cx="8305800" cy="3200400"/>
          </a:xfrm>
          <a:ln cap="flat">
            <a:solidFill>
              <a:schemeClr val="tx1"/>
            </a:solidFill>
          </a:ln>
        </p:spPr>
        <p:txBody>
          <a:bodyPr/>
          <a:lstStyle/>
          <a:p>
            <a:pPr>
              <a:buSzPct val="100000"/>
              <a:buFontTx/>
              <a:buNone/>
            </a:pPr>
            <a:endParaRPr lang="en-US" sz="1200">
              <a:latin typeface="Helvetica" charset="0"/>
              <a:ea typeface="ＭＳ Ｐゴシック" charset="0"/>
              <a:cs typeface="ＭＳ Ｐゴシック" charset="0"/>
            </a:endParaRPr>
          </a:p>
          <a:p>
            <a:pPr>
              <a:buSzPct val="200000"/>
              <a:buFontTx/>
              <a:buChar char="•"/>
            </a:pPr>
            <a:r>
              <a:rPr lang="en-US" sz="2800">
                <a:latin typeface="Helvetica" charset="0"/>
                <a:ea typeface="ＭＳ Ｐゴシック" charset="0"/>
                <a:cs typeface="ＭＳ Ｐゴシック" charset="0"/>
              </a:rPr>
              <a:t>How many grams of air are there in PS 277?</a:t>
            </a:r>
          </a:p>
          <a:p>
            <a:pPr>
              <a:buSzPct val="200000"/>
              <a:buFontTx/>
              <a:buChar char="•"/>
            </a:pPr>
            <a:r>
              <a:rPr lang="en-US" sz="2800">
                <a:latin typeface="Helvetica" charset="0"/>
                <a:ea typeface="ＭＳ Ｐゴシック" charset="0"/>
                <a:cs typeface="ＭＳ Ｐゴシック" charset="0"/>
              </a:rPr>
              <a:t>The room has dimensions of ~ 3.50 m x 11.0 m x 10.0 m. =  </a:t>
            </a:r>
            <a:r>
              <a:rPr lang="en-US" sz="2800">
                <a:solidFill>
                  <a:srgbClr val="4B71FD"/>
                </a:solidFill>
                <a:latin typeface="Helvetica" charset="0"/>
                <a:ea typeface="ＭＳ Ｐゴシック" charset="0"/>
                <a:cs typeface="ＭＳ Ｐゴシック" charset="0"/>
              </a:rPr>
              <a:t>? m</a:t>
            </a:r>
            <a:r>
              <a:rPr lang="en-US" sz="2800" baseline="30000">
                <a:solidFill>
                  <a:srgbClr val="4B71FD"/>
                </a:solidFill>
                <a:latin typeface="Helvetica" charset="0"/>
                <a:ea typeface="ＭＳ Ｐゴシック" charset="0"/>
                <a:cs typeface="ＭＳ Ｐゴシック" charset="0"/>
              </a:rPr>
              <a:t>3</a:t>
            </a:r>
            <a:endParaRPr lang="en-US" sz="2800">
              <a:solidFill>
                <a:srgbClr val="4B71FD"/>
              </a:solidFill>
              <a:latin typeface="Helvetica" charset="0"/>
              <a:ea typeface="ＭＳ Ｐゴシック" charset="0"/>
              <a:cs typeface="ＭＳ Ｐゴシック" charset="0"/>
            </a:endParaRPr>
          </a:p>
          <a:p>
            <a:pPr>
              <a:buSzPct val="200000"/>
              <a:buFontTx/>
              <a:buChar char="•"/>
            </a:pPr>
            <a:r>
              <a:rPr lang="en-US" sz="2800">
                <a:latin typeface="Helvetica" charset="0"/>
                <a:ea typeface="ＭＳ Ｐゴシック" charset="0"/>
                <a:cs typeface="ＭＳ Ｐゴシック" charset="0"/>
              </a:rPr>
              <a:t>D</a:t>
            </a:r>
            <a:r>
              <a:rPr lang="en-US" sz="2800" baseline="-25000">
                <a:latin typeface="Helvetica" charset="0"/>
                <a:ea typeface="ＭＳ Ｐゴシック" charset="0"/>
                <a:cs typeface="ＭＳ Ｐゴシック" charset="0"/>
              </a:rPr>
              <a:t>air</a:t>
            </a:r>
            <a:r>
              <a:rPr lang="en-US" sz="2800">
                <a:latin typeface="Helvetica" charset="0"/>
                <a:ea typeface="ＭＳ Ｐゴシック" charset="0"/>
                <a:cs typeface="ＭＳ Ｐゴシック" charset="0"/>
              </a:rPr>
              <a:t> = 1.22 x 10</a:t>
            </a:r>
            <a:r>
              <a:rPr lang="en-US" sz="2800" baseline="30000">
                <a:latin typeface="Helvetica" charset="0"/>
                <a:ea typeface="ＭＳ Ｐゴシック" charset="0"/>
                <a:cs typeface="ＭＳ Ｐゴシック" charset="0"/>
              </a:rPr>
              <a:t>-3 </a:t>
            </a:r>
            <a:r>
              <a:rPr lang="en-US" sz="2800">
                <a:latin typeface="Helvetica" charset="0"/>
                <a:ea typeface="ＭＳ Ｐゴシック" charset="0"/>
                <a:cs typeface="ＭＳ Ｐゴシック" charset="0"/>
              </a:rPr>
              <a:t>g/cm</a:t>
            </a:r>
            <a:r>
              <a:rPr lang="en-US" sz="2800" baseline="30000">
                <a:latin typeface="Helvetica" charset="0"/>
                <a:ea typeface="ＭＳ Ｐゴシック" charset="0"/>
                <a:cs typeface="ＭＳ Ｐゴシック" charset="0"/>
              </a:rPr>
              <a:t>3 </a:t>
            </a:r>
            <a:r>
              <a:rPr lang="en-US" sz="2800">
                <a:latin typeface="Helvetica" charset="0"/>
                <a:ea typeface="ＭＳ Ｐゴシック" charset="0"/>
                <a:cs typeface="ＭＳ Ｐゴシック" charset="0"/>
              </a:rPr>
              <a:t>(1.22 </a:t>
            </a:r>
            <a:r>
              <a:rPr lang="en-US" sz="2800" baseline="30000">
                <a:latin typeface="Helvetica" charset="0"/>
                <a:ea typeface="ＭＳ Ｐゴシック" charset="0"/>
                <a:cs typeface="ＭＳ Ｐゴシック" charset="0"/>
              </a:rPr>
              <a:t> </a:t>
            </a:r>
            <a:r>
              <a:rPr lang="en-US" sz="2800">
                <a:latin typeface="Helvetica" charset="0"/>
                <a:ea typeface="ＭＳ Ｐゴシック" charset="0"/>
                <a:cs typeface="ＭＳ Ｐゴシック" charset="0"/>
              </a:rPr>
              <a:t>g/L) </a:t>
            </a:r>
          </a:p>
          <a:p>
            <a:pPr>
              <a:buSzPct val="200000"/>
              <a:buFontTx/>
              <a:buChar char="•"/>
            </a:pPr>
            <a:r>
              <a:rPr lang="en-US" sz="2400">
                <a:solidFill>
                  <a:srgbClr val="008000"/>
                </a:solidFill>
                <a:latin typeface="Helvetica" charset="0"/>
                <a:ea typeface="ＭＳ Ｐゴシック" charset="0"/>
                <a:cs typeface="ＭＳ Ｐゴシック" charset="0"/>
              </a:rPr>
              <a:t>1m</a:t>
            </a:r>
            <a:r>
              <a:rPr lang="en-US" sz="2400" baseline="30000">
                <a:solidFill>
                  <a:srgbClr val="008000"/>
                </a:solidFill>
                <a:latin typeface="Helvetica" charset="0"/>
                <a:ea typeface="ＭＳ Ｐゴシック" charset="0"/>
                <a:cs typeface="ＭＳ Ｐゴシック" charset="0"/>
              </a:rPr>
              <a:t>3</a:t>
            </a:r>
            <a:r>
              <a:rPr lang="en-US" sz="2400">
                <a:solidFill>
                  <a:srgbClr val="008000"/>
                </a:solidFill>
                <a:latin typeface="Helvetica" charset="0"/>
                <a:ea typeface="ＭＳ Ｐゴシック" charset="0"/>
                <a:cs typeface="ＭＳ Ｐゴシック" charset="0"/>
              </a:rPr>
              <a:t>  = 100 cm x 100 cm x 100 cm; </a:t>
            </a:r>
          </a:p>
          <a:p>
            <a:pPr>
              <a:buSzPct val="200000"/>
              <a:buFontTx/>
              <a:buChar char="•"/>
            </a:pPr>
            <a:r>
              <a:rPr lang="en-US" sz="2400">
                <a:solidFill>
                  <a:srgbClr val="008000"/>
                </a:solidFill>
                <a:latin typeface="Helvetica" charset="0"/>
                <a:ea typeface="ＭＳ Ｐゴシック" charset="0"/>
                <a:cs typeface="ＭＳ Ｐゴシック" charset="0"/>
              </a:rPr>
              <a:t>1000 cm</a:t>
            </a:r>
            <a:r>
              <a:rPr lang="en-US" sz="2400" baseline="30000">
                <a:solidFill>
                  <a:srgbClr val="008000"/>
                </a:solidFill>
                <a:latin typeface="Helvetica" charset="0"/>
                <a:ea typeface="ＭＳ Ｐゴシック" charset="0"/>
                <a:cs typeface="ＭＳ Ｐゴシック" charset="0"/>
              </a:rPr>
              <a:t>3 </a:t>
            </a:r>
            <a:r>
              <a:rPr lang="en-US" sz="2400">
                <a:solidFill>
                  <a:srgbClr val="008000"/>
                </a:solidFill>
                <a:latin typeface="Helvetica" charset="0"/>
                <a:ea typeface="ＭＳ Ｐゴシック" charset="0"/>
                <a:cs typeface="ＭＳ Ｐゴシック" charset="0"/>
              </a:rPr>
              <a:t>= 1 L; 1 mL = 1 cm</a:t>
            </a:r>
            <a:r>
              <a:rPr lang="en-US" sz="2400" baseline="30000">
                <a:solidFill>
                  <a:srgbClr val="008000"/>
                </a:solidFill>
                <a:latin typeface="Helvetica" charset="0"/>
                <a:ea typeface="ＭＳ Ｐゴシック" charset="0"/>
                <a:cs typeface="ＭＳ Ｐゴシック" charset="0"/>
              </a:rPr>
              <a:t>3</a:t>
            </a:r>
          </a:p>
        </p:txBody>
      </p:sp>
      <p:graphicFrame>
        <p:nvGraphicFramePr>
          <p:cNvPr id="75778"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75803"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5779"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75804"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5781" name="TextBox 6"/>
          <p:cNvSpPr txBox="1">
            <a:spLocks noChangeArrowheads="1"/>
          </p:cNvSpPr>
          <p:nvPr/>
        </p:nvSpPr>
        <p:spPr bwMode="auto">
          <a:xfrm>
            <a:off x="1143000" y="4876800"/>
            <a:ext cx="754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___________________ = </a:t>
            </a:r>
          </a:p>
          <a:p>
            <a:pPr eaLnBrk="1" hangingPunct="1"/>
            <a:endParaRPr lang="en-US"/>
          </a:p>
          <a:p>
            <a:pPr eaLnBrk="1" hangingPunct="1"/>
            <a:endParaRPr lang="en-US"/>
          </a:p>
        </p:txBody>
      </p:sp>
      <p:cxnSp>
        <p:nvCxnSpPr>
          <p:cNvPr id="75782" name="Straight Connector 8"/>
          <p:cNvCxnSpPr>
            <a:cxnSpLocks noChangeShapeType="1"/>
          </p:cNvCxnSpPr>
          <p:nvPr/>
        </p:nvCxnSpPr>
        <p:spPr bwMode="auto">
          <a:xfrm rot="5400000">
            <a:off x="1524001" y="5715000"/>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5783" name="Straight Connector 11"/>
          <p:cNvCxnSpPr>
            <a:cxnSpLocks noChangeShapeType="1"/>
          </p:cNvCxnSpPr>
          <p:nvPr/>
        </p:nvCxnSpPr>
        <p:spPr bwMode="auto">
          <a:xfrm rot="5400000">
            <a:off x="25153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75784" name="TextBox 13"/>
          <p:cNvSpPr txBox="1">
            <a:spLocks noChangeArrowheads="1"/>
          </p:cNvSpPr>
          <p:nvPr/>
        </p:nvSpPr>
        <p:spPr bwMode="auto">
          <a:xfrm>
            <a:off x="1447800" y="5181600"/>
            <a:ext cx="60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a:t>
            </a:r>
            <a:r>
              <a:rPr lang="en-US" baseline="30000"/>
              <a:t>3</a:t>
            </a:r>
          </a:p>
          <a:p>
            <a:pPr eaLnBrk="1" hangingPunct="1"/>
            <a:endParaRPr lang="en-US"/>
          </a:p>
        </p:txBody>
      </p:sp>
      <p:grpSp>
        <p:nvGrpSpPr>
          <p:cNvPr id="2" name="Group 33"/>
          <p:cNvGrpSpPr>
            <a:grpSpLocks/>
          </p:cNvGrpSpPr>
          <p:nvPr/>
        </p:nvGrpSpPr>
        <p:grpSpPr bwMode="auto">
          <a:xfrm>
            <a:off x="2362200" y="5181600"/>
            <a:ext cx="762000" cy="1147763"/>
            <a:chOff x="2362200" y="5181600"/>
            <a:chExt cx="762000" cy="1147763"/>
          </a:xfrm>
        </p:grpSpPr>
        <p:sp>
          <p:nvSpPr>
            <p:cNvPr id="75799" name="TextBox 14"/>
            <p:cNvSpPr txBox="1">
              <a:spLocks noChangeArrowheads="1"/>
            </p:cNvSpPr>
            <p:nvPr/>
          </p:nvSpPr>
          <p:spPr bwMode="auto">
            <a:xfrm>
              <a:off x="2362200" y="5181600"/>
              <a:ext cx="76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p>
            <a:p>
              <a:pPr eaLnBrk="1" hangingPunct="1"/>
              <a:endParaRPr lang="en-US"/>
            </a:p>
          </p:txBody>
        </p:sp>
        <p:sp>
          <p:nvSpPr>
            <p:cNvPr id="75800" name="TextBox 14"/>
            <p:cNvSpPr txBox="1">
              <a:spLocks noChangeArrowheads="1"/>
            </p:cNvSpPr>
            <p:nvPr/>
          </p:nvSpPr>
          <p:spPr bwMode="auto">
            <a:xfrm>
              <a:off x="2438400" y="5867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m</a:t>
              </a:r>
              <a:r>
                <a:rPr lang="en-US" baseline="30000"/>
                <a:t>3</a:t>
              </a:r>
              <a:endParaRPr lang="en-US"/>
            </a:p>
          </p:txBody>
        </p:sp>
      </p:grpSp>
      <p:grpSp>
        <p:nvGrpSpPr>
          <p:cNvPr id="3" name="Group 34"/>
          <p:cNvGrpSpPr>
            <a:grpSpLocks/>
          </p:cNvGrpSpPr>
          <p:nvPr/>
        </p:nvGrpSpPr>
        <p:grpSpPr bwMode="auto">
          <a:xfrm>
            <a:off x="3352800" y="5181600"/>
            <a:ext cx="762000" cy="1147763"/>
            <a:chOff x="3352800" y="5181600"/>
            <a:chExt cx="762000" cy="1147465"/>
          </a:xfrm>
        </p:grpSpPr>
        <p:sp>
          <p:nvSpPr>
            <p:cNvPr id="75797" name="TextBox 14"/>
            <p:cNvSpPr txBox="1">
              <a:spLocks noChangeArrowheads="1"/>
            </p:cNvSpPr>
            <p:nvPr/>
          </p:nvSpPr>
          <p:spPr bwMode="auto">
            <a:xfrm>
              <a:off x="3429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g</a:t>
              </a:r>
            </a:p>
          </p:txBody>
        </p:sp>
        <p:sp>
          <p:nvSpPr>
            <p:cNvPr id="75798" name="TextBox 14"/>
            <p:cNvSpPr txBox="1">
              <a:spLocks noChangeArrowheads="1"/>
            </p:cNvSpPr>
            <p:nvPr/>
          </p:nvSpPr>
          <p:spPr bwMode="auto">
            <a:xfrm>
              <a:off x="33528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p>
          </p:txBody>
        </p:sp>
      </p:grpSp>
      <p:grpSp>
        <p:nvGrpSpPr>
          <p:cNvPr id="4" name="Group 37"/>
          <p:cNvGrpSpPr>
            <a:grpSpLocks/>
          </p:cNvGrpSpPr>
          <p:nvPr/>
        </p:nvGrpSpPr>
        <p:grpSpPr bwMode="auto">
          <a:xfrm>
            <a:off x="914400" y="4876800"/>
            <a:ext cx="3287713" cy="1223963"/>
            <a:chOff x="914408" y="4876800"/>
            <a:chExt cx="3287110" cy="1223665"/>
          </a:xfrm>
        </p:grpSpPr>
        <p:sp>
          <p:nvSpPr>
            <p:cNvPr id="75792" name="Rectangle 22"/>
            <p:cNvSpPr>
              <a:spLocks noChangeArrowheads="1"/>
            </p:cNvSpPr>
            <p:nvPr/>
          </p:nvSpPr>
          <p:spPr bwMode="auto">
            <a:xfrm>
              <a:off x="2286000" y="5638800"/>
              <a:ext cx="362034" cy="36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a:t>
              </a:r>
              <a:endParaRPr lang="en-US" sz="1800"/>
            </a:p>
          </p:txBody>
        </p:sp>
        <p:sp>
          <p:nvSpPr>
            <p:cNvPr id="75793" name="Rectangle 24"/>
            <p:cNvSpPr>
              <a:spLocks noChangeArrowheads="1"/>
            </p:cNvSpPr>
            <p:nvPr/>
          </p:nvSpPr>
          <p:spPr bwMode="auto">
            <a:xfrm>
              <a:off x="2209670" y="4876800"/>
              <a:ext cx="1013747" cy="40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solidFill>
                    <a:schemeClr val="accent2"/>
                  </a:solidFill>
                </a:rPr>
                <a:t>1 x 10</a:t>
              </a:r>
              <a:r>
                <a:rPr lang="en-US" sz="2000" baseline="30000">
                  <a:solidFill>
                    <a:schemeClr val="accent2"/>
                  </a:solidFill>
                </a:rPr>
                <a:t>6</a:t>
              </a:r>
              <a:endParaRPr lang="en-US" sz="2000" baseline="30000"/>
            </a:p>
          </p:txBody>
        </p:sp>
        <p:sp>
          <p:nvSpPr>
            <p:cNvPr id="75794" name="Rectangle 25"/>
            <p:cNvSpPr>
              <a:spLocks noChangeArrowheads="1"/>
            </p:cNvSpPr>
            <p:nvPr/>
          </p:nvSpPr>
          <p:spPr bwMode="auto">
            <a:xfrm>
              <a:off x="914408" y="5105351"/>
              <a:ext cx="763468"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4B71FD"/>
                  </a:solidFill>
                </a:rPr>
                <a:t>385</a:t>
              </a:r>
            </a:p>
          </p:txBody>
        </p:sp>
        <p:sp>
          <p:nvSpPr>
            <p:cNvPr id="75795" name="Rectangle 26"/>
            <p:cNvSpPr>
              <a:spLocks noChangeArrowheads="1"/>
            </p:cNvSpPr>
            <p:nvPr/>
          </p:nvSpPr>
          <p:spPr bwMode="auto">
            <a:xfrm>
              <a:off x="3352548" y="4876800"/>
              <a:ext cx="848970"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tx1"/>
                  </a:solidFill>
                </a:rPr>
                <a:t>1.22</a:t>
              </a:r>
            </a:p>
          </p:txBody>
        </p:sp>
        <p:sp>
          <p:nvSpPr>
            <p:cNvPr id="75796" name="Rectangle 27"/>
            <p:cNvSpPr>
              <a:spLocks noChangeArrowheads="1"/>
            </p:cNvSpPr>
            <p:nvPr/>
          </p:nvSpPr>
          <p:spPr bwMode="auto">
            <a:xfrm>
              <a:off x="3505200" y="56388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000000"/>
                  </a:solidFill>
                </a:rPr>
                <a:t>1</a:t>
              </a:r>
            </a:p>
          </p:txBody>
        </p:sp>
      </p:grpSp>
      <p:sp>
        <p:nvSpPr>
          <p:cNvPr id="75788" name="Rectangle 2"/>
          <p:cNvSpPr>
            <a:spLocks noGrp="1" noChangeArrowheads="1"/>
          </p:cNvSpPr>
          <p:nvPr>
            <p:ph type="title"/>
          </p:nvPr>
        </p:nvSpPr>
        <p:spPr>
          <a:xfrm>
            <a:off x="914400" y="762000"/>
            <a:ext cx="7772400" cy="628650"/>
          </a:xfrm>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
        <p:nvSpPr>
          <p:cNvPr id="25" name="Rectangle 25"/>
          <p:cNvSpPr>
            <a:spLocks noChangeArrowheads="1"/>
          </p:cNvSpPr>
          <p:nvPr/>
        </p:nvSpPr>
        <p:spPr bwMode="auto">
          <a:xfrm>
            <a:off x="2438400" y="2895600"/>
            <a:ext cx="1204913" cy="461963"/>
          </a:xfrm>
          <a:prstGeom prst="rect">
            <a:avLst/>
          </a:prstGeom>
          <a:solidFill>
            <a:schemeClr val="bg1"/>
          </a:solidFill>
          <a:ln w="9525">
            <a:noFill/>
            <a:miter lim="800000"/>
            <a:headEnd/>
            <a:tailEnd/>
          </a:ln>
        </p:spPr>
        <p:txBody>
          <a:bodyPr wrap="none">
            <a:spAutoFit/>
          </a:bodyPr>
          <a:lstStyle/>
          <a:p>
            <a:r>
              <a:rPr lang="en-US">
                <a:solidFill>
                  <a:srgbClr val="4B71FD"/>
                </a:solidFill>
              </a:rPr>
              <a:t>385 m</a:t>
            </a:r>
            <a:r>
              <a:rPr lang="en-US" baseline="30000">
                <a:solidFill>
                  <a:srgbClr val="4B71FD"/>
                </a:solidFill>
              </a:rPr>
              <a:t>3</a:t>
            </a:r>
            <a:endParaRPr lang="en-US">
              <a:solidFill>
                <a:srgbClr val="4B71FD"/>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Grp="1" noChangeArrowheads="1"/>
          </p:cNvSpPr>
          <p:nvPr>
            <p:ph type="title"/>
          </p:nvPr>
        </p:nvSpPr>
        <p:spPr>
          <a:xfrm>
            <a:off x="838200" y="1752600"/>
            <a:ext cx="7772400" cy="1162050"/>
          </a:xfrm>
          <a:noFill/>
        </p:spPr>
        <p:txBody>
          <a:bodyPr/>
          <a:lstStyle/>
          <a:p>
            <a:pPr algn="ctr"/>
            <a:r>
              <a:rPr lang="en-US" sz="3600">
                <a:solidFill>
                  <a:schemeClr val="tx1"/>
                </a:solidFill>
                <a:latin typeface="Helvetica" charset="0"/>
                <a:ea typeface="ＭＳ Ｐゴシック" charset="0"/>
                <a:cs typeface="ＭＳ Ｐゴシック" charset="0"/>
              </a:rPr>
              <a:t>Density</a:t>
            </a:r>
            <a:br>
              <a:rPr lang="en-US" sz="3600">
                <a:solidFill>
                  <a:schemeClr val="tx1"/>
                </a:solidFill>
                <a:latin typeface="Helvetica" charset="0"/>
                <a:ea typeface="ＭＳ Ｐゴシック" charset="0"/>
                <a:cs typeface="ＭＳ Ｐゴシック" charset="0"/>
              </a:rPr>
            </a:br>
            <a:r>
              <a:rPr lang="en-US" sz="2800">
                <a:latin typeface="Times" charset="0"/>
                <a:ea typeface="ＭＳ Ｐゴシック" charset="0"/>
                <a:cs typeface="ＭＳ Ｐゴシック" charset="0"/>
              </a:rPr>
              <a:t>Density = Mass / Volume [</a:t>
            </a:r>
            <a:r>
              <a:rPr lang="en-US" sz="2800">
                <a:solidFill>
                  <a:srgbClr val="063DE8"/>
                </a:solidFill>
                <a:latin typeface="Times" charset="0"/>
                <a:ea typeface="ＭＳ Ｐゴシック" charset="0"/>
                <a:cs typeface="ＭＳ Ｐゴシック" charset="0"/>
              </a:rPr>
              <a:t>g/mL or g/cm</a:t>
            </a:r>
            <a:r>
              <a:rPr lang="en-US" sz="2800" baseline="30000">
                <a:solidFill>
                  <a:srgbClr val="063DE8"/>
                </a:solidFill>
                <a:latin typeface="Times" charset="0"/>
                <a:ea typeface="ＭＳ Ｐゴシック" charset="0"/>
                <a:cs typeface="ＭＳ Ｐゴシック" charset="0"/>
              </a:rPr>
              <a:t>3</a:t>
            </a:r>
            <a:r>
              <a:rPr lang="en-US" sz="2800">
                <a:solidFill>
                  <a:srgbClr val="063DE8"/>
                </a:solidFill>
                <a:latin typeface="Times" charset="0"/>
                <a:ea typeface="ＭＳ Ｐゴシック" charset="0"/>
                <a:cs typeface="ＭＳ Ｐゴシック" charset="0"/>
              </a:rPr>
              <a:t>; g/L</a:t>
            </a:r>
            <a:r>
              <a:rPr lang="en-US" sz="2800">
                <a:latin typeface="Times" charset="0"/>
                <a:ea typeface="ＭＳ Ｐゴシック" charset="0"/>
                <a:cs typeface="ＭＳ Ｐゴシック" charset="0"/>
              </a:rPr>
              <a:t>]</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endParaRPr lang="en-US" sz="2000">
              <a:latin typeface="Times" charset="0"/>
              <a:ea typeface="ＭＳ Ｐゴシック" charset="0"/>
              <a:cs typeface="ＭＳ Ｐゴシック" charset="0"/>
            </a:endParaRPr>
          </a:p>
        </p:txBody>
      </p:sp>
      <p:sp>
        <p:nvSpPr>
          <p:cNvPr id="77829" name="Rectangle 3"/>
          <p:cNvSpPr>
            <a:spLocks noGrp="1" noChangeArrowheads="1"/>
          </p:cNvSpPr>
          <p:nvPr>
            <p:ph type="body" idx="1"/>
          </p:nvPr>
        </p:nvSpPr>
        <p:spPr>
          <a:xfrm>
            <a:off x="914400" y="3048000"/>
            <a:ext cx="7848600" cy="3352800"/>
          </a:xfrm>
          <a:noFill/>
          <a:ln w="12700" cap="flat">
            <a:solidFill>
              <a:schemeClr val="tx1"/>
            </a:solidFill>
            <a:miter lim="800000"/>
            <a:headEnd/>
            <a:tailEnd/>
          </a:ln>
        </p:spPr>
        <p:txBody>
          <a:bodyPr/>
          <a:lstStyle/>
          <a:p>
            <a:pPr>
              <a:buSzPct val="200000"/>
              <a:buFont typeface="Monotype Sorts" charset="0"/>
              <a:buNone/>
            </a:pPr>
            <a:r>
              <a:rPr lang="en-US" sz="2800">
                <a:latin typeface="Helvetica" charset="0"/>
                <a:ea typeface="ＭＳ Ｐゴシック" charset="0"/>
                <a:cs typeface="ＭＳ Ｐゴシック" charset="0"/>
              </a:rPr>
              <a:t>If the room were filled with pure oxygen, </a:t>
            </a:r>
            <a:br>
              <a:rPr lang="en-US" sz="2800">
                <a:latin typeface="Helvetica" charset="0"/>
                <a:ea typeface="ＭＳ Ｐゴシック" charset="0"/>
                <a:cs typeface="ＭＳ Ｐゴシック" charset="0"/>
              </a:rPr>
            </a:br>
            <a:r>
              <a:rPr lang="en-US" sz="2800">
                <a:latin typeface="Helvetica" charset="0"/>
                <a:ea typeface="ＭＳ Ｐゴシック" charset="0"/>
                <a:cs typeface="ＭＳ Ｐゴシック" charset="0"/>
              </a:rPr>
              <a:t>D</a:t>
            </a:r>
            <a:r>
              <a:rPr lang="en-US" sz="2800" baseline="-25000">
                <a:latin typeface="Helvetica" charset="0"/>
                <a:ea typeface="ＭＳ Ｐゴシック" charset="0"/>
                <a:cs typeface="ＭＳ Ｐゴシック" charset="0"/>
              </a:rPr>
              <a:t>oxygen</a:t>
            </a:r>
            <a:r>
              <a:rPr lang="en-US" sz="2800">
                <a:latin typeface="Helvetica" charset="0"/>
                <a:ea typeface="ＭＳ Ｐゴシック" charset="0"/>
                <a:cs typeface="ＭＳ Ｐゴシック" charset="0"/>
              </a:rPr>
              <a:t> = 1.429 x 10</a:t>
            </a:r>
            <a:r>
              <a:rPr lang="en-US" sz="2800" baseline="30000">
                <a:latin typeface="Helvetica" charset="0"/>
                <a:ea typeface="ＭＳ Ｐゴシック" charset="0"/>
                <a:cs typeface="ＭＳ Ｐゴシック" charset="0"/>
              </a:rPr>
              <a:t>-3 </a:t>
            </a:r>
            <a:r>
              <a:rPr lang="en-US" sz="2800">
                <a:latin typeface="Helvetica" charset="0"/>
                <a:ea typeface="ＭＳ Ｐゴシック" charset="0"/>
                <a:cs typeface="ＭＳ Ｐゴシック" charset="0"/>
              </a:rPr>
              <a:t>g/cm</a:t>
            </a:r>
            <a:r>
              <a:rPr lang="en-US" sz="2800" baseline="30000">
                <a:latin typeface="Helvetica" charset="0"/>
                <a:ea typeface="ＭＳ Ｐゴシック" charset="0"/>
                <a:cs typeface="ＭＳ Ｐゴシック" charset="0"/>
              </a:rPr>
              <a:t>3 </a:t>
            </a:r>
            <a:r>
              <a:rPr lang="en-US" sz="2800">
                <a:latin typeface="Helvetica" charset="0"/>
                <a:ea typeface="ＭＳ Ｐゴシック" charset="0"/>
                <a:cs typeface="ＭＳ Ｐゴシック" charset="0"/>
              </a:rPr>
              <a:t>(1.429 </a:t>
            </a:r>
            <a:r>
              <a:rPr lang="en-US" sz="2800" baseline="30000">
                <a:latin typeface="Helvetica" charset="0"/>
                <a:ea typeface="ＭＳ Ｐゴシック" charset="0"/>
                <a:cs typeface="ＭＳ Ｐゴシック" charset="0"/>
              </a:rPr>
              <a:t> </a:t>
            </a:r>
            <a:r>
              <a:rPr lang="en-US" sz="2800">
                <a:latin typeface="Helvetica" charset="0"/>
                <a:ea typeface="ＭＳ Ｐゴシック" charset="0"/>
                <a:cs typeface="ＭＳ Ｐゴシック" charset="0"/>
              </a:rPr>
              <a:t>g/L) </a:t>
            </a:r>
          </a:p>
          <a:p>
            <a:pPr>
              <a:buSzPct val="200000"/>
              <a:buFont typeface="Monotype Sorts" charset="0"/>
              <a:buNone/>
            </a:pPr>
            <a:r>
              <a:rPr lang="en-US" sz="2800">
                <a:latin typeface="Helvetica" charset="0"/>
                <a:ea typeface="ＭＳ Ｐゴシック" charset="0"/>
                <a:cs typeface="ＭＳ Ｐゴシック" charset="0"/>
              </a:rPr>
              <a:t> there will be a higher mass of gas in the room.</a:t>
            </a:r>
          </a:p>
          <a:p>
            <a:pPr>
              <a:buSzPct val="200000"/>
              <a:buFont typeface="Monotype Sorts" charset="0"/>
              <a:buNone/>
            </a:pPr>
            <a:r>
              <a:rPr lang="en-US" sz="2800">
                <a:latin typeface="Helvetica" charset="0"/>
                <a:ea typeface="ＭＳ Ｐゴシック" charset="0"/>
                <a:cs typeface="ＭＳ Ｐゴシック" charset="0"/>
              </a:rPr>
              <a:t/>
            </a:r>
            <a:br>
              <a:rPr lang="en-US" sz="2800">
                <a:latin typeface="Helvetica" charset="0"/>
                <a:ea typeface="ＭＳ Ｐゴシック" charset="0"/>
                <a:cs typeface="ＭＳ Ｐゴシック" charset="0"/>
              </a:rPr>
            </a:br>
            <a:r>
              <a:rPr lang="en-US" sz="2800">
                <a:latin typeface="Helvetica" charset="0"/>
                <a:ea typeface="ＭＳ Ｐゴシック" charset="0"/>
                <a:cs typeface="ＭＳ Ｐゴシック" charset="0"/>
              </a:rPr>
              <a:t>True (A) / False (B)</a:t>
            </a:r>
          </a:p>
          <a:p>
            <a:pPr>
              <a:buSzPct val="200000"/>
              <a:buFont typeface="Monotype Sorts" charset="0"/>
              <a:buNone/>
            </a:pPr>
            <a:r>
              <a:rPr lang="en-US" sz="2800">
                <a:latin typeface="Helvetica" charset="0"/>
                <a:ea typeface="ＭＳ Ｐゴシック" charset="0"/>
                <a:cs typeface="ＭＳ Ｐゴシック" charset="0"/>
              </a:rPr>
              <a:t> (Be able to explain the reason(s) for your answer.)</a:t>
            </a:r>
          </a:p>
        </p:txBody>
      </p:sp>
      <p:graphicFrame>
        <p:nvGraphicFramePr>
          <p:cNvPr id="77826" name="Object 2"/>
          <p:cNvGraphicFramePr>
            <a:graphicFrameLocks/>
          </p:cNvGraphicFramePr>
          <p:nvPr/>
        </p:nvGraphicFramePr>
        <p:xfrm>
          <a:off x="7848600" y="5638800"/>
          <a:ext cx="1041400" cy="1066800"/>
        </p:xfrm>
        <a:graphic>
          <a:graphicData uri="http://schemas.openxmlformats.org/presentationml/2006/ole">
            <mc:AlternateContent xmlns:mc="http://schemas.openxmlformats.org/markup-compatibility/2006">
              <mc:Choice xmlns:v="urn:schemas-microsoft-com:vml" Requires="v">
                <p:oleObj spid="_x0000_s77834"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638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782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77835"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 name="Rectangle 2"/>
          <p:cNvSpPr txBox="1">
            <a:spLocks noChangeArrowheads="1"/>
          </p:cNvSpPr>
          <p:nvPr/>
        </p:nvSpPr>
        <p:spPr bwMode="auto">
          <a:xfrm>
            <a:off x="381000" y="304800"/>
            <a:ext cx="8382000" cy="914400"/>
          </a:xfrm>
          <a:prstGeom prst="rect">
            <a:avLst/>
          </a:prstGeom>
          <a:noFill/>
          <a:ln w="12700">
            <a:noFill/>
            <a:miter lim="800000"/>
            <a:headEnd/>
            <a:tailEnd/>
          </a:ln>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4000" b="1">
                <a:latin typeface="Times" charset="0"/>
              </a:rPr>
              <a:t>QUESTION</a:t>
            </a:r>
            <a:endParaRPr lang="en-US" sz="6600" b="1">
              <a:latin typeface="Times"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3"/>
          <p:cNvSpPr>
            <a:spLocks noGrp="1" noChangeArrowheads="1"/>
          </p:cNvSpPr>
          <p:nvPr>
            <p:ph type="body" idx="1"/>
          </p:nvPr>
        </p:nvSpPr>
        <p:spPr>
          <a:xfrm>
            <a:off x="990600" y="1600200"/>
            <a:ext cx="7848600" cy="2057400"/>
          </a:xfrm>
          <a:noFill/>
          <a:ln w="12700" cap="flat">
            <a:solidFill>
              <a:schemeClr val="tx1"/>
            </a:solidFill>
            <a:miter lim="800000"/>
            <a:headEnd/>
            <a:tailEnd/>
          </a:ln>
        </p:spPr>
        <p:txBody>
          <a:bodyPr/>
          <a:lstStyle/>
          <a:p>
            <a:pPr>
              <a:buSzPct val="200000"/>
              <a:buFontTx/>
              <a:buChar char="•"/>
            </a:pPr>
            <a:r>
              <a:rPr lang="en-US" sz="2800">
                <a:latin typeface="Helvetica" charset="0"/>
                <a:ea typeface="ＭＳ Ｐゴシック" charset="0"/>
                <a:cs typeface="ＭＳ Ｐゴシック" charset="0"/>
              </a:rPr>
              <a:t>How many pounds of air are there in PS 277? It has a volume of ~220 yd</a:t>
            </a:r>
            <a:r>
              <a:rPr lang="en-US" sz="2800" baseline="30000">
                <a:latin typeface="Helvetica" charset="0"/>
                <a:ea typeface="ＭＳ Ｐゴシック" charset="0"/>
                <a:cs typeface="ＭＳ Ｐゴシック" charset="0"/>
              </a:rPr>
              <a:t>3</a:t>
            </a:r>
            <a:r>
              <a:rPr lang="en-US" sz="2800">
                <a:latin typeface="Helvetica" charset="0"/>
                <a:ea typeface="ＭＳ Ｐゴシック" charset="0"/>
                <a:cs typeface="ＭＳ Ｐゴシック" charset="0"/>
              </a:rPr>
              <a:t>. </a:t>
            </a:r>
          </a:p>
          <a:p>
            <a:pPr>
              <a:buSzPct val="200000"/>
              <a:buFontTx/>
              <a:buChar char="•"/>
            </a:pPr>
            <a:r>
              <a:rPr lang="en-US" sz="2800">
                <a:latin typeface="Helvetica" charset="0"/>
                <a:ea typeface="ＭＳ Ｐゴシック" charset="0"/>
                <a:cs typeface="ＭＳ Ｐゴシック" charset="0"/>
              </a:rPr>
              <a:t>D</a:t>
            </a:r>
            <a:r>
              <a:rPr lang="en-US" sz="2800" baseline="-25000">
                <a:latin typeface="Helvetica" charset="0"/>
                <a:ea typeface="ＭＳ Ｐゴシック" charset="0"/>
                <a:cs typeface="ＭＳ Ｐゴシック" charset="0"/>
              </a:rPr>
              <a:t>air</a:t>
            </a:r>
            <a:r>
              <a:rPr lang="en-US" sz="2800">
                <a:latin typeface="Helvetica" charset="0"/>
                <a:ea typeface="ＭＳ Ｐゴシック" charset="0"/>
                <a:cs typeface="ＭＳ Ｐゴシック" charset="0"/>
              </a:rPr>
              <a:t> = 1.22 x 10</a:t>
            </a:r>
            <a:r>
              <a:rPr lang="en-US" sz="2800" baseline="30000">
                <a:latin typeface="Helvetica" charset="0"/>
                <a:ea typeface="ＭＳ Ｐゴシック" charset="0"/>
                <a:cs typeface="ＭＳ Ｐゴシック" charset="0"/>
              </a:rPr>
              <a:t>-3 </a:t>
            </a:r>
            <a:r>
              <a:rPr lang="en-US" sz="2800">
                <a:latin typeface="Helvetica" charset="0"/>
                <a:ea typeface="ＭＳ Ｐゴシック" charset="0"/>
                <a:cs typeface="ＭＳ Ｐゴシック" charset="0"/>
              </a:rPr>
              <a:t>g/cm</a:t>
            </a:r>
            <a:r>
              <a:rPr lang="en-US" sz="2800" baseline="30000">
                <a:latin typeface="Helvetica" charset="0"/>
                <a:ea typeface="ＭＳ Ｐゴシック" charset="0"/>
                <a:cs typeface="ＭＳ Ｐゴシック" charset="0"/>
              </a:rPr>
              <a:t>3 </a:t>
            </a:r>
            <a:r>
              <a:rPr lang="en-US" sz="2800">
                <a:latin typeface="Helvetica" charset="0"/>
                <a:ea typeface="ＭＳ Ｐゴシック" charset="0"/>
                <a:cs typeface="ＭＳ Ｐゴシック" charset="0"/>
              </a:rPr>
              <a:t>(1.22 </a:t>
            </a:r>
            <a:r>
              <a:rPr lang="en-US" sz="2800" baseline="30000">
                <a:latin typeface="Helvetica" charset="0"/>
                <a:ea typeface="ＭＳ Ｐゴシック" charset="0"/>
                <a:cs typeface="ＭＳ Ｐゴシック" charset="0"/>
              </a:rPr>
              <a:t> </a:t>
            </a:r>
            <a:r>
              <a:rPr lang="en-US" sz="2800">
                <a:latin typeface="Helvetica" charset="0"/>
                <a:ea typeface="ＭＳ Ｐゴシック" charset="0"/>
                <a:cs typeface="ＭＳ Ｐゴシック" charset="0"/>
              </a:rPr>
              <a:t>g/L)</a:t>
            </a:r>
          </a:p>
          <a:p>
            <a:pPr>
              <a:buSzPct val="200000"/>
              <a:buFontTx/>
              <a:buChar char="•"/>
            </a:pPr>
            <a:r>
              <a:rPr lang="en-US" sz="2800">
                <a:solidFill>
                  <a:srgbClr val="FF0000"/>
                </a:solidFill>
                <a:latin typeface="Helvetica" charset="0"/>
                <a:ea typeface="ＭＳ Ｐゴシック" charset="0"/>
                <a:cs typeface="ＭＳ Ｐゴシック" charset="0"/>
              </a:rPr>
              <a:t>Mass = Density x Volume </a:t>
            </a:r>
          </a:p>
        </p:txBody>
      </p:sp>
      <p:graphicFrame>
        <p:nvGraphicFramePr>
          <p:cNvPr id="79874" name="Object 2"/>
          <p:cNvGraphicFramePr>
            <a:graphicFrameLocks/>
          </p:cNvGraphicFramePr>
          <p:nvPr/>
        </p:nvGraphicFramePr>
        <p:xfrm>
          <a:off x="7696200" y="4724400"/>
          <a:ext cx="1041400" cy="1066800"/>
        </p:xfrm>
        <a:graphic>
          <a:graphicData uri="http://schemas.openxmlformats.org/presentationml/2006/ole">
            <mc:AlternateContent xmlns:mc="http://schemas.openxmlformats.org/markup-compatibility/2006">
              <mc:Choice xmlns:v="urn:schemas-microsoft-com:vml" Requires="v">
                <p:oleObj spid="_x0000_s79920"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47244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9875"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79921"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79877" name="Straight Connector 8"/>
          <p:cNvCxnSpPr>
            <a:cxnSpLocks noChangeShapeType="1"/>
          </p:cNvCxnSpPr>
          <p:nvPr/>
        </p:nvCxnSpPr>
        <p:spPr bwMode="auto">
          <a:xfrm rot="5400000">
            <a:off x="1524001" y="5715000"/>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78" name="Straight Connector 11"/>
          <p:cNvCxnSpPr>
            <a:cxnSpLocks noChangeShapeType="1"/>
          </p:cNvCxnSpPr>
          <p:nvPr/>
        </p:nvCxnSpPr>
        <p:spPr bwMode="auto">
          <a:xfrm rot="5400000">
            <a:off x="25153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79" name="Straight Connector 12"/>
          <p:cNvCxnSpPr>
            <a:cxnSpLocks noChangeShapeType="1"/>
          </p:cNvCxnSpPr>
          <p:nvPr/>
        </p:nvCxnSpPr>
        <p:spPr bwMode="auto">
          <a:xfrm rot="5400000">
            <a:off x="35059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9" name="TextBox 13"/>
          <p:cNvSpPr txBox="1">
            <a:spLocks noChangeArrowheads="1"/>
          </p:cNvSpPr>
          <p:nvPr/>
        </p:nvSpPr>
        <p:spPr bwMode="auto">
          <a:xfrm>
            <a:off x="1447800" y="5181600"/>
            <a:ext cx="68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yd</a:t>
            </a:r>
            <a:r>
              <a:rPr lang="en-US" baseline="30000"/>
              <a:t>3</a:t>
            </a:r>
            <a:endParaRPr lang="en-US"/>
          </a:p>
        </p:txBody>
      </p:sp>
      <p:sp>
        <p:nvSpPr>
          <p:cNvPr id="79881" name="TextBox 15"/>
          <p:cNvSpPr txBox="1">
            <a:spLocks noChangeArrowheads="1"/>
          </p:cNvSpPr>
          <p:nvPr/>
        </p:nvSpPr>
        <p:spPr bwMode="auto">
          <a:xfrm>
            <a:off x="6477000" y="5410200"/>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lb</a:t>
            </a:r>
          </a:p>
        </p:txBody>
      </p:sp>
      <p:grpSp>
        <p:nvGrpSpPr>
          <p:cNvPr id="2" name="Group 33"/>
          <p:cNvGrpSpPr>
            <a:grpSpLocks/>
          </p:cNvGrpSpPr>
          <p:nvPr/>
        </p:nvGrpSpPr>
        <p:grpSpPr bwMode="auto">
          <a:xfrm>
            <a:off x="2362200" y="5181600"/>
            <a:ext cx="762000" cy="1147763"/>
            <a:chOff x="2362200" y="5181600"/>
            <a:chExt cx="762000" cy="1147465"/>
          </a:xfrm>
        </p:grpSpPr>
        <p:sp>
          <p:nvSpPr>
            <p:cNvPr id="79916" name="TextBox 14"/>
            <p:cNvSpPr txBox="1">
              <a:spLocks noChangeArrowheads="1"/>
            </p:cNvSpPr>
            <p:nvPr/>
          </p:nvSpPr>
          <p:spPr bwMode="auto">
            <a:xfrm>
              <a:off x="2362200" y="51816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ft</a:t>
              </a:r>
              <a:r>
                <a:rPr lang="en-US" baseline="30000"/>
                <a:t>3</a:t>
              </a:r>
              <a:endParaRPr lang="en-US"/>
            </a:p>
          </p:txBody>
        </p:sp>
        <p:sp>
          <p:nvSpPr>
            <p:cNvPr id="79917" name="TextBox 14"/>
            <p:cNvSpPr txBox="1">
              <a:spLocks noChangeArrowheads="1"/>
            </p:cNvSpPr>
            <p:nvPr/>
          </p:nvSpPr>
          <p:spPr bwMode="auto">
            <a:xfrm>
              <a:off x="2438400" y="5867400"/>
              <a:ext cx="68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yd</a:t>
              </a:r>
              <a:r>
                <a:rPr lang="en-US" baseline="30000"/>
                <a:t>3</a:t>
              </a:r>
              <a:endParaRPr lang="en-US"/>
            </a:p>
          </p:txBody>
        </p:sp>
      </p:grpSp>
      <p:grpSp>
        <p:nvGrpSpPr>
          <p:cNvPr id="3" name="Group 34"/>
          <p:cNvGrpSpPr>
            <a:grpSpLocks/>
          </p:cNvGrpSpPr>
          <p:nvPr/>
        </p:nvGrpSpPr>
        <p:grpSpPr bwMode="auto">
          <a:xfrm>
            <a:off x="3276600" y="5181600"/>
            <a:ext cx="838200" cy="1147763"/>
            <a:chOff x="3276600" y="5181600"/>
            <a:chExt cx="838200" cy="1147465"/>
          </a:xfrm>
        </p:grpSpPr>
        <p:sp>
          <p:nvSpPr>
            <p:cNvPr id="79914" name="TextBox 14"/>
            <p:cNvSpPr txBox="1">
              <a:spLocks noChangeArrowheads="1"/>
            </p:cNvSpPr>
            <p:nvPr/>
          </p:nvSpPr>
          <p:spPr bwMode="auto">
            <a:xfrm>
              <a:off x="3276600" y="5181600"/>
              <a:ext cx="762000" cy="46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p>
          </p:txBody>
        </p:sp>
        <p:sp>
          <p:nvSpPr>
            <p:cNvPr id="79915" name="TextBox 14"/>
            <p:cNvSpPr txBox="1">
              <a:spLocks noChangeArrowheads="1"/>
            </p:cNvSpPr>
            <p:nvPr/>
          </p:nvSpPr>
          <p:spPr bwMode="auto">
            <a:xfrm>
              <a:off x="33528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ft</a:t>
              </a:r>
              <a:r>
                <a:rPr lang="en-US" baseline="30000"/>
                <a:t>3</a:t>
              </a:r>
              <a:endParaRPr lang="en-US"/>
            </a:p>
          </p:txBody>
        </p:sp>
      </p:grpSp>
      <p:grpSp>
        <p:nvGrpSpPr>
          <p:cNvPr id="4" name="Group 35"/>
          <p:cNvGrpSpPr>
            <a:grpSpLocks/>
          </p:cNvGrpSpPr>
          <p:nvPr/>
        </p:nvGrpSpPr>
        <p:grpSpPr bwMode="auto">
          <a:xfrm>
            <a:off x="4267200" y="5181600"/>
            <a:ext cx="838200" cy="1071563"/>
            <a:chOff x="4267200" y="5181600"/>
            <a:chExt cx="838200" cy="1071265"/>
          </a:xfrm>
        </p:grpSpPr>
        <p:sp>
          <p:nvSpPr>
            <p:cNvPr id="79912" name="TextBox 14"/>
            <p:cNvSpPr txBox="1">
              <a:spLocks noChangeArrowheads="1"/>
            </p:cNvSpPr>
            <p:nvPr/>
          </p:nvSpPr>
          <p:spPr bwMode="auto">
            <a:xfrm>
              <a:off x="4267200" y="51816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g</a:t>
              </a:r>
              <a:endParaRPr lang="en-US" baseline="30000"/>
            </a:p>
          </p:txBody>
        </p:sp>
        <p:sp>
          <p:nvSpPr>
            <p:cNvPr id="79913" name="TextBox 14"/>
            <p:cNvSpPr txBox="1">
              <a:spLocks noChangeArrowheads="1"/>
            </p:cNvSpPr>
            <p:nvPr/>
          </p:nvSpPr>
          <p:spPr bwMode="auto">
            <a:xfrm>
              <a:off x="4343400" y="57912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cm</a:t>
              </a:r>
              <a:r>
                <a:rPr lang="en-US" baseline="30000"/>
                <a:t>3</a:t>
              </a:r>
            </a:p>
          </p:txBody>
        </p:sp>
      </p:grpSp>
      <p:cxnSp>
        <p:nvCxnSpPr>
          <p:cNvPr id="79885" name="Straight Connector 12"/>
          <p:cNvCxnSpPr>
            <a:cxnSpLocks noChangeShapeType="1"/>
          </p:cNvCxnSpPr>
          <p:nvPr/>
        </p:nvCxnSpPr>
        <p:spPr bwMode="auto">
          <a:xfrm rot="5400000">
            <a:off x="4344194" y="57142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nvGrpSpPr>
          <p:cNvPr id="5" name="Group 36"/>
          <p:cNvGrpSpPr>
            <a:grpSpLocks/>
          </p:cNvGrpSpPr>
          <p:nvPr/>
        </p:nvGrpSpPr>
        <p:grpSpPr bwMode="auto">
          <a:xfrm>
            <a:off x="5181600" y="5181600"/>
            <a:ext cx="609600" cy="1071563"/>
            <a:chOff x="5257800" y="5181600"/>
            <a:chExt cx="609600" cy="1071563"/>
          </a:xfrm>
        </p:grpSpPr>
        <p:sp>
          <p:nvSpPr>
            <p:cNvPr id="79910" name="TextBox 15"/>
            <p:cNvSpPr txBox="1">
              <a:spLocks noChangeArrowheads="1"/>
            </p:cNvSpPr>
            <p:nvPr/>
          </p:nvSpPr>
          <p:spPr bwMode="auto">
            <a:xfrm>
              <a:off x="525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lb</a:t>
              </a:r>
            </a:p>
          </p:txBody>
        </p:sp>
        <p:sp>
          <p:nvSpPr>
            <p:cNvPr id="79911" name="TextBox 15"/>
            <p:cNvSpPr txBox="1">
              <a:spLocks noChangeArrowheads="1"/>
            </p:cNvSpPr>
            <p:nvPr/>
          </p:nvSpPr>
          <p:spPr bwMode="auto">
            <a:xfrm>
              <a:off x="5257800" y="57912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g</a:t>
              </a:r>
            </a:p>
          </p:txBody>
        </p:sp>
      </p:grpSp>
      <p:grpSp>
        <p:nvGrpSpPr>
          <p:cNvPr id="6" name="Group 37"/>
          <p:cNvGrpSpPr>
            <a:grpSpLocks/>
          </p:cNvGrpSpPr>
          <p:nvPr/>
        </p:nvGrpSpPr>
        <p:grpSpPr bwMode="auto">
          <a:xfrm>
            <a:off x="838200" y="4876800"/>
            <a:ext cx="4810125" cy="1300163"/>
            <a:chOff x="838216" y="4876800"/>
            <a:chExt cx="4809746" cy="1299865"/>
          </a:xfrm>
        </p:grpSpPr>
        <p:sp>
          <p:nvSpPr>
            <p:cNvPr id="79901" name="Rectangle 22"/>
            <p:cNvSpPr>
              <a:spLocks noChangeArrowheads="1"/>
            </p:cNvSpPr>
            <p:nvPr/>
          </p:nvSpPr>
          <p:spPr bwMode="auto">
            <a:xfrm>
              <a:off x="2285999" y="5638802"/>
              <a:ext cx="421164"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sp>
          <p:nvSpPr>
            <p:cNvPr id="79902" name="Rectangle 24"/>
            <p:cNvSpPr>
              <a:spLocks noChangeArrowheads="1"/>
            </p:cNvSpPr>
            <p:nvPr/>
          </p:nvSpPr>
          <p:spPr bwMode="auto">
            <a:xfrm>
              <a:off x="2438400" y="4876802"/>
              <a:ext cx="592317"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27</a:t>
              </a:r>
              <a:endParaRPr lang="en-US"/>
            </a:p>
          </p:txBody>
        </p:sp>
        <p:sp>
          <p:nvSpPr>
            <p:cNvPr id="79903" name="Rectangle 25"/>
            <p:cNvSpPr>
              <a:spLocks noChangeArrowheads="1"/>
            </p:cNvSpPr>
            <p:nvPr/>
          </p:nvSpPr>
          <p:spPr bwMode="auto">
            <a:xfrm>
              <a:off x="838216" y="5105400"/>
              <a:ext cx="763469"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220</a:t>
              </a:r>
              <a:endParaRPr lang="en-US"/>
            </a:p>
          </p:txBody>
        </p:sp>
        <p:sp>
          <p:nvSpPr>
            <p:cNvPr id="79904" name="Rectangle 26"/>
            <p:cNvSpPr>
              <a:spLocks noChangeArrowheads="1"/>
            </p:cNvSpPr>
            <p:nvPr/>
          </p:nvSpPr>
          <p:spPr bwMode="auto">
            <a:xfrm>
              <a:off x="3276355" y="4876802"/>
              <a:ext cx="871685" cy="30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rPr>
                <a:t>28316.8</a:t>
              </a:r>
              <a:endParaRPr lang="en-US" sz="1400"/>
            </a:p>
          </p:txBody>
        </p:sp>
        <p:sp>
          <p:nvSpPr>
            <p:cNvPr id="79905" name="Rectangle 27"/>
            <p:cNvSpPr>
              <a:spLocks noChangeArrowheads="1"/>
            </p:cNvSpPr>
            <p:nvPr/>
          </p:nvSpPr>
          <p:spPr bwMode="auto">
            <a:xfrm>
              <a:off x="3505200" y="56388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sp>
          <p:nvSpPr>
            <p:cNvPr id="79906" name="Rectangle 28"/>
            <p:cNvSpPr>
              <a:spLocks noChangeArrowheads="1"/>
            </p:cNvSpPr>
            <p:nvPr/>
          </p:nvSpPr>
          <p:spPr bwMode="auto">
            <a:xfrm>
              <a:off x="4114800" y="4876800"/>
              <a:ext cx="969833" cy="338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chemeClr val="accent2"/>
                  </a:solidFill>
                </a:rPr>
                <a:t>0.00122</a:t>
              </a:r>
              <a:endParaRPr lang="en-US" sz="1600"/>
            </a:p>
          </p:txBody>
        </p:sp>
        <p:sp>
          <p:nvSpPr>
            <p:cNvPr id="79907" name="Rectangle 29"/>
            <p:cNvSpPr>
              <a:spLocks noChangeArrowheads="1"/>
            </p:cNvSpPr>
            <p:nvPr/>
          </p:nvSpPr>
          <p:spPr bwMode="auto">
            <a:xfrm>
              <a:off x="4191000" y="57150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sp>
          <p:nvSpPr>
            <p:cNvPr id="79908" name="Rectangle 30"/>
            <p:cNvSpPr>
              <a:spLocks noChangeArrowheads="1"/>
            </p:cNvSpPr>
            <p:nvPr/>
          </p:nvSpPr>
          <p:spPr bwMode="auto">
            <a:xfrm>
              <a:off x="5029199" y="5638635"/>
              <a:ext cx="618763" cy="36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454</a:t>
              </a:r>
              <a:endParaRPr lang="en-US" sz="1800"/>
            </a:p>
          </p:txBody>
        </p:sp>
        <p:sp>
          <p:nvSpPr>
            <p:cNvPr id="79909" name="Rectangle 32"/>
            <p:cNvSpPr>
              <a:spLocks noChangeArrowheads="1"/>
            </p:cNvSpPr>
            <p:nvPr/>
          </p:nvSpPr>
          <p:spPr bwMode="auto">
            <a:xfrm>
              <a:off x="5064755" y="4876800"/>
              <a:ext cx="421164" cy="4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grpSp>
      <p:sp>
        <p:nvSpPr>
          <p:cNvPr id="79888" name="TextBox 36"/>
          <p:cNvSpPr txBox="1">
            <a:spLocks noChangeArrowheads="1"/>
          </p:cNvSpPr>
          <p:nvPr/>
        </p:nvSpPr>
        <p:spPr bwMode="auto">
          <a:xfrm>
            <a:off x="6096000" y="54054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a:t>
            </a:r>
          </a:p>
        </p:txBody>
      </p:sp>
      <p:cxnSp>
        <p:nvCxnSpPr>
          <p:cNvPr id="79889" name="Straight Connector 38"/>
          <p:cNvCxnSpPr>
            <a:cxnSpLocks noChangeShapeType="1"/>
          </p:cNvCxnSpPr>
          <p:nvPr/>
        </p:nvCxnSpPr>
        <p:spPr bwMode="auto">
          <a:xfrm>
            <a:off x="838200" y="5715000"/>
            <a:ext cx="518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41" name="Rectangle 40"/>
          <p:cNvSpPr>
            <a:spLocks noChangeArrowheads="1"/>
          </p:cNvSpPr>
          <p:nvPr/>
        </p:nvSpPr>
        <p:spPr bwMode="auto">
          <a:xfrm>
            <a:off x="2819400" y="3962400"/>
            <a:ext cx="5359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SzPct val="200000"/>
            </a:pPr>
            <a:r>
              <a:rPr lang="en-US" sz="3600">
                <a:solidFill>
                  <a:srgbClr val="FF0000"/>
                </a:solidFill>
              </a:rPr>
              <a:t>Mass = 450 lbs </a:t>
            </a:r>
            <a:r>
              <a:rPr lang="en-US">
                <a:solidFill>
                  <a:srgbClr val="000000"/>
                </a:solidFill>
              </a:rPr>
              <a:t>(451.996005)</a:t>
            </a:r>
          </a:p>
        </p:txBody>
      </p:sp>
      <p:grpSp>
        <p:nvGrpSpPr>
          <p:cNvPr id="7" name="Group 50"/>
          <p:cNvGrpSpPr>
            <a:grpSpLocks/>
          </p:cNvGrpSpPr>
          <p:nvPr/>
        </p:nvGrpSpPr>
        <p:grpSpPr bwMode="auto">
          <a:xfrm>
            <a:off x="1524000" y="5181600"/>
            <a:ext cx="4267200" cy="1143000"/>
            <a:chOff x="1524000" y="5181600"/>
            <a:chExt cx="4267200" cy="1143000"/>
          </a:xfrm>
        </p:grpSpPr>
        <p:cxnSp>
          <p:nvCxnSpPr>
            <p:cNvPr id="79893" name="Straight Connector 42"/>
            <p:cNvCxnSpPr>
              <a:cxnSpLocks noChangeShapeType="1"/>
            </p:cNvCxnSpPr>
            <p:nvPr/>
          </p:nvCxnSpPr>
          <p:spPr bwMode="auto">
            <a:xfrm flipV="1">
              <a:off x="1524000" y="51816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94" name="Straight Connector 43"/>
            <p:cNvCxnSpPr>
              <a:cxnSpLocks noChangeShapeType="1"/>
            </p:cNvCxnSpPr>
            <p:nvPr/>
          </p:nvCxnSpPr>
          <p:spPr bwMode="auto">
            <a:xfrm flipV="1">
              <a:off x="2514600" y="58674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95" name="Straight Connector 44"/>
            <p:cNvCxnSpPr>
              <a:cxnSpLocks noChangeShapeType="1"/>
            </p:cNvCxnSpPr>
            <p:nvPr/>
          </p:nvCxnSpPr>
          <p:spPr bwMode="auto">
            <a:xfrm flipV="1">
              <a:off x="2362200" y="51816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96" name="Straight Connector 45"/>
            <p:cNvCxnSpPr>
              <a:cxnSpLocks noChangeShapeType="1"/>
            </p:cNvCxnSpPr>
            <p:nvPr/>
          </p:nvCxnSpPr>
          <p:spPr bwMode="auto">
            <a:xfrm flipV="1">
              <a:off x="3429000" y="51816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97" name="Straight Connector 46"/>
            <p:cNvCxnSpPr>
              <a:cxnSpLocks noChangeShapeType="1"/>
            </p:cNvCxnSpPr>
            <p:nvPr/>
          </p:nvCxnSpPr>
          <p:spPr bwMode="auto">
            <a:xfrm flipV="1">
              <a:off x="3352800" y="58674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98" name="Straight Connector 47"/>
            <p:cNvCxnSpPr>
              <a:cxnSpLocks noChangeShapeType="1"/>
            </p:cNvCxnSpPr>
            <p:nvPr/>
          </p:nvCxnSpPr>
          <p:spPr bwMode="auto">
            <a:xfrm flipV="1">
              <a:off x="4419600" y="58674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899" name="Straight Connector 48"/>
            <p:cNvCxnSpPr>
              <a:cxnSpLocks noChangeShapeType="1"/>
            </p:cNvCxnSpPr>
            <p:nvPr/>
          </p:nvCxnSpPr>
          <p:spPr bwMode="auto">
            <a:xfrm flipV="1">
              <a:off x="4343400" y="51816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79900" name="Straight Connector 49"/>
            <p:cNvCxnSpPr>
              <a:cxnSpLocks noChangeShapeType="1"/>
            </p:cNvCxnSpPr>
            <p:nvPr/>
          </p:nvCxnSpPr>
          <p:spPr bwMode="auto">
            <a:xfrm flipV="1">
              <a:off x="5257800" y="5867400"/>
              <a:ext cx="53340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sp>
        <p:nvSpPr>
          <p:cNvPr id="52" name="Rectangle 2"/>
          <p:cNvSpPr txBox="1">
            <a:spLocks noChangeArrowheads="1"/>
          </p:cNvSpPr>
          <p:nvPr/>
        </p:nvSpPr>
        <p:spPr bwMode="auto">
          <a:xfrm>
            <a:off x="381000" y="304800"/>
            <a:ext cx="8382000" cy="914400"/>
          </a:xfrm>
          <a:prstGeom prst="rect">
            <a:avLst/>
          </a:prstGeom>
          <a:noFill/>
          <a:ln w="12700">
            <a:noFill/>
            <a:miter lim="800000"/>
            <a:headEnd/>
            <a:tailEnd/>
          </a:ln>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4000" b="1">
                <a:latin typeface="Times" charset="0"/>
              </a:rPr>
              <a:t>QUESTION</a:t>
            </a:r>
            <a:br>
              <a:rPr lang="en-US" sz="4000" b="1">
                <a:latin typeface="Times" charset="0"/>
              </a:rPr>
            </a:br>
            <a:r>
              <a:rPr lang="en-US" b="1">
                <a:latin typeface="Times" charset="0"/>
              </a:rPr>
              <a:t>General Chemistry Level Challenge</a:t>
            </a:r>
            <a:endParaRPr lang="en-US" sz="6600" b="1">
              <a:latin typeface="Times"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0" y="3048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latin typeface="Times" charset="0"/>
                <a:ea typeface="ＭＳ Ｐゴシック" charset="0"/>
                <a:cs typeface="ＭＳ Ｐゴシック" charset="0"/>
              </a:rPr>
              <a:t>General Chemistry Level Challenge</a:t>
            </a:r>
            <a:endParaRPr lang="en-US" sz="6600" b="1">
              <a:latin typeface="Times" charset="0"/>
              <a:ea typeface="ＭＳ Ｐゴシック" charset="0"/>
              <a:cs typeface="ＭＳ Ｐゴシック" charset="0"/>
            </a:endParaRPr>
          </a:p>
        </p:txBody>
      </p:sp>
      <p:pic>
        <p:nvPicPr>
          <p:cNvPr id="8192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609600"/>
            <a:ext cx="20574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4" name="Rectangle 9"/>
          <p:cNvSpPr>
            <a:spLocks noChangeArrowheads="1"/>
          </p:cNvSpPr>
          <p:nvPr/>
        </p:nvSpPr>
        <p:spPr bwMode="auto">
          <a:xfrm>
            <a:off x="1066800" y="1981200"/>
            <a:ext cx="80010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Titanium is abundant in the earth</a:t>
            </a:r>
            <a:r>
              <a:rPr lang="ja-JP" altLang="en-US"/>
              <a:t>’</a:t>
            </a:r>
            <a:r>
              <a:rPr lang="en-US"/>
              <a:t>s crust, but horrendously difficult to turn into a bicycle frame. From extraction, to final welding and finishing, titanium is fraught with very complex processes that are as expensive as they are essential. One slip, omission on behalf of the mill, machinist, welder or finisher or the slightest contamination of oxygen, nitrogen, and hydrocarbon (i.e. human fingertips) at the wrong time and the frame will almost certainly fail at some point. Hence most bike companies don't use titanium.</a:t>
            </a:r>
          </a:p>
        </p:txBody>
      </p:sp>
      <p:sp>
        <p:nvSpPr>
          <p:cNvPr id="81925" name="Rectangle 11"/>
          <p:cNvSpPr>
            <a:spLocks noChangeArrowheads="1"/>
          </p:cNvSpPr>
          <p:nvPr/>
        </p:nvSpPr>
        <p:spPr bwMode="auto">
          <a:xfrm>
            <a:off x="381000" y="6076950"/>
            <a:ext cx="876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http://cyclefit.co.uk/journal/5-questions-to-ask-before-buying-a-titanium-bike</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0" y="3048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latin typeface="Times" charset="0"/>
                <a:ea typeface="ＭＳ Ｐゴシック" charset="0"/>
                <a:cs typeface="ＭＳ Ｐゴシック" charset="0"/>
              </a:rPr>
              <a:t>General Chemistry Level Challenge</a:t>
            </a:r>
            <a:endParaRPr lang="en-US" sz="6600" b="1">
              <a:latin typeface="Times" charset="0"/>
              <a:ea typeface="ＭＳ Ｐゴシック" charset="0"/>
              <a:cs typeface="ＭＳ Ｐゴシック" charset="0"/>
            </a:endParaRPr>
          </a:p>
        </p:txBody>
      </p:sp>
      <p:pic>
        <p:nvPicPr>
          <p:cNvPr id="8397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609600"/>
            <a:ext cx="20574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Rectangle 11"/>
          <p:cNvSpPr>
            <a:spLocks noChangeArrowheads="1"/>
          </p:cNvSpPr>
          <p:nvPr/>
        </p:nvSpPr>
        <p:spPr bwMode="auto">
          <a:xfrm>
            <a:off x="381000" y="6076950"/>
            <a:ext cx="876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http://cyclefit.co.uk/journal/5-questions-to-ask-before-buying-a-titanium-bike</a:t>
            </a:r>
          </a:p>
        </p:txBody>
      </p:sp>
      <p:sp>
        <p:nvSpPr>
          <p:cNvPr id="83973" name="Rectangle 5"/>
          <p:cNvSpPr>
            <a:spLocks noChangeArrowheads="1"/>
          </p:cNvSpPr>
          <p:nvPr/>
        </p:nvSpPr>
        <p:spPr bwMode="auto">
          <a:xfrm>
            <a:off x="1676400" y="1981200"/>
            <a:ext cx="63246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However, titanium</a:t>
            </a:r>
            <a:r>
              <a:rPr lang="ja-JP" altLang="en-US"/>
              <a:t>’</a:t>
            </a:r>
            <a:r>
              <a:rPr lang="en-US"/>
              <a:t>s tolerance to cyclical load is infinite. This is a huge advantage both in terms of safety and for ride quality. It means that as long as the tube spec and frame design is well executed, a bicycle will offer exceptional comfort, performance and ride the same in its first mile as its millionth!</a:t>
            </a:r>
          </a:p>
        </p:txBody>
      </p:sp>
      <p:sp>
        <p:nvSpPr>
          <p:cNvPr id="83974" name="Content Placeholder 2"/>
          <p:cNvSpPr>
            <a:spLocks noGrp="1"/>
          </p:cNvSpPr>
          <p:nvPr>
            <p:ph sz="half" idx="1"/>
          </p:nvPr>
        </p:nvSpPr>
        <p:spPr>
          <a:xfrm>
            <a:off x="1219200" y="4648200"/>
            <a:ext cx="7543800" cy="1295400"/>
          </a:xfrm>
        </p:spPr>
        <p:txBody>
          <a:bodyPr/>
          <a:lstStyle/>
          <a:p>
            <a:pPr eaLnBrk="1" hangingPunct="1"/>
            <a:r>
              <a:rPr lang="en-US" sz="2000">
                <a:latin typeface="Helvetica" charset="0"/>
                <a:ea typeface="ＭＳ Ｐゴシック" charset="0"/>
                <a:cs typeface="ＭＳ Ｐゴシック" charset="0"/>
              </a:rPr>
              <a:t>Titanium is much lighter than steel alloy, which has been commonly used in frames.  </a:t>
            </a:r>
          </a:p>
          <a:p>
            <a:pPr eaLnBrk="1" hangingPunct="1"/>
            <a:r>
              <a:rPr lang="en-US" sz="2000">
                <a:latin typeface="Helvetica" charset="0"/>
                <a:ea typeface="ＭＳ Ｐゴシック" charset="0"/>
                <a:cs typeface="ＭＳ Ｐゴシック" charset="0"/>
              </a:rPr>
              <a:t>Titanium (4.50 g/cm</a:t>
            </a:r>
            <a:r>
              <a:rPr lang="en-US" sz="2000" baseline="30000">
                <a:latin typeface="Helvetica" charset="0"/>
                <a:ea typeface="ＭＳ Ｐゴシック" charset="0"/>
                <a:cs typeface="ＭＳ Ｐゴシック" charset="0"/>
              </a:rPr>
              <a:t>3</a:t>
            </a:r>
            <a:r>
              <a:rPr lang="en-US" sz="2000">
                <a:latin typeface="Helvetica" charset="0"/>
                <a:ea typeface="ＭＳ Ｐゴシック" charset="0"/>
                <a:cs typeface="ＭＳ Ｐゴシック" charset="0"/>
              </a:rPr>
              <a:t>); steel alloy (7.75 g/cm</a:t>
            </a:r>
            <a:r>
              <a:rPr lang="en-US" sz="2000" baseline="30000">
                <a:latin typeface="Helvetica" charset="0"/>
                <a:ea typeface="ＭＳ Ｐゴシック" charset="0"/>
                <a:cs typeface="ＭＳ Ｐゴシック" charset="0"/>
              </a:rPr>
              <a:t>3</a:t>
            </a:r>
            <a:r>
              <a:rPr lang="en-US" sz="2000">
                <a:latin typeface="Helvetica" charset="0"/>
                <a:ea typeface="ＭＳ Ｐゴシック" charset="0"/>
                <a:cs typeface="ＭＳ Ｐゴシック" charset="0"/>
              </a:rPr>
              <a:t>).</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0" y="3048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latin typeface="Times" charset="0"/>
                <a:ea typeface="ＭＳ Ｐゴシック" charset="0"/>
                <a:cs typeface="ＭＳ Ｐゴシック" charset="0"/>
              </a:rPr>
              <a:t>General Chemistry Level Challenge</a:t>
            </a:r>
            <a:endParaRPr lang="en-US" sz="6600" b="1">
              <a:latin typeface="Times" charset="0"/>
              <a:ea typeface="ＭＳ Ｐゴシック" charset="0"/>
              <a:cs typeface="ＭＳ Ｐゴシック" charset="0"/>
            </a:endParaRPr>
          </a:p>
        </p:txBody>
      </p:sp>
      <p:pic>
        <p:nvPicPr>
          <p:cNvPr id="86019" name="Picture 7"/>
          <p:cNvPicPr>
            <a:picLocks noChangeAspect="1"/>
          </p:cNvPicPr>
          <p:nvPr/>
        </p:nvPicPr>
        <p:blipFill>
          <a:blip r:embed="rId2">
            <a:extLst>
              <a:ext uri="{28A0092B-C50C-407E-A947-70E740481C1C}">
                <a14:useLocalDpi xmlns:a14="http://schemas.microsoft.com/office/drawing/2010/main" val="0"/>
              </a:ext>
            </a:extLst>
          </a:blip>
          <a:srcRect b="3296"/>
          <a:stretch>
            <a:fillRect/>
          </a:stretch>
        </p:blipFill>
        <p:spPr bwMode="auto">
          <a:xfrm>
            <a:off x="2362200" y="1524000"/>
            <a:ext cx="3200400"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0" name="Content Placeholder 4"/>
          <p:cNvSpPr>
            <a:spLocks noGrp="1"/>
          </p:cNvSpPr>
          <p:nvPr>
            <p:ph sz="half" idx="1"/>
          </p:nvPr>
        </p:nvSpPr>
        <p:spPr>
          <a:xfrm>
            <a:off x="914400" y="3581400"/>
            <a:ext cx="8229600" cy="2057400"/>
          </a:xfrm>
        </p:spPr>
        <p:txBody>
          <a:bodyPr/>
          <a:lstStyle/>
          <a:p>
            <a:pPr eaLnBrk="1" hangingPunct="1">
              <a:lnSpc>
                <a:spcPct val="80000"/>
              </a:lnSpc>
            </a:pPr>
            <a:r>
              <a:rPr lang="en-US" sz="2400">
                <a:latin typeface="Helvetica" charset="0"/>
                <a:ea typeface="ＭＳ Ｐゴシック" charset="0"/>
                <a:cs typeface="ＭＳ Ｐゴシック" charset="0"/>
              </a:rPr>
              <a:t>A titanium bicycle frame contains the same amount of titanium as a titanium cube measuring 6.8 cm on a side. </a:t>
            </a:r>
          </a:p>
          <a:p>
            <a:pPr eaLnBrk="1" hangingPunct="1">
              <a:lnSpc>
                <a:spcPct val="80000"/>
              </a:lnSpc>
            </a:pPr>
            <a:r>
              <a:rPr lang="en-US" sz="2400">
                <a:latin typeface="Helvetica" charset="0"/>
                <a:ea typeface="ＭＳ Ｐゴシック" charset="0"/>
                <a:cs typeface="ＭＳ Ｐゴシック" charset="0"/>
              </a:rPr>
              <a:t>Use the density of titanium to calculate the mass in kilograms of titanium in the frame. </a:t>
            </a:r>
          </a:p>
          <a:p>
            <a:pPr eaLnBrk="1" hangingPunct="1">
              <a:lnSpc>
                <a:spcPct val="80000"/>
              </a:lnSpc>
            </a:pPr>
            <a:r>
              <a:rPr lang="en-US" sz="2400">
                <a:latin typeface="Helvetica" charset="0"/>
                <a:ea typeface="ＭＳ Ｐゴシック" charset="0"/>
                <a:cs typeface="ＭＳ Ｐゴシック" charset="0"/>
              </a:rPr>
              <a:t>What would be the mass of a similar frame composed </a:t>
            </a:r>
            <a:br>
              <a:rPr lang="en-US" sz="2400">
                <a:latin typeface="Helvetica" charset="0"/>
                <a:ea typeface="ＭＳ Ｐゴシック" charset="0"/>
                <a:cs typeface="ＭＳ Ｐゴシック" charset="0"/>
              </a:rPr>
            </a:br>
            <a:r>
              <a:rPr lang="en-US" sz="2400">
                <a:latin typeface="Helvetica" charset="0"/>
                <a:ea typeface="ＭＳ Ｐゴシック" charset="0"/>
                <a:cs typeface="ＭＳ Ｐゴシック" charset="0"/>
              </a:rPr>
              <a:t>of steel alloy? </a:t>
            </a:r>
          </a:p>
        </p:txBody>
      </p:sp>
      <p:pic>
        <p:nvPicPr>
          <p:cNvPr id="86021" name="Picture 10" descr="Screen Shot 2017-07-04 at 9.29.2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533400"/>
            <a:ext cx="20891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TextBox 11"/>
          <p:cNvSpPr txBox="1">
            <a:spLocks noChangeArrowheads="1"/>
          </p:cNvSpPr>
          <p:nvPr/>
        </p:nvSpPr>
        <p:spPr bwMode="auto">
          <a:xfrm>
            <a:off x="7010400" y="2286000"/>
            <a:ext cx="175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$4,199.00</a:t>
            </a:r>
          </a:p>
        </p:txBody>
      </p:sp>
      <p:sp>
        <p:nvSpPr>
          <p:cNvPr id="86023" name="Rectangle 12"/>
          <p:cNvSpPr>
            <a:spLocks noChangeArrowheads="1"/>
          </p:cNvSpPr>
          <p:nvPr/>
        </p:nvSpPr>
        <p:spPr bwMode="auto">
          <a:xfrm>
            <a:off x="1371600" y="5715000"/>
            <a:ext cx="693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Titanium (4.50 g/cm</a:t>
            </a:r>
            <a:r>
              <a:rPr lang="en-US" baseline="30000"/>
              <a:t>3</a:t>
            </a:r>
            <a:r>
              <a:rPr lang="en-US"/>
              <a:t>); Steel alloy (7.75 g/cm</a:t>
            </a:r>
            <a:r>
              <a:rPr lang="en-US" baseline="30000"/>
              <a:t>3</a:t>
            </a:r>
            <a:r>
              <a:rPr lang="en-US"/>
              <a:t>).</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3048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latin typeface="Times" charset="0"/>
                <a:ea typeface="ＭＳ Ｐゴシック" charset="0"/>
                <a:cs typeface="ＭＳ Ｐゴシック" charset="0"/>
              </a:rPr>
              <a:t>General Chemistry Level Challenge</a:t>
            </a:r>
            <a:endParaRPr lang="en-US" sz="6600" b="1">
              <a:latin typeface="Times" charset="0"/>
              <a:ea typeface="ＭＳ Ｐゴシック" charset="0"/>
              <a:cs typeface="ＭＳ Ｐゴシック" charset="0"/>
            </a:endParaRPr>
          </a:p>
        </p:txBody>
      </p:sp>
      <p:sp>
        <p:nvSpPr>
          <p:cNvPr id="87043" name="Content Placeholder 4"/>
          <p:cNvSpPr>
            <a:spLocks noGrp="1"/>
          </p:cNvSpPr>
          <p:nvPr>
            <p:ph sz="half" idx="1"/>
          </p:nvPr>
        </p:nvSpPr>
        <p:spPr>
          <a:xfrm>
            <a:off x="914400" y="1905000"/>
            <a:ext cx="8229600" cy="2057400"/>
          </a:xfrm>
        </p:spPr>
        <p:txBody>
          <a:bodyPr/>
          <a:lstStyle/>
          <a:p>
            <a:pPr eaLnBrk="1" hangingPunct="1">
              <a:lnSpc>
                <a:spcPct val="90000"/>
              </a:lnSpc>
            </a:pPr>
            <a:r>
              <a:rPr lang="en-US" sz="2200">
                <a:latin typeface="Helvetica" charset="0"/>
                <a:ea typeface="ＭＳ Ｐゴシック" charset="0"/>
                <a:cs typeface="ＭＳ Ｐゴシック" charset="0"/>
              </a:rPr>
              <a:t>A stiff light weight carbon fiber bicycle frame is said to weigh as little as 690g. </a:t>
            </a:r>
          </a:p>
          <a:p>
            <a:pPr eaLnBrk="1" hangingPunct="1">
              <a:lnSpc>
                <a:spcPct val="90000"/>
              </a:lnSpc>
            </a:pPr>
            <a:r>
              <a:rPr lang="en-US" sz="2200">
                <a:latin typeface="Helvetica" charset="0"/>
                <a:ea typeface="ＭＳ Ｐゴシック" charset="0"/>
                <a:cs typeface="ＭＳ Ｐゴシック" charset="0"/>
              </a:rPr>
              <a:t>Carbon fiber frames are the mainstay of the Tour de France.</a:t>
            </a:r>
          </a:p>
        </p:txBody>
      </p:sp>
      <p:sp>
        <p:nvSpPr>
          <p:cNvPr id="87044" name="TextBox 11"/>
          <p:cNvSpPr txBox="1">
            <a:spLocks noChangeArrowheads="1"/>
          </p:cNvSpPr>
          <p:nvPr/>
        </p:nvSpPr>
        <p:spPr bwMode="auto">
          <a:xfrm>
            <a:off x="6934200" y="0"/>
            <a:ext cx="205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800"/>
              <a:t>$9,000.00 frame</a:t>
            </a:r>
          </a:p>
        </p:txBody>
      </p:sp>
      <p:pic>
        <p:nvPicPr>
          <p:cNvPr id="87045" name="Picture 8" descr="Screen Shot 2017-07-04 at 9.54.22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381000"/>
            <a:ext cx="21018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6" name="Picture 12" descr="Screen Shot 2017-07-04 at 10.05.0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971800"/>
            <a:ext cx="31242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7" name="Rectangle 13"/>
          <p:cNvSpPr>
            <a:spLocks noChangeArrowheads="1"/>
          </p:cNvSpPr>
          <p:nvPr/>
        </p:nvSpPr>
        <p:spPr bwMode="auto">
          <a:xfrm>
            <a:off x="762000" y="5181600"/>
            <a:ext cx="7924800"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buFont typeface="Arial" charset="0"/>
              <a:buChar char="•"/>
            </a:pPr>
            <a:r>
              <a:rPr lang="en-US" sz="2200"/>
              <a:t>What is the percent difference in the weight of a carbon fiber frame versus titanium?</a:t>
            </a:r>
          </a:p>
          <a:p>
            <a:pPr>
              <a:lnSpc>
                <a:spcPct val="90000"/>
              </a:lnSpc>
              <a:buFont typeface="Arial" charset="0"/>
              <a:buChar char="•"/>
            </a:pPr>
            <a:r>
              <a:rPr lang="en-US" sz="2200"/>
              <a:t>What is the relative cost per kg for each of them?</a:t>
            </a:r>
          </a:p>
          <a:p>
            <a:pPr>
              <a:lnSpc>
                <a:spcPct val="90000"/>
              </a:lnSpc>
              <a:buFont typeface="Arial" charset="0"/>
              <a:buChar char="•"/>
            </a:pPr>
            <a:r>
              <a:rPr lang="en-US" sz="2200"/>
              <a:t>Assuming the volume of carbon fiber in the frame is equal to titanium, what is the density of the carbon fiber?</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762000" y="762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latin typeface="Times" charset="0"/>
                <a:ea typeface="ＭＳ Ｐゴシック" charset="0"/>
                <a:cs typeface="ＭＳ Ｐゴシック" charset="0"/>
              </a:rPr>
              <a:t>General Chemistry Level Challenge</a:t>
            </a:r>
            <a:endParaRPr lang="en-US" sz="6600" b="1">
              <a:latin typeface="Times" charset="0"/>
              <a:ea typeface="ＭＳ Ｐゴシック" charset="0"/>
              <a:cs typeface="ＭＳ Ｐゴシック" charset="0"/>
            </a:endParaRPr>
          </a:p>
        </p:txBody>
      </p:sp>
      <p:sp>
        <p:nvSpPr>
          <p:cNvPr id="88067" name="Rectangle 13"/>
          <p:cNvSpPr>
            <a:spLocks noChangeArrowheads="1"/>
          </p:cNvSpPr>
          <p:nvPr/>
        </p:nvSpPr>
        <p:spPr bwMode="auto">
          <a:xfrm>
            <a:off x="304800" y="5108575"/>
            <a:ext cx="88392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80000"/>
              </a:lnSpc>
            </a:pPr>
            <a:r>
              <a:rPr lang="en-US" sz="2000"/>
              <a:t>Reducing weight offers large returns besides winning the Tour de France.</a:t>
            </a:r>
            <a:br>
              <a:rPr lang="en-US" sz="2000"/>
            </a:br>
            <a:endParaRPr lang="en-US" sz="2000"/>
          </a:p>
          <a:p>
            <a:pPr>
              <a:lnSpc>
                <a:spcPct val="80000"/>
              </a:lnSpc>
            </a:pPr>
            <a:r>
              <a:rPr lang="en-US" sz="2000"/>
              <a:t>Read the linked articles above, and briefly explain how 3D printing relates to these savings in one or more of the examples from the table. Also, are there  any opportunities in your chosen career path for 3D printing applications?</a:t>
            </a:r>
          </a:p>
        </p:txBody>
      </p:sp>
      <p:pic>
        <p:nvPicPr>
          <p:cNvPr id="88068" name="Picture 7" descr="Screen Shot 2017-07-05 at 2.46.3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057400"/>
            <a:ext cx="4038600"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Rectangle 14"/>
          <p:cNvSpPr>
            <a:spLocks noChangeArrowheads="1"/>
          </p:cNvSpPr>
          <p:nvPr/>
        </p:nvSpPr>
        <p:spPr bwMode="auto">
          <a:xfrm>
            <a:off x="990600" y="1600200"/>
            <a:ext cx="7772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a:t>http://chemconnections.org/general/chem108/3D%20printers%20start%20to%20build%20factories%20of%20the%20future.pdf</a:t>
            </a:r>
          </a:p>
        </p:txBody>
      </p:sp>
      <p:sp>
        <p:nvSpPr>
          <p:cNvPr id="88070" name="Rectangle 15">
            <a:hlinkClick r:id="rId3"/>
          </p:cNvPr>
          <p:cNvSpPr>
            <a:spLocks noChangeArrowheads="1"/>
          </p:cNvSpPr>
          <p:nvPr/>
        </p:nvSpPr>
        <p:spPr bwMode="auto">
          <a:xfrm>
            <a:off x="1143000" y="914400"/>
            <a:ext cx="784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a:t>http://chemconnections.org/general/chem108/3D%20printing%20transforms%20the%20economics%20of%20manufacturing.pdf</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untitled 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847CEE"/>
      </a:folHlink>
    </a:clrScheme>
    <a:fontScheme name="untitled 1">
      <a:majorFont>
        <a:latin typeface="Times"/>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11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110"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HD:Desktop Folder:Chem 120:Chem Foundations</Template>
  <TotalTime>202115</TotalTime>
  <Pages>23</Pages>
  <Words>2399</Words>
  <Application>Microsoft Macintosh PowerPoint</Application>
  <PresentationFormat>On-screen Show (4:3)</PresentationFormat>
  <Paragraphs>447</Paragraphs>
  <Slides>35</Slides>
  <Notes>28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48" baseType="lpstr">
      <vt:lpstr>Helvetica</vt:lpstr>
      <vt:lpstr>ＭＳ Ｐゴシック</vt:lpstr>
      <vt:lpstr>Arial</vt:lpstr>
      <vt:lpstr>Times</vt:lpstr>
      <vt:lpstr>Monotype Sorts</vt:lpstr>
      <vt:lpstr>Symbol</vt:lpstr>
      <vt:lpstr>Franklin Gothic Book</vt:lpstr>
      <vt:lpstr>Lucida Grande</vt:lpstr>
      <vt:lpstr>msgothic</vt:lpstr>
      <vt:lpstr>Geneva</vt:lpstr>
      <vt:lpstr>untitled 1</vt:lpstr>
      <vt:lpstr>Microsoft ClipArt Gallery</vt:lpstr>
      <vt:lpstr>Microsoft Equation</vt:lpstr>
      <vt:lpstr>PowerPoint Presentation</vt:lpstr>
      <vt:lpstr>Comparison of Relative Properties  FUNCTIONS</vt:lpstr>
      <vt:lpstr>PowerPoint Presentation</vt:lpstr>
      <vt:lpstr>Comparisons of Relative Properties FUNCTIONS</vt:lpstr>
      <vt:lpstr> Density  Mass &amp; Volume</vt:lpstr>
      <vt:lpstr>PowerPoint Presentation</vt:lpstr>
      <vt:lpstr>PowerPoint Presentation</vt:lpstr>
      <vt:lpstr>Density Density = Mass / Volume [g/mL or g/cm3; g/L] (kg/m3) </vt:lpstr>
      <vt:lpstr>Dimensional Analysis  Conversion/Unit Factor Calculations</vt:lpstr>
      <vt:lpstr>Dimensional Analysis  Conversion/Unit Factor Calculations</vt:lpstr>
      <vt:lpstr>Dimensional Analysis  Continued</vt:lpstr>
      <vt:lpstr>Dimensional Analysis  Continued</vt:lpstr>
      <vt:lpstr>Density Density = Mass / Volume [g/mL or g/cm3; g/L; kg/m3] </vt:lpstr>
      <vt:lpstr>PowerPoint Presentation</vt:lpstr>
      <vt:lpstr>Density: Ultralight microlattices Density = Mass / Volume [g/mL or g/cm3; g/L; kg/m3] </vt:lpstr>
      <vt:lpstr>Engineering Ultralight Microlattices Density = Mass / Volume [g/mL or g/cm3; g/L; kg/m3] </vt:lpstr>
      <vt:lpstr>Density Density = Mass / Volume [g/mL or g/cm3; g/L; kg/m3]</vt:lpstr>
      <vt:lpstr>Density Density = Mass / Volume [g/mL or g/cm3; g/L; kg/m3]</vt:lpstr>
      <vt:lpstr>Density Density = Mass / Volume [g/mL or g/cm3; g/L; kg/m3]</vt:lpstr>
      <vt:lpstr>QUESTION</vt:lpstr>
      <vt:lpstr>Dimensional Analysis</vt:lpstr>
      <vt:lpstr>QUESTION</vt:lpstr>
      <vt:lpstr>Dimensional Analysis  Solved in 2 Steps</vt:lpstr>
      <vt:lpstr>Densities of Various Common Substances* </vt:lpstr>
      <vt:lpstr>QUESTION</vt:lpstr>
      <vt:lpstr>QUESTION</vt:lpstr>
      <vt:lpstr>Density Density = Mass / Volume [g/mL or g/cm3; g/L] Mass = Density x Volume </vt:lpstr>
      <vt:lpstr>Dimensional Analysis  Conversion/Unit Factor Calculations</vt:lpstr>
      <vt:lpstr>Density Density = Mass / Volume [g/mL or g/cm3; g/L] </vt:lpstr>
      <vt:lpstr>PowerPoint Presentation</vt:lpstr>
      <vt:lpstr>QUESTION General Chemistry Level Challenge</vt:lpstr>
      <vt:lpstr>QUESTION General Chemistry Level Challenge</vt:lpstr>
      <vt:lpstr>QUESTION General Chemistry Level Challenge</vt:lpstr>
      <vt:lpstr>QUESTION General Chemistry Level Challenge</vt:lpstr>
      <vt:lpstr>QUESTION General Chemistry Level Challenge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Scientific &amp; Chemical  Foundations</dc:title>
  <dc:subject/>
  <dc:creator>Ron Rusay</dc:creator>
  <cp:keywords/>
  <dc:description/>
  <cp:lastModifiedBy>Ron Rusay</cp:lastModifiedBy>
  <cp:revision>218</cp:revision>
  <cp:lastPrinted>2019-02-05T18:21:50Z</cp:lastPrinted>
  <dcterms:created xsi:type="dcterms:W3CDTF">2018-02-12T06:35:00Z</dcterms:created>
  <dcterms:modified xsi:type="dcterms:W3CDTF">2019-02-05T19:21:55Z</dcterms:modified>
</cp:coreProperties>
</file>