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77" r:id="rId2"/>
    <p:sldId id="257" r:id="rId3"/>
    <p:sldId id="258" r:id="rId4"/>
    <p:sldId id="270" r:id="rId5"/>
    <p:sldId id="259" r:id="rId6"/>
    <p:sldId id="269" r:id="rId7"/>
    <p:sldId id="312" r:id="rId8"/>
    <p:sldId id="315" r:id="rId9"/>
    <p:sldId id="330" r:id="rId10"/>
    <p:sldId id="260" r:id="rId11"/>
    <p:sldId id="329" r:id="rId12"/>
    <p:sldId id="271" r:id="rId13"/>
    <p:sldId id="328" r:id="rId14"/>
    <p:sldId id="272" r:id="rId15"/>
    <p:sldId id="281" r:id="rId16"/>
    <p:sldId id="261" r:id="rId17"/>
    <p:sldId id="282" r:id="rId18"/>
    <p:sldId id="276" r:id="rId19"/>
    <p:sldId id="291" r:id="rId20"/>
    <p:sldId id="314" r:id="rId21"/>
    <p:sldId id="289" r:id="rId22"/>
    <p:sldId id="290" r:id="rId23"/>
    <p:sldId id="297" r:id="rId24"/>
    <p:sldId id="310" r:id="rId25"/>
    <p:sldId id="311" r:id="rId26"/>
    <p:sldId id="266" r:id="rId27"/>
    <p:sldId id="262" r:id="rId28"/>
    <p:sldId id="327" r:id="rId29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60F000"/>
    <a:srgbClr val="6006CA"/>
    <a:srgbClr val="60069D"/>
    <a:srgbClr val="000000"/>
    <a:srgbClr val="726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5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 eaLnBrk="0" hangingPunct="0"/>
            <a:fld id="{49033BF4-BDF3-B443-B0C8-2E36027A4C27}" type="slidenum">
              <a:rPr lang="en-US" sz="14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pPr algn="r" eaLnBrk="0" hangingPunct="0"/>
              <a:t>‹#›</a:t>
            </a:fld>
            <a:endParaRPr lang="en-US" sz="14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36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notes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 anchor="ctr">
            <a:spAutoFit/>
          </a:bodyPr>
          <a:lstStyle/>
          <a:p>
            <a:pPr algn="r" eaLnBrk="0" hangingPunct="0"/>
            <a:fld id="{458EAA6C-E538-D441-977D-877468BF1E42}" type="slidenum">
              <a:rPr lang="en-US" sz="14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pPr algn="r" eaLnBrk="0" hangingPunct="0"/>
              <a:t>‹#›</a:t>
            </a:fld>
            <a:endParaRPr lang="en-US" sz="1400" i="1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00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55613"/>
            <a:r>
              <a:rPr lang="en-US" b="1" dirty="0">
                <a:ea typeface="ＭＳ Ｐゴシック" charset="0"/>
                <a:cs typeface="ＭＳ Ｐゴシック" charset="0"/>
              </a:rPr>
              <a:t>Multi-</a:t>
            </a:r>
            <a:r>
              <a:rPr lang="en-US" b="1" dirty="0" err="1">
                <a:ea typeface="ＭＳ Ｐゴシック" charset="0"/>
                <a:cs typeface="ＭＳ Ｐゴシック" charset="0"/>
              </a:rPr>
              <a:t>sim</a:t>
            </a:r>
            <a:r>
              <a:rPr lang="en-US" b="1" dirty="0">
                <a:ea typeface="ＭＳ Ｐゴシック" charset="0"/>
                <a:cs typeface="ＭＳ Ｐゴシック" charset="0"/>
              </a:rPr>
              <a:t> question: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i="1" dirty="0">
                <a:ea typeface="ＭＳ Ｐゴシック" charset="0"/>
                <a:cs typeface="ＭＳ Ｐゴシック" charset="0"/>
              </a:rPr>
              <a:t>Sugar and salt solutions + Concentration</a:t>
            </a:r>
            <a:endParaRPr lang="en-US" b="1" i="1" dirty="0">
              <a:ea typeface="ＭＳ Ｐゴシック" charset="0"/>
              <a:cs typeface="ＭＳ Ｐゴシック" charset="0"/>
            </a:endParaRPr>
          </a:p>
          <a:p>
            <a:pPr defTabSz="455613"/>
            <a:r>
              <a:rPr lang="en-US" b="1" dirty="0">
                <a:ea typeface="ＭＳ Ｐゴシック" charset="0"/>
                <a:cs typeface="ＭＳ Ｐゴシック" charset="0"/>
              </a:rPr>
              <a:t>Correct answer: </a:t>
            </a:r>
            <a:r>
              <a:rPr lang="en-US" dirty="0">
                <a:ea typeface="ＭＳ Ｐゴシック" charset="0"/>
                <a:cs typeface="ＭＳ Ｐゴシック" charset="0"/>
              </a:rPr>
              <a:t>B</a:t>
            </a:r>
          </a:p>
          <a:p>
            <a:pPr defTabSz="455613"/>
            <a:r>
              <a:rPr lang="en-US" b="1" dirty="0">
                <a:ea typeface="ＭＳ Ｐゴシック" charset="0"/>
                <a:cs typeface="ＭＳ Ｐゴシック" charset="0"/>
              </a:rPr>
              <a:t>Representative results from pre-general chemistry:</a:t>
            </a:r>
            <a:r>
              <a:rPr lang="en-US" dirty="0">
                <a:ea typeface="ＭＳ Ｐゴシック" charset="0"/>
                <a:cs typeface="ＭＳ Ｐゴシック" charset="0"/>
              </a:rPr>
              <a:t> 66% correct (with a roughly even split between the other two options)</a:t>
            </a:r>
          </a:p>
          <a:p>
            <a:pPr defTabSz="455613"/>
            <a:r>
              <a:rPr lang="en-US" b="1" dirty="0">
                <a:ea typeface="ＭＳ Ｐゴシック" charset="0"/>
                <a:cs typeface="ＭＳ Ｐゴシック" charset="0"/>
              </a:rPr>
              <a:t>Follow-up discussion:</a:t>
            </a:r>
            <a:r>
              <a:rPr lang="en-US" dirty="0">
                <a:ea typeface="ＭＳ Ｐゴシック" charset="0"/>
                <a:cs typeface="ＭＳ Ｐゴシック" charset="0"/>
              </a:rPr>
              <a:t> Ask students how they determined the higher conductivity solution – students have previously asked why this dissociates into 2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Cl</a:t>
            </a:r>
            <a:r>
              <a:rPr lang="en-US" baseline="30000" dirty="0">
                <a:ea typeface="ＭＳ Ｐゴシック" charset="0"/>
                <a:cs typeface="ＭＳ Ｐゴシック" charset="0"/>
              </a:rPr>
              <a:t>-</a:t>
            </a:r>
            <a:r>
              <a:rPr lang="en-US" dirty="0">
                <a:ea typeface="ＭＳ Ｐゴシック" charset="0"/>
                <a:cs typeface="ＭＳ Ｐゴシック" charset="0"/>
              </a:rPr>
              <a:t> instead of 1 Cl</a:t>
            </a:r>
            <a:r>
              <a:rPr lang="en-US" baseline="-25000" dirty="0">
                <a:ea typeface="ＭＳ Ｐゴシック" charset="0"/>
                <a:cs typeface="ＭＳ Ｐゴシック" charset="0"/>
              </a:rPr>
              <a:t>2</a:t>
            </a:r>
            <a:r>
              <a:rPr lang="en-US" baseline="30000" dirty="0">
                <a:ea typeface="ＭＳ Ｐゴシック" charset="0"/>
                <a:cs typeface="ＭＳ Ｐゴシック" charset="0"/>
              </a:rPr>
              <a:t>2-</a:t>
            </a:r>
            <a:r>
              <a:rPr lang="en-US" dirty="0">
                <a:ea typeface="ＭＳ Ｐゴシック" charset="0"/>
                <a:cs typeface="ＭＳ Ｐゴシック" charset="0"/>
              </a:rPr>
              <a:t> since chlorine occurs naturally as Cl</a:t>
            </a:r>
            <a:r>
              <a:rPr lang="en-US" baseline="-25000" dirty="0">
                <a:ea typeface="ＭＳ Ｐゴシック" charset="0"/>
                <a:cs typeface="ＭＳ Ｐゴシック" charset="0"/>
              </a:rPr>
              <a:t>2</a:t>
            </a:r>
            <a:r>
              <a:rPr lang="en-US" dirty="0">
                <a:ea typeface="ＭＳ Ｐゴシック" charset="0"/>
                <a:cs typeface="ＭＳ Ｐゴシック" charset="0"/>
              </a:rPr>
              <a:t>. Other students responded to this query with ideas about ion charges and the absence of charge on molecular Cl</a:t>
            </a:r>
            <a:r>
              <a:rPr lang="en-US" baseline="-25000" dirty="0">
                <a:ea typeface="ＭＳ Ｐゴシック" charset="0"/>
                <a:cs typeface="ＭＳ Ｐゴシック" charset="0"/>
              </a:rPr>
              <a:t>2</a:t>
            </a:r>
            <a:r>
              <a:rPr lang="en-US" dirty="0">
                <a:ea typeface="ＭＳ Ｐゴシック" charset="0"/>
                <a:cs typeface="ＭＳ Ｐゴシック" charset="0"/>
              </a:rPr>
              <a:t> gas.</a:t>
            </a:r>
          </a:p>
          <a:p>
            <a:pPr defTabSz="455613"/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374156-4CA2-8D43-91D8-E356EA70FD6D}" type="slidenum">
              <a:rPr lang="en-US"/>
              <a:pPr eaLnBrk="1" hangingPunct="1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96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ea typeface="ＭＳ Ｐゴシック" charset="0"/>
                <a:cs typeface="ＭＳ Ｐゴシック" charset="0"/>
              </a:rPr>
              <a:t>Multi-sim question:</a:t>
            </a:r>
            <a:r>
              <a:rPr lang="en-US">
                <a:ea typeface="ＭＳ Ｐゴシック" charset="0"/>
                <a:cs typeface="ＭＳ Ｐゴシック" charset="0"/>
              </a:rPr>
              <a:t> </a:t>
            </a:r>
            <a:r>
              <a:rPr lang="en-US" i="1">
                <a:ea typeface="ＭＳ Ｐゴシック" charset="0"/>
                <a:cs typeface="ＭＳ Ｐゴシック" charset="0"/>
              </a:rPr>
              <a:t>Sugar and salt solutions + Concentration</a:t>
            </a:r>
          </a:p>
          <a:p>
            <a:r>
              <a:rPr lang="en-US" b="1">
                <a:ea typeface="ＭＳ Ｐゴシック" charset="0"/>
                <a:cs typeface="ＭＳ Ｐゴシック" charset="0"/>
              </a:rPr>
              <a:t>Correct answer: </a:t>
            </a:r>
            <a:r>
              <a:rPr lang="en-US">
                <a:ea typeface="ＭＳ Ｐゴシック" charset="0"/>
                <a:cs typeface="ＭＳ Ｐゴシック" charset="0"/>
              </a:rPr>
              <a:t>B</a:t>
            </a:r>
          </a:p>
          <a:p>
            <a:r>
              <a:rPr lang="en-US" b="1">
                <a:ea typeface="ＭＳ Ｐゴシック" charset="0"/>
                <a:cs typeface="ＭＳ Ｐゴシック" charset="0"/>
              </a:rPr>
              <a:t>Representative results from pre-general chemistry: </a:t>
            </a:r>
            <a:r>
              <a:rPr lang="en-US">
                <a:ea typeface="ＭＳ Ｐゴシック" charset="0"/>
                <a:cs typeface="ＭＳ Ｐゴシック" charset="0"/>
              </a:rPr>
              <a:t>91% correct</a:t>
            </a:r>
          </a:p>
          <a:p>
            <a:r>
              <a:rPr lang="en-US" b="1">
                <a:ea typeface="ＭＳ Ｐゴシック" charset="0"/>
                <a:cs typeface="ＭＳ Ｐゴシック" charset="0"/>
              </a:rPr>
              <a:t>Follow-up discussion: </a:t>
            </a:r>
            <a:r>
              <a:rPr lang="en-US">
                <a:ea typeface="ＭＳ Ｐゴシック" charset="0"/>
                <a:cs typeface="ＭＳ Ｐゴシック" charset="0"/>
              </a:rPr>
              <a:t>Ask students about the concentration of each ion and discuss how conductivity is impacted by ion concentration</a:t>
            </a: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F46198F-512F-6747-B76B-FAE91A1B6926}" type="slidenum">
              <a:rPr lang="en-US"/>
              <a:pPr eaLnBrk="1" hangingPunct="1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99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solidFill>
                  <a:srgbClr val="519EC1"/>
                </a:solidFill>
                <a:latin typeface="Arial" charset="0"/>
                <a:ea typeface="ＭＳ Ｐゴシック" charset="0"/>
                <a:cs typeface="Arial" charset="0"/>
              </a:rPr>
              <a:t>HMCLASS PREP: Table 4.1</a:t>
            </a:r>
            <a:endParaRPr lang="en-US">
              <a:ea typeface="ＭＳ Ｐゴシック" charset="0"/>
              <a:cs typeface="Times New Roman" charset="0"/>
            </a:endParaRPr>
          </a:p>
          <a:p>
            <a:r>
              <a:rPr lang="en-US">
                <a:solidFill>
                  <a:srgbClr val="519EC1"/>
                </a:solidFill>
                <a:latin typeface="Arial" charset="0"/>
                <a:ea typeface="ＭＳ Ｐゴシック" charset="0"/>
                <a:cs typeface="Arial" charset="0"/>
              </a:rPr>
              <a:t>HMCLASS PRESENT: Animation: The Precipitation of CaCO</a:t>
            </a:r>
            <a:r>
              <a:rPr lang="en-US" baseline="-30000">
                <a:solidFill>
                  <a:srgbClr val="519EC1"/>
                </a:solidFill>
                <a:latin typeface="Arial" charset="0"/>
                <a:ea typeface="ＭＳ Ｐゴシック" charset="0"/>
                <a:cs typeface="Arial" charset="0"/>
              </a:rPr>
              <a:t>3</a:t>
            </a:r>
            <a:endParaRPr lang="en-US">
              <a:ea typeface="ＭＳ Ｐゴシック" charset="0"/>
              <a:cs typeface="Times New Roman" charset="0"/>
            </a:endParaRPr>
          </a:p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13F96E7-0B28-2E42-B651-DBC6A06F7A5E}" type="slidenum">
              <a:rPr lang="en-US"/>
              <a:pPr/>
              <a:t>24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96E8004-6FCE-6844-87D1-0B83F2118029}" type="slidenum">
              <a:rPr lang="en-US"/>
              <a:pPr/>
              <a:t>25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>
                <a:ea typeface="ＭＳ Ｐゴシック" charset="0"/>
                <a:cs typeface="ＭＳ Ｐゴシック" charset="0"/>
              </a:rPr>
              <a:t>Correct Answer:</a:t>
            </a:r>
            <a:r>
              <a:rPr lang="en-US">
                <a:ea typeface="ＭＳ Ｐゴシック" charset="0"/>
                <a:cs typeface="ＭＳ Ｐゴシック" charset="0"/>
              </a:rPr>
              <a:t> C</a:t>
            </a:r>
          </a:p>
          <a:p>
            <a:pPr eaLnBrk="1" hangingPunct="1"/>
            <a:r>
              <a:rPr lang="en-US" b="1">
                <a:ea typeface="ＭＳ Ｐゴシック" charset="0"/>
                <a:cs typeface="ＭＳ Ｐゴシック" charset="0"/>
              </a:rPr>
              <a:t>Question Number: </a:t>
            </a:r>
            <a:r>
              <a:rPr lang="en-US">
                <a:ea typeface="ＭＳ Ｐゴシック" charset="0"/>
                <a:cs typeface="ＭＳ Ｐゴシック" charset="0"/>
              </a:rPr>
              <a:t>6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942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46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7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370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9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3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7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656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62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922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7050" y="228600"/>
            <a:ext cx="20383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9626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1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772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288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28" name="Group 12"/>
          <p:cNvGrpSpPr>
            <a:grpSpLocks/>
          </p:cNvGrpSpPr>
          <p:nvPr/>
        </p:nvGrpSpPr>
        <p:grpSpPr bwMode="auto">
          <a:xfrm>
            <a:off x="0" y="0"/>
            <a:ext cx="8896350" cy="6845300"/>
            <a:chOff x="149" y="0"/>
            <a:chExt cx="5604" cy="4312"/>
          </a:xfrm>
        </p:grpSpPr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00AE00">
                    <a:gamma/>
                    <a:shade val="29804"/>
                    <a:invGamma/>
                  </a:srgbClr>
                </a:gs>
                <a:gs pos="100000">
                  <a:srgbClr val="00AE00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618FFD">
                    <a:gamma/>
                    <a:shade val="29804"/>
                    <a:invGamma/>
                  </a:srgbClr>
                </a:gs>
                <a:gs pos="100000">
                  <a:srgbClr val="618FFD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ACACAC">
                    <a:gamma/>
                    <a:shade val="29804"/>
                    <a:invGamma/>
                  </a:srgbClr>
                </a:gs>
                <a:gs pos="100000">
                  <a:srgbClr val="ACACAC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-110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charset="0"/>
        <a:buChar char="ð"/>
        <a:defRPr sz="32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8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4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 i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chemconnections.org/general/movies/html-swf/electrolytes.htm" TargetMode="Externa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1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1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1" Type="http://schemas.microsoft.com/office/2007/relationships/media" Target="file://localhost/Users/ronrusay/Desktop/Powerpoint%20&amp;%20Movies/Chem%20106.108.120.121%20PPT%20&amp;%20Mov/Chem%20120-PPT%20Spring%202002/9-Aqueous%20Reactions/electrolytes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9-Aqueous%20Reactions/electrolytes.MO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1" Type="http://schemas.microsoft.com/office/2007/relationships/media" Target="file://localhost/Users/ronrusay/Desktop/Powerpoint%20&amp;%20Movies/Chem%20106.108.120.121%20PPT%20&amp;%20Mov/Chem%20120-PPT%20Spring%202002/17-Acid-Base-Buffers/acid-intro.mov" TargetMode="External"/><Relationship Id="rId2" Type="http://schemas.openxmlformats.org/officeDocument/2006/relationships/video" Target="file://localhost/Users/ronrusay/Desktop/Powerpoint%20&amp;%20Movies/Chem%20106.108.120.121%20PPT%20&amp;%20Mov/Chem%20120-PPT%20Spring%202002/17-Acid-Base-Buffers/acid-intro.mov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23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2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34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35.png"/><Relationship Id="rId5" Type="http://schemas.openxmlformats.org/officeDocument/2006/relationships/image" Target="../media/image36.jpe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37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38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914400" y="1524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 eaLnBrk="0" hangingPunct="0"/>
            <a: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/>
            </a:r>
            <a:b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4400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Electrolytes</a:t>
            </a:r>
            <a:endParaRPr lang="en-US" sz="4400" i="1" dirty="0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 eaLnBrk="0" hangingPunct="0"/>
            <a:r>
              <a:rPr lang="en-US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(Solutions/ Molarity)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600200" y="28956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5000"/>
            </a:pPr>
            <a:endParaRPr lang="en-US" sz="3200" i="1" dirty="0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3600" i="1" dirty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Dr. Ron Rusay</a:t>
            </a:r>
          </a:p>
        </p:txBody>
      </p:sp>
      <p:pic>
        <p:nvPicPr>
          <p:cNvPr id="17412" name="Picture 3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5626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14400" y="19812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 eaLnBrk="0" hangingPunct="0"/>
            <a: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/>
            </a:r>
            <a:br>
              <a:rPr lang="en-US" sz="44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2800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Why a sodium chloride solution, </a:t>
            </a:r>
            <a:r>
              <a:rPr lang="en-US" sz="2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NaCl</a:t>
            </a:r>
            <a:r>
              <a:rPr lang="en-US" sz="2800" i="1" baseline="-25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</a:t>
            </a:r>
            <a:r>
              <a:rPr lang="en-US" sz="2800" i="1" baseline="-250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aq</a:t>
            </a:r>
            <a:r>
              <a:rPr lang="en-US" sz="2800" i="1" baseline="-25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)</a:t>
            </a:r>
            <a:r>
              <a:rPr lang="en-US" sz="2800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, </a:t>
            </a:r>
          </a:p>
          <a:p>
            <a:pPr algn="ctr" eaLnBrk="0" hangingPunct="0"/>
            <a:r>
              <a:rPr lang="en-US" sz="2800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is also described in its ionic form: </a:t>
            </a:r>
          </a:p>
          <a:p>
            <a:pPr algn="ctr" eaLnBrk="0" hangingPunct="0"/>
            <a:r>
              <a:rPr lang="en-US" sz="2800" i="1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NaCl</a:t>
            </a:r>
            <a:r>
              <a:rPr lang="en-US" sz="2800" i="1" baseline="-25000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</a:t>
            </a:r>
            <a:r>
              <a:rPr lang="en-US" sz="2800" i="1" baseline="-250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aq</a:t>
            </a:r>
            <a:r>
              <a:rPr lang="en-US" sz="2800" i="1" baseline="-25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)          </a:t>
            </a:r>
            <a:r>
              <a:rPr lang="en-US" sz="2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Na</a:t>
            </a:r>
            <a:r>
              <a:rPr lang="en-US" sz="2800" i="1" baseline="300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+</a:t>
            </a:r>
            <a:r>
              <a:rPr lang="en-US" sz="2800" i="1" baseline="-250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aq</a:t>
            </a:r>
            <a:r>
              <a:rPr lang="en-US" sz="2800" i="1" baseline="-25000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) </a:t>
            </a:r>
            <a:r>
              <a:rPr lang="en-US" sz="2800" i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+ </a:t>
            </a:r>
            <a:r>
              <a:rPr lang="en-US" sz="2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Cl</a:t>
            </a:r>
            <a:r>
              <a:rPr lang="en-US" sz="2800" i="1" baseline="30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-</a:t>
            </a:r>
            <a:r>
              <a:rPr lang="en-US" sz="2800" i="1" baseline="-25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</a:t>
            </a:r>
            <a:r>
              <a:rPr lang="en-US" sz="2800" i="1" baseline="-250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aq</a:t>
            </a:r>
            <a:r>
              <a:rPr lang="en-US" sz="2800" i="1" baseline="-25000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) </a:t>
            </a:r>
            <a:endParaRPr lang="en-US" sz="2800" i="1" dirty="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cxnSp>
        <p:nvCxnSpPr>
          <p:cNvPr id="6" name="Straight Arrow Connector 9"/>
          <p:cNvCxnSpPr>
            <a:cxnSpLocks noChangeShapeType="1"/>
          </p:cNvCxnSpPr>
          <p:nvPr/>
        </p:nvCxnSpPr>
        <p:spPr bwMode="auto">
          <a:xfrm>
            <a:off x="3886200" y="2895600"/>
            <a:ext cx="6096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 </a:t>
            </a:r>
            <a:b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Ions in an aqueous (water) solution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378700" cy="4953000"/>
          </a:xfrm>
          <a:ln cap="flat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Pure Water </a:t>
            </a: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does not conduct electricity.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 water solution must have </a:t>
            </a:r>
            <a:r>
              <a:rPr lang="en-US" sz="2400" b="1">
                <a:latin typeface="Helvetica" charset="0"/>
                <a:ea typeface="ＭＳ Ｐゴシック" charset="0"/>
                <a:cs typeface="ＭＳ Ｐゴシック" charset="0"/>
              </a:rPr>
              <a:t>ions </a:t>
            </a: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to conduct electricity.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Aqueous solutions can be categorized into 3 types: non-electrolytes, strong electrolytes or weak electrolytes based on their ability to conduct electricity in a homogeneous aqueous solution (aq).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Aqueous solutions can be tested for conductivity which will determine the degree of ionization of the solute, that is, the substance dissolved in water.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It is possible to have full or partial ionization.</a:t>
            </a:r>
          </a:p>
        </p:txBody>
      </p:sp>
      <p:graphicFrame>
        <p:nvGraphicFramePr>
          <p:cNvPr id="20482" name="Object 2"/>
          <p:cNvGraphicFramePr>
            <a:graphicFrameLocks/>
          </p:cNvGraphicFramePr>
          <p:nvPr/>
        </p:nvGraphicFramePr>
        <p:xfrm>
          <a:off x="7772400" y="5562600"/>
          <a:ext cx="1265238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3" name="Microsoft ClipArt Gallery" r:id="rId4" imgW="1549400" imgH="1587500" progId="">
                  <p:embed/>
                </p:oleObj>
              </mc:Choice>
              <mc:Fallback>
                <p:oleObj name="Microsoft ClipArt Gallery" r:id="rId4" imgW="1549400" imgH="15875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562600"/>
                        <a:ext cx="1265238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4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1162050"/>
          </a:xfrm>
        </p:spPr>
        <p:txBody>
          <a:bodyPr/>
          <a:lstStyle/>
          <a:p>
            <a:pPr eaLnBrk="1" hangingPunct="1"/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Solution </a:t>
            </a: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Conductivity Apparatus</a:t>
            </a: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for Electrolytes (Ions)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pic>
        <p:nvPicPr>
          <p:cNvPr id="22532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76400"/>
            <a:ext cx="5715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C:\Documents and Settings\smithja\Desktop\zumdahl\ppts\photos\jpg\ch04\fig_04_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6400"/>
            <a:ext cx="4540250" cy="41910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2590800" y="59436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strong</a:t>
            </a:r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4267200" y="59436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weak</a:t>
            </a:r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5791200" y="5867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non-</a:t>
            </a:r>
          </a:p>
        </p:txBody>
      </p:sp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7315200" y="2743200"/>
            <a:ext cx="152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i="1"/>
              <a:t>Conductivity</a:t>
            </a:r>
          </a:p>
          <a:p>
            <a:pPr eaLnBrk="1" hangingPunct="1"/>
            <a:r>
              <a:rPr lang="en-US" sz="2000" i="1"/>
              <a:t>depends on the amount of ions in solution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Conductivity</a:t>
            </a:r>
          </a:p>
        </p:txBody>
      </p:sp>
      <p:pic>
        <p:nvPicPr>
          <p:cNvPr id="24579" name="Picture 3" descr="Screen Shot 2014-07-10 at 10.16.40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4522788" cy="368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838200" y="6019800"/>
            <a:ext cx="7772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http://</a:t>
            </a:r>
            <a:r>
              <a:rPr lang="en-US" sz="1800" dirty="0" err="1">
                <a:latin typeface="+mn-lt"/>
              </a:rPr>
              <a:t>chemconnections.org</a:t>
            </a:r>
            <a:r>
              <a:rPr lang="en-US" sz="1800" dirty="0">
                <a:latin typeface="+mn-lt"/>
              </a:rPr>
              <a:t>/general/movies/html-</a:t>
            </a:r>
            <a:r>
              <a:rPr lang="en-US" sz="1800" dirty="0" err="1">
                <a:latin typeface="+mn-lt"/>
              </a:rPr>
              <a:t>swf</a:t>
            </a:r>
            <a:r>
              <a:rPr lang="en-US" sz="1800" dirty="0">
                <a:latin typeface="+mn-lt"/>
              </a:rPr>
              <a:t>/</a:t>
            </a:r>
            <a:r>
              <a:rPr lang="en-US" sz="1800" dirty="0" err="1">
                <a:latin typeface="+mn-lt"/>
              </a:rPr>
              <a:t>electrolytes.htm</a:t>
            </a:r>
            <a:endParaRPr lang="en-US" sz="1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7315200" cy="39624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Almost all ionic compounds and a few molecular compounds are strong electrolytes.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Several  molecular compounds are weak conductors, most are non-conductors.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Conductivity is directly related to the amount of ionization, i.e. ions in solution. Table salt, sodium chloride, is completely ionized:</a:t>
            </a:r>
          </a:p>
          <a:p>
            <a:pPr eaLnBrk="1" hangingPunct="1">
              <a:buFontTx/>
              <a:buNone/>
            </a:pP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NaCl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(s)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NaCl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    </a:t>
            </a:r>
            <a:r>
              <a:rPr lang="en-US">
                <a:solidFill>
                  <a:srgbClr val="0000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			Na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Cl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				    </a:t>
            </a:r>
            <a:r>
              <a:rPr lang="en-US">
                <a:solidFill>
                  <a:srgbClr val="0000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</a:t>
            </a:r>
            <a:r>
              <a:rPr lang="en-US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</a:t>
            </a:r>
            <a:r>
              <a:rPr lang="en-US">
                <a:solidFill>
                  <a:srgbClr val="0000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graphicFrame>
        <p:nvGraphicFramePr>
          <p:cNvPr id="25602" name="Object 2"/>
          <p:cNvGraphicFramePr>
            <a:graphicFrameLocks/>
          </p:cNvGraphicFramePr>
          <p:nvPr/>
        </p:nvGraphicFramePr>
        <p:xfrm>
          <a:off x="7391400" y="5105400"/>
          <a:ext cx="13208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8" r:id="rId4" imgW="1320800" imgH="1358900" progId="">
                  <p:embed/>
                </p:oleObj>
              </mc:Choice>
              <mc:Fallback>
                <p:oleObj r:id="rId4" imgW="1320800" imgH="13589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5105400"/>
                        <a:ext cx="1320800" cy="135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9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304800"/>
            <a:ext cx="55991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Molarity (M) = moles solute / Liter solution</a:t>
            </a:r>
            <a:endParaRPr lang="en-US"/>
          </a:p>
        </p:txBody>
      </p:sp>
      <p:cxnSp>
        <p:nvCxnSpPr>
          <p:cNvPr id="25607" name="Straight Arrow Connector 7"/>
          <p:cNvCxnSpPr>
            <a:cxnSpLocks noChangeShapeType="1"/>
          </p:cNvCxnSpPr>
          <p:nvPr/>
        </p:nvCxnSpPr>
        <p:spPr bwMode="auto">
          <a:xfrm>
            <a:off x="3886200" y="45720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8" name="Straight Arrow Connector 9"/>
          <p:cNvCxnSpPr>
            <a:cxnSpLocks noChangeShapeType="1"/>
          </p:cNvCxnSpPr>
          <p:nvPr/>
        </p:nvCxnSpPr>
        <p:spPr bwMode="auto">
          <a:xfrm>
            <a:off x="6019800" y="4572000"/>
            <a:ext cx="6096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9" name="TextBox 8"/>
          <p:cNvSpPr txBox="1">
            <a:spLocks noChangeArrowheads="1"/>
          </p:cNvSpPr>
          <p:nvPr/>
        </p:nvSpPr>
        <p:spPr bwMode="auto">
          <a:xfrm>
            <a:off x="762000" y="5334000"/>
            <a:ext cx="25908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/>
              <a:t>Add 5.8g of sodium chloride to water to make 1.0 L of solution = 0.10M</a:t>
            </a:r>
          </a:p>
          <a:p>
            <a:pPr eaLnBrk="1" hangingPunct="1"/>
            <a:r>
              <a:rPr lang="en-US" sz="1800" i="1"/>
              <a:t>= 0.10 mol/L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57600" y="5715000"/>
            <a:ext cx="3886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/>
              <a:t>All of the sodium chloride ionizes to make 1.0 L of  solution = 0.10M Na</a:t>
            </a:r>
            <a:r>
              <a:rPr lang="en-US" sz="1800" i="1" baseline="30000"/>
              <a:t>+</a:t>
            </a:r>
            <a:r>
              <a:rPr lang="en-US" sz="1800" i="1"/>
              <a:t> and 0.10M Cl</a:t>
            </a:r>
            <a:r>
              <a:rPr lang="en-US" sz="1800" i="1" baseline="30000"/>
              <a:t>-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81200"/>
            <a:ext cx="7772400" cy="3962400"/>
          </a:xfrm>
        </p:spPr>
        <p:txBody>
          <a:bodyPr/>
          <a:lstStyle/>
          <a:p>
            <a:pPr eaLnBrk="1" hangingPunct="1"/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Concentrations:</a:t>
            </a:r>
            <a:endParaRPr lang="en-US" b="1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CaCl</a:t>
            </a:r>
            <a:r>
              <a:rPr lang="en-US" b="1" baseline="-25000">
                <a:solidFill>
                  <a:srgbClr val="60F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2 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(s)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CaCl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</a:t>
            </a:r>
            <a:r>
              <a:rPr lang="en-US"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			Ca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</a:t>
            </a:r>
            <a:r>
              <a:rPr lang="en-US" b="1">
                <a:solidFill>
                  <a:srgbClr val="60F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Cl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	    				    </a:t>
            </a:r>
            <a:r>
              <a:rPr lang="en-US">
                <a:effectLst/>
                <a:latin typeface="Helvetica" charset="0"/>
                <a:ea typeface="ＭＳ Ｐゴシック" charset="0"/>
                <a:cs typeface="ＭＳ Ｐゴシック" charset="0"/>
              </a:rPr>
              <a:t>0.10M    0.20M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304800"/>
            <a:ext cx="55991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Molarity (M) = moles solute / Liter solution</a:t>
            </a:r>
            <a:endParaRPr lang="en-US"/>
          </a:p>
        </p:txBody>
      </p:sp>
      <p:cxnSp>
        <p:nvCxnSpPr>
          <p:cNvPr id="27653" name="Straight Arrow Connector 5"/>
          <p:cNvCxnSpPr>
            <a:cxnSpLocks noChangeShapeType="1"/>
          </p:cNvCxnSpPr>
          <p:nvPr/>
        </p:nvCxnSpPr>
        <p:spPr bwMode="auto">
          <a:xfrm>
            <a:off x="4572000" y="2895600"/>
            <a:ext cx="4572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54" name="Straight Arrow Connector 7"/>
          <p:cNvCxnSpPr>
            <a:cxnSpLocks noChangeShapeType="1"/>
          </p:cNvCxnSpPr>
          <p:nvPr/>
        </p:nvCxnSpPr>
        <p:spPr bwMode="auto">
          <a:xfrm>
            <a:off x="6705600" y="2895600"/>
            <a:ext cx="914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5" name="TextBox 7"/>
          <p:cNvSpPr txBox="1">
            <a:spLocks noChangeArrowheads="1"/>
          </p:cNvSpPr>
          <p:nvPr/>
        </p:nvSpPr>
        <p:spPr bwMode="auto">
          <a:xfrm>
            <a:off x="914400" y="4419600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 dirty="0"/>
              <a:t>How many grams of calcium chloride (MM =111 g/</a:t>
            </a:r>
            <a:r>
              <a:rPr lang="en-US" sz="1800" i="1" dirty="0" err="1"/>
              <a:t>mol</a:t>
            </a:r>
            <a:r>
              <a:rPr lang="en-US" sz="1800" i="1" dirty="0"/>
              <a:t>) should be added to water to make 1.00 L of a 0.10M solution of calcium chloride?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486400" y="4419600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/>
              <a:t>How many grams of calcium chloride (MM =111 g/mol) should be added to water to make 1.00 L of a solution having 0.10M chloride ion?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05200" y="48006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/>
          </a:p>
          <a:p>
            <a:r>
              <a:rPr lang="en-US" sz="1800" b="1" dirty="0"/>
              <a:t>0.10 </a:t>
            </a:r>
            <a:r>
              <a:rPr lang="en-US" sz="1800" b="1" dirty="0" err="1" smtClean="0"/>
              <a:t>mol</a:t>
            </a:r>
            <a:r>
              <a:rPr lang="en-US" sz="1800" b="1" dirty="0" smtClean="0"/>
              <a:t> x</a:t>
            </a:r>
          </a:p>
          <a:p>
            <a:r>
              <a:rPr lang="en-US" sz="1800" b="1" i="1" dirty="0"/>
              <a:t>111 g/</a:t>
            </a:r>
            <a:r>
              <a:rPr lang="en-US" sz="1800" b="1" i="1" dirty="0" err="1"/>
              <a:t>mol</a:t>
            </a:r>
            <a:endParaRPr lang="en-US" sz="1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772400" y="479167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/>
          </a:p>
          <a:p>
            <a:r>
              <a:rPr lang="en-US" sz="1800" b="1" dirty="0"/>
              <a:t>0.10 </a:t>
            </a:r>
            <a:r>
              <a:rPr lang="en-US" sz="1800" b="1" dirty="0" err="1" smtClean="0"/>
              <a:t>mol</a:t>
            </a:r>
            <a:r>
              <a:rPr lang="en-US" sz="1800" b="1" dirty="0" smtClean="0"/>
              <a:t>/</a:t>
            </a:r>
            <a:r>
              <a:rPr lang="en-US" sz="1800" b="1" dirty="0" smtClean="0">
                <a:solidFill>
                  <a:srgbClr val="60F000"/>
                </a:solidFill>
              </a:rPr>
              <a:t>2</a:t>
            </a:r>
            <a:r>
              <a:rPr lang="en-US" sz="1800" b="1" dirty="0" smtClean="0"/>
              <a:t> x</a:t>
            </a:r>
          </a:p>
          <a:p>
            <a:r>
              <a:rPr lang="en-US" sz="1800" b="1" i="1" dirty="0"/>
              <a:t>111 g/</a:t>
            </a:r>
            <a:r>
              <a:rPr lang="en-US" sz="1800" b="1" i="1" dirty="0" err="1"/>
              <a:t>mol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9144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04800" y="990600"/>
            <a:ext cx="85344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Times" charset="0"/>
              </a:rPr>
              <a:t>If an antacid contains Al(OH)</a:t>
            </a:r>
            <a:r>
              <a:rPr lang="en-US" sz="2800" baseline="-25000">
                <a:latin typeface="Times" charset="0"/>
              </a:rPr>
              <a:t>3</a:t>
            </a:r>
            <a:r>
              <a:rPr lang="en-US" sz="2800">
                <a:latin typeface="Times" charset="0"/>
              </a:rPr>
              <a:t> it will form AlCl</a:t>
            </a:r>
            <a:r>
              <a:rPr lang="en-US" sz="2800" baseline="-25000">
                <a:latin typeface="Times" charset="0"/>
              </a:rPr>
              <a:t>3</a:t>
            </a:r>
            <a:r>
              <a:rPr lang="en-US" sz="2800">
                <a:latin typeface="Times" charset="0"/>
              </a:rPr>
              <a:t> upon neutralization of stomach acid. How many moles of Cl</a:t>
            </a:r>
            <a:r>
              <a:rPr lang="en-US" sz="2800" baseline="30000">
                <a:latin typeface="Times" charset="0"/>
              </a:rPr>
              <a:t>–</a:t>
            </a:r>
            <a:r>
              <a:rPr lang="en-US" sz="2800">
                <a:latin typeface="Times" charset="0"/>
              </a:rPr>
              <a:t> ions are in 100.0 mL of 0.010 M AlCl</a:t>
            </a:r>
            <a:r>
              <a:rPr lang="en-US" sz="2800" baseline="-25000">
                <a:latin typeface="Times" charset="0"/>
              </a:rPr>
              <a:t>3</a:t>
            </a:r>
            <a:r>
              <a:rPr lang="en-US" sz="2800">
                <a:latin typeface="Times" charset="0"/>
              </a:rPr>
              <a:t>?</a:t>
            </a:r>
          </a:p>
          <a:p>
            <a:endParaRPr lang="en-US" sz="2800">
              <a:latin typeface="Times" charset="0"/>
            </a:endParaRPr>
          </a:p>
          <a:p>
            <a:pPr>
              <a:buFont typeface="Times" charset="0"/>
              <a:buAutoNum type="alphaUcPeriod"/>
            </a:pPr>
            <a:r>
              <a:rPr lang="en-US" sz="2800">
                <a:latin typeface="Times" charset="0"/>
              </a:rPr>
              <a:t>0.0010 mol</a:t>
            </a:r>
          </a:p>
          <a:p>
            <a:pPr>
              <a:buFont typeface="Times" charset="0"/>
              <a:buAutoNum type="alphaUcPeriod"/>
            </a:pPr>
            <a:r>
              <a:rPr lang="en-US" sz="2800">
                <a:latin typeface="Times" charset="0"/>
              </a:rPr>
              <a:t>0.010 mol</a:t>
            </a:r>
          </a:p>
          <a:p>
            <a:pPr>
              <a:buFont typeface="Times" charset="0"/>
              <a:buAutoNum type="alphaUcPeriod"/>
            </a:pPr>
            <a:r>
              <a:rPr lang="en-US" sz="2800">
                <a:latin typeface="Times" charset="0"/>
              </a:rPr>
              <a:t>0.0030 mol</a:t>
            </a:r>
          </a:p>
          <a:p>
            <a:pPr>
              <a:buFont typeface="Times" charset="0"/>
              <a:buAutoNum type="alphaUcPeriod"/>
            </a:pPr>
            <a:r>
              <a:rPr lang="en-US" sz="2800">
                <a:latin typeface="Times" charset="0"/>
              </a:rPr>
              <a:t>0.030 mol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4572000"/>
            <a:ext cx="6092825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Molarity (M) = moles </a:t>
            </a:r>
            <a:r>
              <a:rPr lang="en-US" sz="18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AlCl</a:t>
            </a:r>
            <a:r>
              <a:rPr lang="en-US" sz="1800" baseline="-250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</a:t>
            </a:r>
            <a:r>
              <a:rPr lang="en-US" sz="18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/ Liter solution</a:t>
            </a:r>
          </a:p>
          <a:p>
            <a:pPr eaLnBrk="0" hangingPunct="0"/>
            <a:endParaRPr lang="en-US">
              <a:solidFill>
                <a:srgbClr val="CC33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 </a:t>
            </a:r>
            <a:r>
              <a:rPr lang="en-US" sz="18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AlCl</a:t>
            </a:r>
            <a:r>
              <a:rPr lang="en-US" sz="1800" baseline="-250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</a:t>
            </a:r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= Molarity </a:t>
            </a:r>
            <a:r>
              <a:rPr lang="en-US" sz="18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AlCl</a:t>
            </a:r>
            <a:r>
              <a:rPr lang="en-US" sz="1800" baseline="-250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</a:t>
            </a:r>
            <a:r>
              <a:rPr lang="en-US" baseline="-25000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 </a:t>
            </a:r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x Volume solution (L)</a:t>
            </a:r>
            <a:endParaRPr lang="en-US"/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2133600" y="59436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>
                <a:latin typeface="Arial" charset="0"/>
                <a:cs typeface="Arial" charset="0"/>
              </a:rPr>
              <a:t>AlCl</a:t>
            </a:r>
            <a:r>
              <a:rPr lang="en-US" baseline="-25000">
                <a:latin typeface="Arial" charset="0"/>
                <a:cs typeface="Arial" charset="0"/>
              </a:rPr>
              <a:t>3</a:t>
            </a:r>
            <a:r>
              <a:rPr lang="en-US">
                <a:latin typeface="Arial" charset="0"/>
                <a:cs typeface="Arial" charset="0"/>
              </a:rPr>
              <a:t> dissociates into 3 moles of Cl</a:t>
            </a:r>
            <a:r>
              <a:rPr lang="en-US" baseline="30000">
                <a:latin typeface="Arial" charset="0"/>
                <a:cs typeface="Arial" charset="0"/>
              </a:rPr>
              <a:t>–</a:t>
            </a:r>
            <a:r>
              <a:rPr lang="en-US">
                <a:latin typeface="Arial" charset="0"/>
                <a:cs typeface="Arial" charset="0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143000" y="22860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</a:pP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</p:txBody>
      </p:sp>
      <p:graphicFrame>
        <p:nvGraphicFramePr>
          <p:cNvPr id="55298" name="Object 2"/>
          <p:cNvGraphicFramePr>
            <a:graphicFrameLocks/>
          </p:cNvGraphicFramePr>
          <p:nvPr/>
        </p:nvGraphicFramePr>
        <p:xfrm>
          <a:off x="7772400" y="5181600"/>
          <a:ext cx="1371600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9" name="Microsoft ClipArt Gallery" r:id="rId3" imgW="1574800" imgH="1612900" progId="MS_ClipArt_Gallery">
                  <p:embed/>
                </p:oleObj>
              </mc:Choice>
              <mc:Fallback>
                <p:oleObj name="Microsoft ClipArt Gallery" r:id="rId3" imgW="1574800" imgH="1612900" progId="MS_ClipArt_Gallery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181600"/>
                        <a:ext cx="1371600" cy="1404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8"/>
          <p:cNvSpPr>
            <a:spLocks noChangeArrowheads="1"/>
          </p:cNvSpPr>
          <p:nvPr/>
        </p:nvSpPr>
        <p:spPr bwMode="auto">
          <a:xfrm>
            <a:off x="2438400" y="1828800"/>
            <a:ext cx="14462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moles (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Reactant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  <a:endParaRPr lang="en-US"/>
          </a:p>
        </p:txBody>
      </p:sp>
      <p:sp>
        <p:nvSpPr>
          <p:cNvPr id="55301" name="Rectangle 9"/>
          <p:cNvSpPr>
            <a:spLocks noChangeArrowheads="1"/>
          </p:cNvSpPr>
          <p:nvPr/>
        </p:nvSpPr>
        <p:spPr bwMode="auto">
          <a:xfrm>
            <a:off x="4760913" y="1835150"/>
            <a:ext cx="1366837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moles (</a:t>
            </a:r>
            <a:r>
              <a:rPr lang="en-US" sz="1400" b="1">
                <a:solidFill>
                  <a:srgbClr val="008000"/>
                </a:solidFill>
                <a:latin typeface="Helvetica" charset="0"/>
              </a:rPr>
              <a:t>Product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  <a:endParaRPr lang="en-US"/>
          </a:p>
        </p:txBody>
      </p:sp>
      <p:sp>
        <p:nvSpPr>
          <p:cNvPr id="55302" name="Line 10"/>
          <p:cNvSpPr>
            <a:spLocks noChangeShapeType="1"/>
          </p:cNvSpPr>
          <p:nvPr/>
        </p:nvSpPr>
        <p:spPr bwMode="auto">
          <a:xfrm>
            <a:off x="4090988" y="1919288"/>
            <a:ext cx="481012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3" name="Freeform 11"/>
          <p:cNvSpPr>
            <a:spLocks/>
          </p:cNvSpPr>
          <p:nvPr/>
        </p:nvSpPr>
        <p:spPr bwMode="auto">
          <a:xfrm>
            <a:off x="4375150" y="1889125"/>
            <a:ext cx="114300" cy="58738"/>
          </a:xfrm>
          <a:custGeom>
            <a:avLst/>
            <a:gdLst>
              <a:gd name="T0" fmla="*/ 0 w 72"/>
              <a:gd name="T1" fmla="*/ 2147483647 h 37"/>
              <a:gd name="T2" fmla="*/ 2147483647 w 72"/>
              <a:gd name="T3" fmla="*/ 2147483647 h 37"/>
              <a:gd name="T4" fmla="*/ 0 w 72"/>
              <a:gd name="T5" fmla="*/ 0 h 37"/>
              <a:gd name="T6" fmla="*/ 2147483647 w 72"/>
              <a:gd name="T7" fmla="*/ 2147483647 h 37"/>
              <a:gd name="T8" fmla="*/ 0 w 72"/>
              <a:gd name="T9" fmla="*/ 2147483647 h 37"/>
              <a:gd name="T10" fmla="*/ 2147483647 w 72"/>
              <a:gd name="T11" fmla="*/ 2147483647 h 37"/>
              <a:gd name="T12" fmla="*/ 0 w 72"/>
              <a:gd name="T13" fmla="*/ 2147483647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"/>
              <a:gd name="T22" fmla="*/ 0 h 37"/>
              <a:gd name="T23" fmla="*/ 72 w 72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" h="37">
                <a:moveTo>
                  <a:pt x="0" y="19"/>
                </a:moveTo>
                <a:lnTo>
                  <a:pt x="24" y="19"/>
                </a:lnTo>
                <a:lnTo>
                  <a:pt x="0" y="0"/>
                </a:lnTo>
                <a:lnTo>
                  <a:pt x="72" y="19"/>
                </a:lnTo>
                <a:lnTo>
                  <a:pt x="0" y="37"/>
                </a:lnTo>
                <a:lnTo>
                  <a:pt x="24" y="19"/>
                </a:lnTo>
                <a:lnTo>
                  <a:pt x="0" y="19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04" name="Line 12"/>
          <p:cNvSpPr>
            <a:spLocks noChangeShapeType="1"/>
          </p:cNvSpPr>
          <p:nvPr/>
        </p:nvSpPr>
        <p:spPr bwMode="auto">
          <a:xfrm>
            <a:off x="1066800" y="4013200"/>
            <a:ext cx="545147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5" name="Rectangle 13"/>
          <p:cNvSpPr>
            <a:spLocks noChangeArrowheads="1"/>
          </p:cNvSpPr>
          <p:nvPr/>
        </p:nvSpPr>
        <p:spPr bwMode="auto">
          <a:xfrm>
            <a:off x="1143000" y="3657600"/>
            <a:ext cx="1063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(Volume) 1 L</a:t>
            </a:r>
          </a:p>
        </p:txBody>
      </p:sp>
      <p:sp>
        <p:nvSpPr>
          <p:cNvPr id="55306" name="Rectangle 14"/>
          <p:cNvSpPr>
            <a:spLocks noChangeArrowheads="1"/>
          </p:cNvSpPr>
          <p:nvPr/>
        </p:nvSpPr>
        <p:spPr bwMode="auto">
          <a:xfrm>
            <a:off x="2441575" y="4259263"/>
            <a:ext cx="850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1 L (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AlCl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3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</a:p>
        </p:txBody>
      </p:sp>
      <p:sp>
        <p:nvSpPr>
          <p:cNvPr id="55307" name="Line 17"/>
          <p:cNvSpPr>
            <a:spLocks noChangeShapeType="1"/>
          </p:cNvSpPr>
          <p:nvPr/>
        </p:nvSpPr>
        <p:spPr bwMode="auto">
          <a:xfrm>
            <a:off x="2297113" y="3040063"/>
            <a:ext cx="1587" cy="1946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8" name="Rectangle 18"/>
          <p:cNvSpPr>
            <a:spLocks noChangeArrowheads="1"/>
          </p:cNvSpPr>
          <p:nvPr/>
        </p:nvSpPr>
        <p:spPr bwMode="auto">
          <a:xfrm>
            <a:off x="2514600" y="3352800"/>
            <a:ext cx="8175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0.010 mol </a:t>
            </a:r>
            <a:br>
              <a:rPr lang="en-US" sz="1400" b="1">
                <a:solidFill>
                  <a:srgbClr val="000000"/>
                </a:solidFill>
                <a:latin typeface="Helvetica" charset="0"/>
              </a:rPr>
            </a:br>
            <a:r>
              <a:rPr lang="en-US" sz="1400" b="1">
                <a:solidFill>
                  <a:srgbClr val="000000"/>
                </a:solidFill>
                <a:latin typeface="Helvetica" charset="0"/>
              </a:rPr>
              <a:t>(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AlCl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3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</a:p>
        </p:txBody>
      </p:sp>
      <p:sp>
        <p:nvSpPr>
          <p:cNvPr id="55309" name="Rectangle 20"/>
          <p:cNvSpPr>
            <a:spLocks noChangeArrowheads="1"/>
          </p:cNvSpPr>
          <p:nvPr/>
        </p:nvSpPr>
        <p:spPr bwMode="auto">
          <a:xfrm>
            <a:off x="7107238" y="3914775"/>
            <a:ext cx="936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? mol (</a:t>
            </a:r>
            <a:r>
              <a:rPr lang="en-US" sz="1400" b="1">
                <a:solidFill>
                  <a:srgbClr val="008000"/>
                </a:solidFill>
                <a:latin typeface="Helvetica" charset="0"/>
              </a:rPr>
              <a:t>Cl -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</a:p>
        </p:txBody>
      </p:sp>
      <p:sp>
        <p:nvSpPr>
          <p:cNvPr id="55310" name="Line 24"/>
          <p:cNvSpPr>
            <a:spLocks noChangeShapeType="1"/>
          </p:cNvSpPr>
          <p:nvPr/>
        </p:nvSpPr>
        <p:spPr bwMode="auto">
          <a:xfrm>
            <a:off x="5084763" y="3040063"/>
            <a:ext cx="1587" cy="1946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1" name="Line 25"/>
          <p:cNvSpPr>
            <a:spLocks noChangeShapeType="1"/>
          </p:cNvSpPr>
          <p:nvPr/>
        </p:nvSpPr>
        <p:spPr bwMode="auto">
          <a:xfrm>
            <a:off x="3538538" y="3025775"/>
            <a:ext cx="1587" cy="19446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2" name="Line 26"/>
          <p:cNvSpPr>
            <a:spLocks noChangeShapeType="1"/>
          </p:cNvSpPr>
          <p:nvPr/>
        </p:nvSpPr>
        <p:spPr bwMode="auto">
          <a:xfrm>
            <a:off x="6708775" y="3983038"/>
            <a:ext cx="23971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3" name="Line 27"/>
          <p:cNvSpPr>
            <a:spLocks noChangeShapeType="1"/>
          </p:cNvSpPr>
          <p:nvPr/>
        </p:nvSpPr>
        <p:spPr bwMode="auto">
          <a:xfrm>
            <a:off x="6721475" y="4087813"/>
            <a:ext cx="23971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4" name="Rectangle 32"/>
          <p:cNvSpPr>
            <a:spLocks noChangeArrowheads="1"/>
          </p:cNvSpPr>
          <p:nvPr/>
        </p:nvSpPr>
        <p:spPr bwMode="auto">
          <a:xfrm>
            <a:off x="3886200" y="3657600"/>
            <a:ext cx="1025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005AF"/>
                </a:solidFill>
                <a:latin typeface="Helvetica" charset="0"/>
              </a:rPr>
              <a:t>? </a:t>
            </a:r>
            <a:r>
              <a:rPr lang="en-US" sz="1800">
                <a:solidFill>
                  <a:srgbClr val="000000"/>
                </a:solidFill>
                <a:latin typeface="Helvetica" charset="0"/>
              </a:rPr>
              <a:t>mol  </a:t>
            </a:r>
            <a:r>
              <a:rPr lang="en-US" sz="1400" b="1">
                <a:solidFill>
                  <a:srgbClr val="008000"/>
                </a:solidFill>
                <a:latin typeface="Helvetica" charset="0"/>
              </a:rPr>
              <a:t>Cl -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-</a:t>
            </a:r>
            <a:endParaRPr lang="en-US" sz="1400" b="1">
              <a:solidFill>
                <a:schemeClr val="accent2"/>
              </a:solidFill>
              <a:latin typeface="Helvetica" charset="0"/>
            </a:endParaRPr>
          </a:p>
        </p:txBody>
      </p:sp>
      <p:sp>
        <p:nvSpPr>
          <p:cNvPr id="55315" name="Rectangle 33"/>
          <p:cNvSpPr>
            <a:spLocks noChangeArrowheads="1"/>
          </p:cNvSpPr>
          <p:nvPr/>
        </p:nvSpPr>
        <p:spPr bwMode="auto">
          <a:xfrm>
            <a:off x="3886200" y="4114800"/>
            <a:ext cx="1054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6005AF"/>
                </a:solidFill>
                <a:latin typeface="Helvetica" charset="0"/>
              </a:rPr>
              <a:t>?</a:t>
            </a:r>
            <a:r>
              <a:rPr lang="en-US" sz="1800">
                <a:solidFill>
                  <a:srgbClr val="000000"/>
                </a:solidFill>
                <a:latin typeface="Helvetica" charset="0"/>
              </a:rPr>
              <a:t> mol 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AlCl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3</a:t>
            </a:r>
            <a:r>
              <a:rPr lang="en-US" sz="1800">
                <a:solidFill>
                  <a:srgbClr val="000000"/>
                </a:solidFill>
                <a:latin typeface="Helvetica" charset="0"/>
              </a:rPr>
              <a:t> </a:t>
            </a:r>
          </a:p>
        </p:txBody>
      </p:sp>
      <p:sp>
        <p:nvSpPr>
          <p:cNvPr id="55316" name="Oval 34"/>
          <p:cNvSpPr>
            <a:spLocks noChangeArrowheads="1"/>
          </p:cNvSpPr>
          <p:nvPr/>
        </p:nvSpPr>
        <p:spPr bwMode="auto">
          <a:xfrm>
            <a:off x="3810000" y="3249613"/>
            <a:ext cx="990600" cy="1497012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7" name="Rectangle 35"/>
          <p:cNvSpPr>
            <a:spLocks noChangeArrowheads="1"/>
          </p:cNvSpPr>
          <p:nvPr/>
        </p:nvSpPr>
        <p:spPr bwMode="auto">
          <a:xfrm>
            <a:off x="3733800" y="4872038"/>
            <a:ext cx="1560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 i="1">
                <a:solidFill>
                  <a:srgbClr val="000000"/>
                </a:solidFill>
                <a:latin typeface="Helvetica" charset="0"/>
              </a:rPr>
              <a:t>"Gatekeepers</a:t>
            </a:r>
            <a:r>
              <a:rPr lang="ja-JP" altLang="en-US" sz="1400" b="1" i="1">
                <a:solidFill>
                  <a:srgbClr val="000000"/>
                </a:solidFill>
                <a:latin typeface="Helvetica" charset="0"/>
              </a:rPr>
              <a:t>”</a:t>
            </a:r>
            <a:endParaRPr lang="en-US" sz="1400" b="1" i="1">
              <a:solidFill>
                <a:srgbClr val="000000"/>
              </a:solidFill>
              <a:latin typeface="Helvetica" charset="0"/>
            </a:endParaRPr>
          </a:p>
          <a:p>
            <a:r>
              <a:rPr lang="en-US" sz="1400" b="1" i="1">
                <a:solidFill>
                  <a:srgbClr val="000000"/>
                </a:solidFill>
                <a:latin typeface="Helvetica" charset="0"/>
              </a:rPr>
              <a:t>from</a:t>
            </a:r>
          </a:p>
          <a:p>
            <a:r>
              <a:rPr lang="en-US" sz="1400" b="1" i="1">
                <a:solidFill>
                  <a:srgbClr val="000000"/>
                </a:solidFill>
                <a:latin typeface="Helvetica" charset="0"/>
              </a:rPr>
              <a:t>Balanced reaction</a:t>
            </a:r>
            <a:endParaRPr lang="en-US"/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770813" cy="1123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i="1">
                <a:solidFill>
                  <a:srgbClr val="45004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Calculations </a:t>
            </a:r>
          </a:p>
          <a:p>
            <a:pPr algn="ctr" eaLnBrk="1" hangingPunct="1"/>
            <a:r>
              <a:rPr lang="en-US" sz="3200" i="1">
                <a:solidFill>
                  <a:srgbClr val="45004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Reactant       </a:t>
            </a:r>
            <a:r>
              <a:rPr lang="en-US" sz="3200" b="1" i="1">
                <a:solidFill>
                  <a:srgbClr val="45004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Product</a:t>
            </a:r>
          </a:p>
        </p:txBody>
      </p:sp>
      <p:cxnSp>
        <p:nvCxnSpPr>
          <p:cNvPr id="55319" name="Straight Arrow Connector 33"/>
          <p:cNvCxnSpPr>
            <a:cxnSpLocks noChangeShapeType="1"/>
          </p:cNvCxnSpPr>
          <p:nvPr/>
        </p:nvCxnSpPr>
        <p:spPr bwMode="auto">
          <a:xfrm>
            <a:off x="4495800" y="1143000"/>
            <a:ext cx="381000" cy="1588"/>
          </a:xfrm>
          <a:prstGeom prst="straightConnector1">
            <a:avLst/>
          </a:prstGeom>
          <a:noFill/>
          <a:ln w="12700">
            <a:solidFill>
              <a:srgbClr val="00009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20" name="Rectangle 13"/>
          <p:cNvSpPr>
            <a:spLocks noChangeArrowheads="1"/>
          </p:cNvSpPr>
          <p:nvPr/>
        </p:nvSpPr>
        <p:spPr bwMode="auto">
          <a:xfrm>
            <a:off x="5105400" y="3657600"/>
            <a:ext cx="15097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   100.0 mL (</a:t>
            </a:r>
            <a:r>
              <a:rPr lang="en-US" sz="1400" b="1">
                <a:solidFill>
                  <a:srgbClr val="FF0000"/>
                </a:solidFill>
                <a:latin typeface="Helvetica" charset="0"/>
              </a:rPr>
              <a:t>AlCl</a:t>
            </a:r>
            <a:r>
              <a:rPr lang="en-US" sz="1400" b="1" baseline="-25000">
                <a:solidFill>
                  <a:srgbClr val="FF0000"/>
                </a:solidFill>
                <a:latin typeface="Helvetica" charset="0"/>
              </a:rPr>
              <a:t>3</a:t>
            </a:r>
            <a:r>
              <a:rPr lang="en-US" sz="1400" b="1">
                <a:solidFill>
                  <a:srgbClr val="000000"/>
                </a:solidFill>
                <a:latin typeface="Helvetica" charset="0"/>
              </a:rPr>
              <a:t>)</a:t>
            </a:r>
          </a:p>
        </p:txBody>
      </p:sp>
      <p:sp>
        <p:nvSpPr>
          <p:cNvPr id="55321" name="Rectangle 13"/>
          <p:cNvSpPr>
            <a:spLocks noChangeArrowheads="1"/>
          </p:cNvSpPr>
          <p:nvPr/>
        </p:nvSpPr>
        <p:spPr bwMode="auto">
          <a:xfrm>
            <a:off x="1289050" y="4114800"/>
            <a:ext cx="768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(Volume) </a:t>
            </a:r>
          </a:p>
          <a:p>
            <a:r>
              <a:rPr lang="en-US" sz="1400" b="1">
                <a:solidFill>
                  <a:srgbClr val="000000"/>
                </a:solidFill>
                <a:latin typeface="Helvetica" charset="0"/>
              </a:rPr>
              <a:t>1000 mL</a:t>
            </a:r>
          </a:p>
        </p:txBody>
      </p:sp>
      <p:sp>
        <p:nvSpPr>
          <p:cNvPr id="55322" name="Rectangle 3"/>
          <p:cNvSpPr>
            <a:spLocks noChangeArrowheads="1"/>
          </p:cNvSpPr>
          <p:nvPr/>
        </p:nvSpPr>
        <p:spPr bwMode="auto">
          <a:xfrm>
            <a:off x="1828800" y="21336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>
                <a:latin typeface="Arial" charset="0"/>
                <a:cs typeface="Arial" charset="0"/>
              </a:rPr>
              <a:t>AlCl</a:t>
            </a:r>
            <a:r>
              <a:rPr lang="en-US" baseline="-25000">
                <a:latin typeface="Arial" charset="0"/>
                <a:cs typeface="Arial" charset="0"/>
              </a:rPr>
              <a:t>3</a:t>
            </a:r>
            <a:r>
              <a:rPr lang="en-US">
                <a:latin typeface="Arial" charset="0"/>
                <a:cs typeface="Arial" charset="0"/>
              </a:rPr>
              <a:t> dissociates into 3 moles of Cl</a:t>
            </a:r>
            <a:r>
              <a:rPr lang="en-US" baseline="30000">
                <a:latin typeface="Arial" charset="0"/>
                <a:cs typeface="Arial" charset="0"/>
              </a:rPr>
              <a:t>–</a:t>
            </a:r>
            <a:r>
              <a:rPr lang="en-US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55323" name="Rectangle 34"/>
          <p:cNvSpPr>
            <a:spLocks noChangeArrowheads="1"/>
          </p:cNvSpPr>
          <p:nvPr/>
        </p:nvSpPr>
        <p:spPr bwMode="auto">
          <a:xfrm>
            <a:off x="2362200" y="2590800"/>
            <a:ext cx="3975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  <a:cs typeface="Arial" charset="0"/>
              </a:rPr>
              <a:t>AlCl</a:t>
            </a:r>
            <a:r>
              <a:rPr lang="en-US" baseline="-25000">
                <a:latin typeface="Arial" charset="0"/>
                <a:cs typeface="Arial" charset="0"/>
              </a:rPr>
              <a:t>3 (aq)        </a:t>
            </a:r>
            <a:r>
              <a:rPr lang="en-US">
                <a:latin typeface="Arial" charset="0"/>
                <a:cs typeface="Arial" charset="0"/>
              </a:rPr>
              <a:t>Al</a:t>
            </a:r>
            <a:r>
              <a:rPr lang="en-US" baseline="30000">
                <a:latin typeface="Arial" charset="0"/>
                <a:cs typeface="Arial" charset="0"/>
              </a:rPr>
              <a:t>3+</a:t>
            </a:r>
            <a:r>
              <a:rPr lang="en-US" baseline="-25000">
                <a:latin typeface="Arial" charset="0"/>
                <a:cs typeface="Arial" charset="0"/>
              </a:rPr>
              <a:t>(aq) </a:t>
            </a:r>
            <a:r>
              <a:rPr lang="en-US">
                <a:latin typeface="Arial" charset="0"/>
                <a:cs typeface="Arial" charset="0"/>
              </a:rPr>
              <a:t>+ 3 Cl</a:t>
            </a:r>
            <a:r>
              <a:rPr lang="en-US" baseline="30000">
                <a:latin typeface="Arial" charset="0"/>
                <a:cs typeface="Arial" charset="0"/>
              </a:rPr>
              <a:t>–</a:t>
            </a:r>
            <a:r>
              <a:rPr lang="en-US" baseline="-25000">
                <a:latin typeface="Arial" charset="0"/>
                <a:cs typeface="Arial" charset="0"/>
              </a:rPr>
              <a:t>(aq) </a:t>
            </a:r>
            <a:endParaRPr lang="en-US" baseline="30000"/>
          </a:p>
        </p:txBody>
      </p:sp>
      <p:cxnSp>
        <p:nvCxnSpPr>
          <p:cNvPr id="55324" name="Straight Arrow Connector 33"/>
          <p:cNvCxnSpPr>
            <a:cxnSpLocks noChangeShapeType="1"/>
          </p:cNvCxnSpPr>
          <p:nvPr/>
        </p:nvCxnSpPr>
        <p:spPr bwMode="auto">
          <a:xfrm>
            <a:off x="3429000" y="2819400"/>
            <a:ext cx="381000" cy="1588"/>
          </a:xfrm>
          <a:prstGeom prst="straightConnector1">
            <a:avLst/>
          </a:prstGeom>
          <a:noFill/>
          <a:ln w="12700">
            <a:solidFill>
              <a:srgbClr val="00009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u="sng">
                <a:latin typeface="Times" charset="0"/>
                <a:ea typeface="ＭＳ Ｐゴシック" charset="0"/>
                <a:cs typeface="ＭＳ Ｐゴシック" charset="0"/>
              </a:rPr>
              <a:t>Conductivity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772400" cy="4114800"/>
          </a:xfrm>
        </p:spPr>
        <p:txBody>
          <a:bodyPr>
            <a:normAutofit/>
          </a:bodyPr>
          <a:lstStyle/>
          <a:p>
            <a:pPr marL="0" indent="0">
              <a:buFont typeface="Monotype Sorts" charset="0"/>
              <a:buNone/>
            </a:pPr>
            <a:r>
              <a:rPr lang="en-US" sz="2800">
                <a:latin typeface="Helvetica" charset="0"/>
                <a:ea typeface="ＭＳ Ｐゴシック" charset="0"/>
                <a:cs typeface="ＭＳ Ｐゴシック" charset="0"/>
              </a:rPr>
              <a:t>Which of these solutions will have highest conductivity?</a:t>
            </a:r>
          </a:p>
          <a:p>
            <a:pPr marL="0" indent="0">
              <a:buFont typeface="Monotype Sorts" charset="0"/>
              <a:buNone/>
            </a:pPr>
            <a:endParaRPr lang="en-US" sz="2800"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indent="0">
              <a:buFont typeface="Monotype Sorts" charset="0"/>
              <a:buNone/>
            </a:pPr>
            <a:endParaRPr lang="en-US" sz="28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41375" y="2524125"/>
          <a:ext cx="7397750" cy="3524250"/>
        </p:xfrm>
        <a:graphic>
          <a:graphicData uri="http://schemas.openxmlformats.org/drawingml/2006/table">
            <a:tbl>
              <a:tblPr/>
              <a:tblGrid>
                <a:gridCol w="2465388"/>
                <a:gridCol w="2466975"/>
                <a:gridCol w="2465387"/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146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0.1 M HCl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(aq)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0.1 M CaCl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2 (</a:t>
                      </a:r>
                      <a:r>
                        <a:rPr kumimoji="0" lang="en-US" sz="28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aq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0.2 M 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HC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H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8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aq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</a:tr>
            </a:tbl>
          </a:graphicData>
        </a:graphic>
      </p:graphicFrame>
      <p:pic>
        <p:nvPicPr>
          <p:cNvPr id="3381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6154738"/>
            <a:ext cx="89979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7400" y="2057400"/>
            <a:ext cx="2438400" cy="4154983"/>
          </a:xfrm>
          <a:prstGeom prst="rect">
            <a:avLst/>
          </a:prstGeom>
          <a:solidFill>
            <a:schemeClr val="accent3">
              <a:alpha val="98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 &amp; Equilibrium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315200" cy="39624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Sugars like sucrose are non-ionic, molecular compounds that dissolve but produce no ions.</a:t>
            </a:r>
          </a:p>
          <a:p>
            <a:pPr eaLnBrk="1" hangingPunct="1">
              <a:buFontTx/>
              <a:buNone/>
            </a:pP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12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22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11 (S)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       C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12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22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11 (</a:t>
            </a:r>
            <a:r>
              <a:rPr lang="en-US" b="1" baseline="-25000" dirty="0" err="1">
                <a:latin typeface="Helvetica" charset="0"/>
                <a:ea typeface="ＭＳ Ｐゴシック" charset="0"/>
                <a:cs typeface="ＭＳ Ｐゴシック" charset="0"/>
              </a:rPr>
              <a:t>aq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>
              <a:buFontTx/>
              <a:buNone/>
            </a:pPr>
            <a:endParaRPr lang="en-US" sz="2400" baseline="-25000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Some molecular compounds like acetic acid ionize partially (dissociate) in water</a:t>
            </a:r>
          </a:p>
          <a:p>
            <a:pPr eaLnBrk="1" hangingPunct="1">
              <a:buFontTx/>
              <a:buNone/>
            </a:pP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HC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3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2 (l)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    H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3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30000" dirty="0"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(</a:t>
            </a:r>
            <a:r>
              <a:rPr lang="en-US" b="1" baseline="-25000" dirty="0" err="1">
                <a:latin typeface="Helvetica" charset="0"/>
                <a:ea typeface="ＭＳ Ｐゴシック" charset="0"/>
                <a:cs typeface="ＭＳ Ｐゴシック" charset="0"/>
              </a:rPr>
              <a:t>aq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+ 	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    0.1000M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		         C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3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2 </a:t>
            </a:r>
            <a:r>
              <a:rPr lang="en-US" b="1" baseline="30000" dirty="0"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(</a:t>
            </a:r>
            <a:r>
              <a:rPr lang="en-US" b="1" baseline="-25000" dirty="0" err="1">
                <a:latin typeface="Helvetica" charset="0"/>
                <a:ea typeface="ＭＳ Ｐゴシック" charset="0"/>
                <a:cs typeface="ＭＳ Ｐゴシック" charset="0"/>
              </a:rPr>
              <a:t>aq</a:t>
            </a:r>
            <a:r>
              <a:rPr lang="en-US" b="1" baseline="-25000" dirty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r>
              <a:rPr lang="en-US" b="1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endParaRPr lang="en-US" sz="2400" baseline="-25000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dirty="0"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0.09987M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		       0.00013M</a:t>
            </a:r>
          </a:p>
        </p:txBody>
      </p:sp>
      <p:graphicFrame>
        <p:nvGraphicFramePr>
          <p:cNvPr id="28674" name="Object 2"/>
          <p:cNvGraphicFramePr>
            <a:graphicFrameLocks/>
          </p:cNvGraphicFramePr>
          <p:nvPr/>
        </p:nvGraphicFramePr>
        <p:xfrm>
          <a:off x="7467600" y="4953000"/>
          <a:ext cx="15494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4" r:id="rId4" imgW="1549400" imgH="1587500" progId="">
                  <p:embed/>
                </p:oleObj>
              </mc:Choice>
              <mc:Fallback>
                <p:oleObj r:id="rId4" imgW="1549400" imgH="15875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4953000"/>
                        <a:ext cx="1549400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5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981200" y="304800"/>
            <a:ext cx="55991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Molarity (M) = moles solute / Liter solution</a:t>
            </a:r>
            <a:endParaRPr lang="en-US"/>
          </a:p>
        </p:txBody>
      </p:sp>
      <p:cxnSp>
        <p:nvCxnSpPr>
          <p:cNvPr id="28679" name="Straight Arrow Connector 8"/>
          <p:cNvCxnSpPr>
            <a:cxnSpLocks noChangeShapeType="1"/>
          </p:cNvCxnSpPr>
          <p:nvPr/>
        </p:nvCxnSpPr>
        <p:spPr bwMode="auto">
          <a:xfrm>
            <a:off x="4800600" y="25908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680" name="Group 9"/>
          <p:cNvGrpSpPr>
            <a:grpSpLocks/>
          </p:cNvGrpSpPr>
          <p:nvPr/>
        </p:nvGrpSpPr>
        <p:grpSpPr bwMode="auto">
          <a:xfrm>
            <a:off x="4191000" y="4114800"/>
            <a:ext cx="457200" cy="153988"/>
            <a:chOff x="4191000" y="4114800"/>
            <a:chExt cx="457200" cy="153988"/>
          </a:xfrm>
        </p:grpSpPr>
        <p:cxnSp>
          <p:nvCxnSpPr>
            <p:cNvPr id="28685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6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681" name="Group 10"/>
          <p:cNvGrpSpPr>
            <a:grpSpLocks/>
          </p:cNvGrpSpPr>
          <p:nvPr/>
        </p:nvGrpSpPr>
        <p:grpSpPr bwMode="auto">
          <a:xfrm>
            <a:off x="4191000" y="5181600"/>
            <a:ext cx="457200" cy="153988"/>
            <a:chOff x="4191000" y="4114800"/>
            <a:chExt cx="457200" cy="153988"/>
          </a:xfrm>
        </p:grpSpPr>
        <p:cxnSp>
          <p:nvCxnSpPr>
            <p:cNvPr id="28683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4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971800" y="5181600"/>
            <a:ext cx="34290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algn="ctr" eaLnBrk="0" hangingPunct="0"/>
            <a:r>
              <a:rPr lang="en-US" sz="32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Acetic Acid </a:t>
            </a:r>
            <a:r>
              <a:rPr lang="en-US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(HC</a:t>
            </a:r>
            <a:r>
              <a:rPr lang="en-US" sz="2000" i="1" baseline="-25000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H</a:t>
            </a:r>
            <a:r>
              <a:rPr lang="en-US" sz="2000" i="1" baseline="-25000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3</a:t>
            </a:r>
            <a:r>
              <a:rPr lang="en-US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O</a:t>
            </a:r>
            <a:r>
              <a:rPr lang="en-US" sz="2000" i="1" baseline="-25000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)</a:t>
            </a:r>
            <a:br>
              <a:rPr lang="en-US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NOT</a:t>
            </a:r>
            <a:r>
              <a:rPr lang="en-US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</a:t>
            </a:r>
            <a:r>
              <a:rPr lang="en-US" sz="2000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</a:t>
            </a:r>
            <a:r>
              <a:rPr lang="en-US" sz="20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Ionized (99.87% un-ionized)</a:t>
            </a:r>
            <a:endParaRPr lang="en-US" sz="2000" i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 eaLnBrk="0" hangingPunct="0"/>
            <a:r>
              <a:rPr lang="en-US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Example of equilibrium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648200"/>
            <a:ext cx="3124200" cy="1524000"/>
          </a:xfrm>
        </p:spPr>
        <p:txBody>
          <a:bodyPr anchor="ctr"/>
          <a:lstStyle/>
          <a:p>
            <a:pPr algn="l" eaLnBrk="1" hangingPunct="1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HCl </a:t>
            </a:r>
            <a:b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Completely Ionized</a:t>
            </a: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2771" name="Picture 3" descr="C:\Documents and Settings\smithja\Desktop\zumdahl\ppts\lineart\jpg\ch04\fig_04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2486025" cy="35052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791200" y="4495800"/>
            <a:ext cx="27305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eaLnBrk="0" hangingPunct="0"/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Acetic Acid (HC</a:t>
            </a:r>
            <a:r>
              <a:rPr lang="en-US" sz="32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H</a:t>
            </a:r>
            <a:r>
              <a:rPr lang="en-US" sz="32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3</a:t>
            </a:r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O</a:t>
            </a:r>
            <a:r>
              <a:rPr lang="en-US" sz="32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)</a:t>
            </a:r>
          </a:p>
        </p:txBody>
      </p:sp>
      <p:pic>
        <p:nvPicPr>
          <p:cNvPr id="32773" name="Picture 5" descr="C:\Documents and Settings\smithja\Desktop\zumdahl\ppts\lineart\jpg\ch04\fig_04_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09600"/>
            <a:ext cx="2444750" cy="35052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715000" y="5334000"/>
            <a:ext cx="34290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eaLnBrk="0" hangingPunct="0"/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NOT</a:t>
            </a:r>
            <a:r>
              <a:rPr lang="en-US" sz="2000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</a:t>
            </a:r>
            <a:r>
              <a:rPr lang="en-US" sz="2000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Ionized</a:t>
            </a:r>
          </a:p>
          <a:p>
            <a:pPr eaLnBrk="0" hangingPunct="0"/>
            <a:r>
              <a:rPr lang="en-US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Example of equilibrium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Electrolytes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How would the conductivity of acetic acid compare to hydrochloric acid?</a:t>
            </a:r>
          </a:p>
        </p:txBody>
      </p:sp>
      <p:pic>
        <p:nvPicPr>
          <p:cNvPr id="36868" name="electrolytes.MOV" descr="/Users/ronrusay/Desktop/Powerpoint &amp; Movies/Chem 106.108.120.121 PPT &amp; Mov/Chem 120-PPT Spring 2002/9-Aqueous Reactions/electrolytes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9718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8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86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8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68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u="sng">
                <a:latin typeface="Times" charset="0"/>
                <a:ea typeface="ＭＳ Ｐゴシック" charset="0"/>
                <a:cs typeface="ＭＳ Ｐゴシック" charset="0"/>
              </a:rPr>
              <a:t>Conductivity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114800"/>
          </a:xfrm>
        </p:spPr>
        <p:txBody>
          <a:bodyPr>
            <a:normAutofit/>
          </a:bodyPr>
          <a:lstStyle/>
          <a:p>
            <a:pPr marL="0" indent="0">
              <a:buFont typeface="Monotype Sorts" charset="0"/>
              <a:buNone/>
            </a:pPr>
            <a:r>
              <a:rPr lang="en-US" sz="2800">
                <a:latin typeface="Helvetica" charset="0"/>
                <a:ea typeface="ＭＳ Ｐゴシック" charset="0"/>
                <a:cs typeface="ＭＳ Ｐゴシック" charset="0"/>
              </a:rPr>
              <a:t>Which of these solutions will have highest conductivity?</a:t>
            </a:r>
          </a:p>
          <a:p>
            <a:pPr marL="0" indent="0">
              <a:buFont typeface="Monotype Sorts" charset="0"/>
              <a:buNone/>
            </a:pPr>
            <a:endParaRPr lang="en-US" sz="2800"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indent="0">
              <a:buFont typeface="Monotype Sorts" charset="0"/>
              <a:buNone/>
            </a:pPr>
            <a:endParaRPr lang="en-US" sz="280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41375" y="2524125"/>
          <a:ext cx="7397750" cy="3524250"/>
        </p:xfrm>
        <a:graphic>
          <a:graphicData uri="http://schemas.openxmlformats.org/drawingml/2006/table">
            <a:tbl>
              <a:tblPr/>
              <a:tblGrid>
                <a:gridCol w="2465388"/>
                <a:gridCol w="2466975"/>
                <a:gridCol w="2465387"/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146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0.1 M KCl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(aq)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0.2 M </a:t>
                      </a: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HCl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8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aq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0.3 M 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HC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H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8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ＭＳ Ｐゴシック" charset="0"/>
                          <a:cs typeface="Times New Roman" charset="0"/>
                        </a:rPr>
                        <a:t>aq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BCD"/>
                    </a:solidFill>
                  </a:tcPr>
                </a:tc>
              </a:tr>
            </a:tbl>
          </a:graphicData>
        </a:graphic>
      </p:graphicFrame>
      <p:pic>
        <p:nvPicPr>
          <p:cNvPr id="3073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6122988"/>
            <a:ext cx="89979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Aqueous Acids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Any compound that provides a proton can be considered an acid. Strong acids are sulfuric acid, nitric acid, perchloric acid, HI, HBr and HCl.</a:t>
            </a:r>
          </a:p>
        </p:txBody>
      </p:sp>
      <p:pic>
        <p:nvPicPr>
          <p:cNvPr id="35844" name="acid-intro.mov" descr="/Users/ronrusay/Desktop/Powerpoint &amp; Movies/Chem 106.108.120.121 PPT &amp; Mov/Chem 120-PPT Spring 2002/17-Acid-Base-Buffers/acid-intro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8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8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58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584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029200"/>
            <a:ext cx="3124200" cy="1524000"/>
          </a:xfrm>
        </p:spPr>
        <p:txBody>
          <a:bodyPr anchor="ctr"/>
          <a:lstStyle/>
          <a:p>
            <a:pPr algn="l" eaLnBrk="1" hangingPunct="1"/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HCl </a:t>
            </a:r>
            <a:b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20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Completely Ionized</a:t>
            </a:r>
          </a:p>
        </p:txBody>
      </p:sp>
      <p:pic>
        <p:nvPicPr>
          <p:cNvPr id="37891" name="Picture 3" descr="C:\Documents and Settings\smithja\Desktop\zumdahl\ppts\lineart\jpg\ch04\fig_04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2486025" cy="35052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181600" y="5181600"/>
            <a:ext cx="36576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eaLnBrk="0" hangingPunct="0"/>
            <a:r>
              <a:rPr lang="en-US" sz="32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Acetic Acid 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(HC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H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3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O</a:t>
            </a:r>
            <a:r>
              <a:rPr lang="en-US" sz="2000" i="1" baseline="-2500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2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)</a:t>
            </a:r>
            <a:b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</a:br>
            <a:r>
              <a:rPr lang="en-US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NOT</a:t>
            </a:r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</a:t>
            </a:r>
            <a:r>
              <a:rPr lang="en-US" sz="2000" i="1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Ionized</a:t>
            </a:r>
          </a:p>
          <a:p>
            <a:pPr eaLnBrk="0" hangingPunct="0"/>
            <a:r>
              <a:rPr lang="en-US" sz="20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Example of equilibrium</a:t>
            </a:r>
          </a:p>
        </p:txBody>
      </p:sp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1600200" y="152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strong</a:t>
            </a:r>
          </a:p>
        </p:txBody>
      </p:sp>
      <p:sp>
        <p:nvSpPr>
          <p:cNvPr id="37894" name="TextBox 6"/>
          <p:cNvSpPr txBox="1">
            <a:spLocks noChangeArrowheads="1"/>
          </p:cNvSpPr>
          <p:nvPr/>
        </p:nvSpPr>
        <p:spPr bwMode="auto">
          <a:xfrm>
            <a:off x="6248400" y="14763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weak</a:t>
            </a:r>
          </a:p>
        </p:txBody>
      </p:sp>
      <p:pic>
        <p:nvPicPr>
          <p:cNvPr id="37895" name="Picture 7" descr="Screen Shot 2017-10-06 at 2.03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38600"/>
            <a:ext cx="197485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9" descr="Screen Shot 2017-10-06 at 2.08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114800"/>
            <a:ext cx="13779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0" descr="Screen Shot 2017-10-06 at 2.09.5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663" y="4495800"/>
            <a:ext cx="76993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8" name="Group 11"/>
          <p:cNvGrpSpPr>
            <a:grpSpLocks/>
          </p:cNvGrpSpPr>
          <p:nvPr/>
        </p:nvGrpSpPr>
        <p:grpSpPr bwMode="auto">
          <a:xfrm>
            <a:off x="6400800" y="4648200"/>
            <a:ext cx="457200" cy="153988"/>
            <a:chOff x="4191000" y="4114800"/>
            <a:chExt cx="457200" cy="153988"/>
          </a:xfrm>
        </p:grpSpPr>
        <p:cxnSp>
          <p:nvCxnSpPr>
            <p:cNvPr id="37906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07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7899" name="Picture 14" descr="Screen Shot 2017-10-06 at 2.12.31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19600"/>
            <a:ext cx="8382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15" descr="Screen Shot 2017-10-06 at 2.14.2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4724400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16" descr="Screen Shot 2017-10-06 at 2.17.40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3921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2" name="TextBox 17"/>
          <p:cNvSpPr txBox="1">
            <a:spLocks noChangeArrowheads="1"/>
          </p:cNvSpPr>
          <p:nvPr/>
        </p:nvSpPr>
        <p:spPr bwMode="auto">
          <a:xfrm>
            <a:off x="3200400" y="4572000"/>
            <a:ext cx="30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-</a:t>
            </a:r>
          </a:p>
        </p:txBody>
      </p:sp>
      <p:pic>
        <p:nvPicPr>
          <p:cNvPr id="37903" name="Picture 18" descr="Screen Shot 2017-10-06 at 2.09.5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572000"/>
            <a:ext cx="7699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904" name="Straight Arrow Connector 8"/>
          <p:cNvCxnSpPr>
            <a:cxnSpLocks noChangeShapeType="1"/>
          </p:cNvCxnSpPr>
          <p:nvPr/>
        </p:nvCxnSpPr>
        <p:spPr bwMode="auto">
          <a:xfrm>
            <a:off x="1600200" y="49530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905" name="Picture 5" descr="C:\Documents and Settings\smithja\Desktop\zumdahl\ppts\lineart\jpg\ch04\fig_04_0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09600"/>
            <a:ext cx="2444750" cy="35052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Aqueous Bases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153400" cy="39624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None/>
            </a:pPr>
            <a:endParaRPr lang="en-US" sz="2400"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Any compound that accepts a proton is a base.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The common bases are group IA &amp; IIA metal hydroxide compounds. They are strong bases, dissociating completely in water.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An example of a weak base is ammonia.</a:t>
            </a:r>
          </a:p>
          <a:p>
            <a:pPr eaLnBrk="1" hangingPunct="1">
              <a:buFontTx/>
              <a:buNone/>
            </a:pP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3 (g)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NH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3 (aq)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NH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4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+ OH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						</a:t>
            </a:r>
            <a:endParaRPr lang="en-US" b="1" baseline="-25000">
              <a:effectLst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8914" name="Object 2"/>
          <p:cNvGraphicFramePr>
            <a:graphicFrameLocks/>
          </p:cNvGraphicFramePr>
          <p:nvPr/>
        </p:nvGraphicFramePr>
        <p:xfrm>
          <a:off x="7772400" y="5486400"/>
          <a:ext cx="939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2" r:id="rId4" imgW="939800" imgH="1016000" progId="">
                  <p:embed/>
                </p:oleObj>
              </mc:Choice>
              <mc:Fallback>
                <p:oleObj r:id="rId4" imgW="939800" imgH="10160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486400"/>
                        <a:ext cx="9398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3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TextBox 7"/>
          <p:cNvSpPr txBox="1">
            <a:spLocks noChangeArrowheads="1"/>
          </p:cNvSpPr>
          <p:nvPr/>
        </p:nvSpPr>
        <p:spPr bwMode="auto">
          <a:xfrm>
            <a:off x="990600" y="4724400"/>
            <a:ext cx="7162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Consider that aqueous ammonia is in equilibrium with ammonium hydroxide. The names have often been used interchangeably.  </a:t>
            </a:r>
          </a:p>
        </p:txBody>
      </p:sp>
      <p:grpSp>
        <p:nvGrpSpPr>
          <p:cNvPr id="38919" name="Group 8"/>
          <p:cNvGrpSpPr>
            <a:grpSpLocks/>
          </p:cNvGrpSpPr>
          <p:nvPr/>
        </p:nvGrpSpPr>
        <p:grpSpPr bwMode="auto">
          <a:xfrm>
            <a:off x="3505200" y="4191000"/>
            <a:ext cx="457200" cy="153988"/>
            <a:chOff x="4191000" y="4114800"/>
            <a:chExt cx="457200" cy="153988"/>
          </a:xfrm>
        </p:grpSpPr>
        <p:cxnSp>
          <p:nvCxnSpPr>
            <p:cNvPr id="38923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24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920" name="Group 11"/>
          <p:cNvGrpSpPr>
            <a:grpSpLocks/>
          </p:cNvGrpSpPr>
          <p:nvPr/>
        </p:nvGrpSpPr>
        <p:grpSpPr bwMode="auto">
          <a:xfrm>
            <a:off x="5334000" y="4191000"/>
            <a:ext cx="457200" cy="153988"/>
            <a:chOff x="4191000" y="4114800"/>
            <a:chExt cx="457200" cy="153988"/>
          </a:xfrm>
        </p:grpSpPr>
        <p:cxnSp>
          <p:nvCxnSpPr>
            <p:cNvPr id="38921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22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57600"/>
            <a:ext cx="3581400" cy="3200400"/>
          </a:xfrm>
        </p:spPr>
        <p:txBody>
          <a:bodyPr anchor="ctr"/>
          <a:lstStyle/>
          <a:p>
            <a:pPr eaLnBrk="1" hangingPunct="1"/>
            <a:r>
              <a:rPr lang="en-US" sz="28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An Aqueous Solution of Sodium Hydroxide</a:t>
            </a:r>
            <a:endParaRPr lang="en-US" sz="3200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0963" name="Picture 3" descr="C:\Documents and Settings\smithja\Desktop\zumdahl\ppts\lineart\jpg\ch04\fig_04_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2790825" cy="39624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4495800" y="4191000"/>
            <a:ext cx="4267200" cy="213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/>
          <a:p>
            <a:pPr algn="ctr" eaLnBrk="0" hangingPunct="0"/>
            <a:r>
              <a:rPr lang="en-US" sz="2800" i="1">
                <a:effectLst>
                  <a:outerShdw blurRad="38100" dist="38100" dir="2700000" algn="tl">
                    <a:srgbClr val="DDDDDD"/>
                  </a:outerShdw>
                </a:effectLst>
              </a:rPr>
              <a:t>An Aqueous Solution of Ammonia</a:t>
            </a:r>
            <a:endParaRPr lang="en-US" sz="4400" i="1">
              <a:solidFill>
                <a:srgbClr val="99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</p:txBody>
      </p:sp>
      <p:pic>
        <p:nvPicPr>
          <p:cNvPr id="40965" name="Picture 5" descr="C:\Documents and Settings\smithja\Desktop\zumdahl\ppts\lineart\jpg\ch04\fig_04_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609600"/>
            <a:ext cx="2878138" cy="41148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6" name="Rectangle 5"/>
          <p:cNvSpPr>
            <a:spLocks noChangeArrowheads="1"/>
          </p:cNvSpPr>
          <p:nvPr/>
        </p:nvSpPr>
        <p:spPr bwMode="auto">
          <a:xfrm>
            <a:off x="4800600" y="5715000"/>
            <a:ext cx="3762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i="1"/>
              <a:t>NH</a:t>
            </a:r>
            <a:r>
              <a:rPr lang="en-US" b="1" i="1" baseline="-25000"/>
              <a:t>3 (aq) </a:t>
            </a:r>
            <a:r>
              <a:rPr lang="en-US" b="1" i="1"/>
              <a:t>     NH</a:t>
            </a:r>
            <a:r>
              <a:rPr lang="en-US" b="1" i="1" baseline="-25000"/>
              <a:t>4</a:t>
            </a:r>
            <a:r>
              <a:rPr lang="en-US" b="1" i="1" baseline="30000"/>
              <a:t>+</a:t>
            </a:r>
            <a:r>
              <a:rPr lang="en-US" b="1" i="1" baseline="-25000"/>
              <a:t>(aq)</a:t>
            </a:r>
            <a:r>
              <a:rPr lang="en-US" b="1" i="1"/>
              <a:t>+ OH</a:t>
            </a:r>
            <a:r>
              <a:rPr lang="en-US" b="1" i="1" baseline="30000"/>
              <a:t>-</a:t>
            </a:r>
            <a:r>
              <a:rPr lang="en-US" b="1" i="1" baseline="-25000"/>
              <a:t>(aq)</a:t>
            </a:r>
            <a:r>
              <a:rPr lang="en-US" b="1"/>
              <a:t> </a:t>
            </a:r>
            <a:endParaRPr lang="en-US"/>
          </a:p>
        </p:txBody>
      </p:sp>
      <p:grpSp>
        <p:nvGrpSpPr>
          <p:cNvPr id="40967" name="Group 6"/>
          <p:cNvGrpSpPr>
            <a:grpSpLocks/>
          </p:cNvGrpSpPr>
          <p:nvPr/>
        </p:nvGrpSpPr>
        <p:grpSpPr bwMode="auto">
          <a:xfrm>
            <a:off x="5867400" y="5867400"/>
            <a:ext cx="304800" cy="152400"/>
            <a:chOff x="4191000" y="4114800"/>
            <a:chExt cx="457200" cy="153988"/>
          </a:xfrm>
        </p:grpSpPr>
        <p:cxnSp>
          <p:nvCxnSpPr>
            <p:cNvPr id="40974" name="Straight Arrow Connector 10"/>
            <p:cNvCxnSpPr>
              <a:cxnSpLocks noChangeShapeType="1"/>
            </p:cNvCxnSpPr>
            <p:nvPr/>
          </p:nvCxnSpPr>
          <p:spPr bwMode="auto">
            <a:xfrm>
              <a:off x="4267200" y="42672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975" name="Straight Arrow Connector 16"/>
            <p:cNvCxnSpPr>
              <a:cxnSpLocks noChangeShapeType="1"/>
            </p:cNvCxnSpPr>
            <p:nvPr/>
          </p:nvCxnSpPr>
          <p:spPr bwMode="auto">
            <a:xfrm rot="10800000">
              <a:off x="4191000" y="4114800"/>
              <a:ext cx="38100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0968" name="Rectangle 9"/>
          <p:cNvSpPr>
            <a:spLocks noChangeArrowheads="1"/>
          </p:cNvSpPr>
          <p:nvPr/>
        </p:nvSpPr>
        <p:spPr bwMode="auto">
          <a:xfrm>
            <a:off x="381000" y="5715000"/>
            <a:ext cx="3797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i="1"/>
              <a:t>NaOH</a:t>
            </a:r>
            <a:r>
              <a:rPr lang="en-US" b="1" i="1" baseline="-25000"/>
              <a:t> (aq) </a:t>
            </a:r>
            <a:r>
              <a:rPr lang="en-US" b="1" i="1"/>
              <a:t>   Na</a:t>
            </a:r>
            <a:r>
              <a:rPr lang="en-US" b="1" i="1" baseline="30000"/>
              <a:t>+</a:t>
            </a:r>
            <a:r>
              <a:rPr lang="en-US" b="1" i="1" baseline="-25000"/>
              <a:t>(aq)</a:t>
            </a:r>
            <a:r>
              <a:rPr lang="en-US" b="1" i="1"/>
              <a:t>+ OH</a:t>
            </a:r>
            <a:r>
              <a:rPr lang="en-US" b="1" i="1" baseline="30000"/>
              <a:t>-</a:t>
            </a:r>
            <a:r>
              <a:rPr lang="en-US" b="1" i="1" baseline="-25000"/>
              <a:t>(aq)</a:t>
            </a:r>
            <a:r>
              <a:rPr lang="en-US" b="1"/>
              <a:t> </a:t>
            </a:r>
            <a:endParaRPr lang="en-US"/>
          </a:p>
        </p:txBody>
      </p:sp>
      <p:sp>
        <p:nvSpPr>
          <p:cNvPr id="40969" name="TextBox 10"/>
          <p:cNvSpPr txBox="1">
            <a:spLocks noChangeArrowheads="1"/>
          </p:cNvSpPr>
          <p:nvPr/>
        </p:nvSpPr>
        <p:spPr bwMode="auto">
          <a:xfrm>
            <a:off x="1600200" y="152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strong</a:t>
            </a:r>
          </a:p>
        </p:txBody>
      </p:sp>
      <p:sp>
        <p:nvSpPr>
          <p:cNvPr id="40970" name="TextBox 11"/>
          <p:cNvSpPr txBox="1">
            <a:spLocks noChangeArrowheads="1"/>
          </p:cNvSpPr>
          <p:nvPr/>
        </p:nvSpPr>
        <p:spPr bwMode="auto">
          <a:xfrm>
            <a:off x="6248400" y="14763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weak</a:t>
            </a:r>
          </a:p>
        </p:txBody>
      </p:sp>
      <p:cxnSp>
        <p:nvCxnSpPr>
          <p:cNvPr id="40971" name="Straight Arrow Connector 8"/>
          <p:cNvCxnSpPr>
            <a:cxnSpLocks noChangeShapeType="1"/>
          </p:cNvCxnSpPr>
          <p:nvPr/>
        </p:nvCxnSpPr>
        <p:spPr bwMode="auto">
          <a:xfrm>
            <a:off x="1524000" y="5943600"/>
            <a:ext cx="3810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14"/>
          <p:cNvSpPr/>
          <p:nvPr/>
        </p:nvSpPr>
        <p:spPr>
          <a:xfrm>
            <a:off x="5265738" y="6172200"/>
            <a:ext cx="2582862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NOT</a:t>
            </a:r>
            <a:r>
              <a:rPr lang="en-US" sz="18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 </a:t>
            </a:r>
            <a:r>
              <a:rPr lang="en-US" sz="1800" i="1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Ionized </a:t>
            </a:r>
            <a:br>
              <a:rPr lang="en-US" sz="1800" i="1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800" i="1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</a:rPr>
              <a:t>Example of equilibrium</a:t>
            </a:r>
          </a:p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50913" y="6248400"/>
            <a:ext cx="22034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>
                <a:effectLst>
                  <a:outerShdw blurRad="38100" dist="38100" dir="2700000" algn="tl">
                    <a:srgbClr val="DDDDDD"/>
                  </a:outerShdw>
                </a:effectLst>
              </a:rPr>
              <a:t>Completely Ionized</a:t>
            </a:r>
            <a:endParaRPr lang="en-US" sz="200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:\Silberberg Assembly\content\00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8129588" cy="60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3124200" y="685800"/>
            <a:ext cx="1524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762000" y="304800"/>
            <a:ext cx="8077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676400" y="762000"/>
            <a:ext cx="7272338" cy="6096000"/>
            <a:chOff x="1676400" y="762000"/>
            <a:chExt cx="7272542" cy="6096000"/>
          </a:xfrm>
        </p:grpSpPr>
        <p:pic>
          <p:nvPicPr>
            <p:cNvPr id="41995" name="Picture 5" descr="Screen Shot 2018-04-05 at 1.34.33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5613400"/>
              <a:ext cx="1358900" cy="124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6" name="Picture 6" descr="Screen Shot 2018-04-05 at 1.36.21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4780531"/>
              <a:ext cx="2165350" cy="1315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7" name="Picture 7" descr="Screen Shot 2018-04-05 at 1.34.03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2622550"/>
              <a:ext cx="2319542" cy="187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8" name="Rectangle 8"/>
            <p:cNvSpPr>
              <a:spLocks noChangeArrowheads="1"/>
            </p:cNvSpPr>
            <p:nvPr/>
          </p:nvSpPr>
          <p:spPr bwMode="auto">
            <a:xfrm>
              <a:off x="7162800" y="2362200"/>
              <a:ext cx="11137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Morphine</a:t>
              </a:r>
              <a:endParaRPr lang="en-US" sz="1800"/>
            </a:p>
          </p:txBody>
        </p:sp>
        <p:pic>
          <p:nvPicPr>
            <p:cNvPr id="41999" name="Picture 9" descr="Screen Shot 2018-04-05 at 1.32.59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5422" y="762000"/>
              <a:ext cx="2313778" cy="167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0" name="TextBox 10"/>
            <p:cNvSpPr txBox="1">
              <a:spLocks noChangeArrowheads="1"/>
            </p:cNvSpPr>
            <p:nvPr/>
          </p:nvSpPr>
          <p:spPr bwMode="auto">
            <a:xfrm>
              <a:off x="7315200" y="6019800"/>
              <a:ext cx="1219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>
                  <a:solidFill>
                    <a:schemeClr val="accent2"/>
                  </a:solidFill>
                </a:rPr>
                <a:t>Dopamine</a:t>
              </a:r>
            </a:p>
          </p:txBody>
        </p:sp>
        <p:sp>
          <p:nvSpPr>
            <p:cNvPr id="42001" name="TextBox 11"/>
            <p:cNvSpPr txBox="1">
              <a:spLocks noChangeArrowheads="1"/>
            </p:cNvSpPr>
            <p:nvPr/>
          </p:nvSpPr>
          <p:spPr bwMode="auto">
            <a:xfrm>
              <a:off x="7239000" y="4495800"/>
              <a:ext cx="106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>
                  <a:solidFill>
                    <a:schemeClr val="accent2"/>
                  </a:solidFill>
                </a:rPr>
                <a:t>Cocaine 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33400" y="457200"/>
            <a:ext cx="2514600" cy="4495800"/>
            <a:chOff x="533400" y="457200"/>
            <a:chExt cx="2514600" cy="4495800"/>
          </a:xfrm>
        </p:grpSpPr>
        <p:pic>
          <p:nvPicPr>
            <p:cNvPr id="41991" name="Picture 15" descr="Screen Shot 2018-04-05 at 2.04.39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457200"/>
              <a:ext cx="2146788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2" name="Picture 16" descr="Screen Shot 2018-04-05 at 2.07.57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826" y="3124200"/>
              <a:ext cx="1314174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3" name="TextBox 17"/>
            <p:cNvSpPr txBox="1">
              <a:spLocks noChangeArrowheads="1"/>
            </p:cNvSpPr>
            <p:nvPr/>
          </p:nvSpPr>
          <p:spPr bwMode="auto">
            <a:xfrm>
              <a:off x="838200" y="2983468"/>
              <a:ext cx="1676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>
                  <a:solidFill>
                    <a:schemeClr val="accent1"/>
                  </a:solidFill>
                </a:rPr>
                <a:t>Lysergic acid</a:t>
              </a:r>
            </a:p>
          </p:txBody>
        </p:sp>
        <p:sp>
          <p:nvSpPr>
            <p:cNvPr id="41994" name="TextBox 18"/>
            <p:cNvSpPr txBox="1">
              <a:spLocks noChangeArrowheads="1"/>
            </p:cNvSpPr>
            <p:nvPr/>
          </p:nvSpPr>
          <p:spPr bwMode="auto">
            <a:xfrm>
              <a:off x="1752600" y="4583668"/>
              <a:ext cx="1295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>
                  <a:solidFill>
                    <a:schemeClr val="accent1"/>
                  </a:solidFill>
                </a:rPr>
                <a:t>Acetic acid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839788" y="2722563"/>
          <a:ext cx="7658100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8" name="Document" r:id="rId3" imgW="7670800" imgH="3314700" progId="Word.Document.8">
                  <p:embed/>
                </p:oleObj>
              </mc:Choice>
              <mc:Fallback>
                <p:oleObj name="Document" r:id="rId3" imgW="7670800" imgH="33147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2722563"/>
                        <a:ext cx="7658100" cy="331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256463" y="-303213"/>
            <a:ext cx="184150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4733925" y="6378575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333375" y="2133600"/>
          <a:ext cx="8505825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0" name="Document" r:id="rId3" imgW="7670800" imgH="3429000" progId="Word.Document.8">
                  <p:embed/>
                </p:oleObj>
              </mc:Choice>
              <mc:Fallback>
                <p:oleObj name="Document" r:id="rId3" imgW="7670800" imgH="34290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2133600"/>
                        <a:ext cx="8505825" cy="381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24" name="Picture 3" descr="C:\Documents and Settings\smithja\Desktop\zumdahl\ppts\tables\jpg\table_04_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2590800"/>
            <a:ext cx="4424363" cy="2438400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25" name="TextBox 4"/>
          <p:cNvSpPr txBox="1">
            <a:spLocks noChangeArrowheads="1"/>
          </p:cNvSpPr>
          <p:nvPr/>
        </p:nvSpPr>
        <p:spPr bwMode="auto">
          <a:xfrm>
            <a:off x="3429000" y="2667000"/>
            <a:ext cx="60960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endParaRPr lang="en-US" sz="100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ANSWER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1152525" y="22939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6562725" y="22939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836613" y="27003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7675563" y="3109913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836613" y="3517900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grpSp>
        <p:nvGrpSpPr>
          <p:cNvPr id="82952" name="Group 8"/>
          <p:cNvGrpSpPr>
            <a:grpSpLocks/>
          </p:cNvGrpSpPr>
          <p:nvPr/>
        </p:nvGrpSpPr>
        <p:grpSpPr bwMode="auto">
          <a:xfrm>
            <a:off x="762000" y="2286000"/>
            <a:ext cx="7300913" cy="4100513"/>
            <a:chOff x="527" y="1445"/>
            <a:chExt cx="4599" cy="2583"/>
          </a:xfrm>
        </p:grpSpPr>
        <p:sp>
          <p:nvSpPr>
            <p:cNvPr id="82955" name="Rectangle 9"/>
            <p:cNvSpPr>
              <a:spLocks noChangeArrowheads="1"/>
            </p:cNvSpPr>
            <p:nvPr/>
          </p:nvSpPr>
          <p:spPr bwMode="auto">
            <a:xfrm>
              <a:off x="527" y="1445"/>
              <a:ext cx="22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E)</a:t>
              </a:r>
              <a:endParaRPr lang="en-US">
                <a:latin typeface="Times" charset="0"/>
              </a:endParaRPr>
            </a:p>
          </p:txBody>
        </p:sp>
        <p:sp>
          <p:nvSpPr>
            <p:cNvPr id="82956" name="Rectangle 10"/>
            <p:cNvSpPr>
              <a:spLocks noChangeArrowheads="1"/>
            </p:cNvSpPr>
            <p:nvPr/>
          </p:nvSpPr>
          <p:spPr bwMode="auto">
            <a:xfrm>
              <a:off x="958" y="1445"/>
              <a:ext cx="318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All of these are soluble in water.</a:t>
              </a:r>
              <a:endParaRPr lang="en-US">
                <a:latin typeface="Times" charset="0"/>
              </a:endParaRPr>
            </a:p>
          </p:txBody>
        </p:sp>
        <p:sp>
          <p:nvSpPr>
            <p:cNvPr id="82957" name="Rectangle 12"/>
            <p:cNvSpPr>
              <a:spLocks noChangeArrowheads="1"/>
            </p:cNvSpPr>
            <p:nvPr/>
          </p:nvSpPr>
          <p:spPr bwMode="auto">
            <a:xfrm>
              <a:off x="527" y="2473"/>
              <a:ext cx="400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According to the solubility rules for ionic </a:t>
              </a:r>
              <a:endParaRPr lang="en-US">
                <a:latin typeface="Times" charset="0"/>
              </a:endParaRPr>
            </a:p>
          </p:txBody>
        </p:sp>
        <p:sp>
          <p:nvSpPr>
            <p:cNvPr id="82958" name="Rectangle 13"/>
            <p:cNvSpPr>
              <a:spLocks noChangeArrowheads="1"/>
            </p:cNvSpPr>
            <p:nvPr/>
          </p:nvSpPr>
          <p:spPr bwMode="auto">
            <a:xfrm>
              <a:off x="527" y="2731"/>
              <a:ext cx="455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compounds, compounds containing Group IA </a:t>
              </a:r>
              <a:endParaRPr lang="en-US">
                <a:latin typeface="Times" charset="0"/>
              </a:endParaRPr>
            </a:p>
          </p:txBody>
        </p:sp>
        <p:sp>
          <p:nvSpPr>
            <p:cNvPr id="82959" name="Rectangle 14"/>
            <p:cNvSpPr>
              <a:spLocks noChangeArrowheads="1"/>
            </p:cNvSpPr>
            <p:nvPr/>
          </p:nvSpPr>
          <p:spPr bwMode="auto">
            <a:xfrm>
              <a:off x="527" y="2988"/>
              <a:ext cx="416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ions or nitrate ions will always be soluble. </a:t>
              </a:r>
              <a:endParaRPr lang="en-US">
                <a:latin typeface="Times" charset="0"/>
              </a:endParaRPr>
            </a:p>
          </p:txBody>
        </p:sp>
        <p:sp>
          <p:nvSpPr>
            <p:cNvPr id="82960" name="Rectangle 15"/>
            <p:cNvSpPr>
              <a:spLocks noChangeArrowheads="1"/>
            </p:cNvSpPr>
            <p:nvPr/>
          </p:nvSpPr>
          <p:spPr bwMode="auto">
            <a:xfrm>
              <a:off x="527" y="3244"/>
              <a:ext cx="449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Compounds containing halides are generally </a:t>
              </a:r>
              <a:endParaRPr lang="en-US">
                <a:latin typeface="Times" charset="0"/>
              </a:endParaRPr>
            </a:p>
          </p:txBody>
        </p:sp>
        <p:sp>
          <p:nvSpPr>
            <p:cNvPr id="82961" name="Rectangle 16"/>
            <p:cNvSpPr>
              <a:spLocks noChangeArrowheads="1"/>
            </p:cNvSpPr>
            <p:nvPr/>
          </p:nvSpPr>
          <p:spPr bwMode="auto">
            <a:xfrm>
              <a:off x="527" y="3501"/>
              <a:ext cx="308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soluble, aside from silver, lead </a:t>
              </a:r>
              <a:endParaRPr lang="en-US">
                <a:latin typeface="Times" charset="0"/>
              </a:endParaRPr>
            </a:p>
          </p:txBody>
        </p:sp>
        <p:sp>
          <p:nvSpPr>
            <p:cNvPr id="82962" name="Rectangle 17"/>
            <p:cNvSpPr>
              <a:spLocks noChangeArrowheads="1"/>
            </p:cNvSpPr>
            <p:nvPr/>
          </p:nvSpPr>
          <p:spPr bwMode="auto">
            <a:xfrm>
              <a:off x="3604" y="3501"/>
              <a:ext cx="152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and mercury(I) </a:t>
              </a:r>
              <a:endParaRPr lang="en-US">
                <a:latin typeface="Times" charset="0"/>
              </a:endParaRPr>
            </a:p>
          </p:txBody>
        </p:sp>
        <p:sp>
          <p:nvSpPr>
            <p:cNvPr id="82963" name="Rectangle 18"/>
            <p:cNvSpPr>
              <a:spLocks noChangeArrowheads="1"/>
            </p:cNvSpPr>
            <p:nvPr/>
          </p:nvSpPr>
          <p:spPr bwMode="auto">
            <a:xfrm>
              <a:off x="527" y="3759"/>
              <a:ext cx="77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800">
                  <a:solidFill>
                    <a:srgbClr val="519EC1"/>
                  </a:solidFill>
                  <a:latin typeface="Arial" charset="0"/>
                </a:rPr>
                <a:t>halides.</a:t>
              </a:r>
              <a:endParaRPr lang="en-US">
                <a:latin typeface="Times" charset="0"/>
              </a:endParaRPr>
            </a:p>
          </p:txBody>
        </p:sp>
      </p:grpSp>
      <p:sp>
        <p:nvSpPr>
          <p:cNvPr id="82953" name="Rectangle 19"/>
          <p:cNvSpPr>
            <a:spLocks noChangeArrowheads="1"/>
          </p:cNvSpPr>
          <p:nvPr/>
        </p:nvSpPr>
        <p:spPr bwMode="auto">
          <a:xfrm>
            <a:off x="2063750" y="5967413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82954" name="Rectangle 20"/>
          <p:cNvSpPr>
            <a:spLocks noChangeArrowheads="1"/>
          </p:cNvSpPr>
          <p:nvPr/>
        </p:nvSpPr>
        <p:spPr bwMode="auto">
          <a:xfrm>
            <a:off x="836613" y="6375400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9144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84582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763"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>
                <a:latin typeface="Times" charset="0"/>
              </a:rPr>
              <a:t>If you began a reaction with the following ions in solution (all would be written with an (</a:t>
            </a:r>
            <a:r>
              <a:rPr lang="en-US" i="1">
                <a:latin typeface="Times" charset="0"/>
              </a:rPr>
              <a:t>aq)</a:t>
            </a:r>
            <a:r>
              <a:rPr lang="en-US">
                <a:latin typeface="Times" charset="0"/>
              </a:rPr>
              <a:t> subscript how would you represent the proper final net ionic equation? (Consult solubility Table.)</a:t>
            </a:r>
          </a:p>
          <a:p>
            <a:endParaRPr lang="en-US">
              <a:latin typeface="Times" charset="0"/>
            </a:endParaRPr>
          </a:p>
          <a:p>
            <a:pPr algn="ctr"/>
            <a:r>
              <a:rPr lang="en-US">
                <a:latin typeface="Times" charset="0"/>
              </a:rPr>
              <a:t>6Na</a:t>
            </a:r>
            <a:r>
              <a:rPr lang="en-US" baseline="30000">
                <a:latin typeface="Times" charset="0"/>
              </a:rPr>
              <a:t>+</a:t>
            </a:r>
            <a:r>
              <a:rPr lang="en-US">
                <a:latin typeface="Times" charset="0"/>
              </a:rPr>
              <a:t> + 2PO</a:t>
            </a:r>
            <a:r>
              <a:rPr lang="en-US" baseline="-25000">
                <a:latin typeface="Times" charset="0"/>
              </a:rPr>
              <a:t>4</a:t>
            </a:r>
            <a:r>
              <a:rPr lang="en-US" baseline="30000">
                <a:latin typeface="Times" charset="0"/>
              </a:rPr>
              <a:t>3–</a:t>
            </a:r>
            <a:r>
              <a:rPr lang="en-US">
                <a:latin typeface="Times" charset="0"/>
              </a:rPr>
              <a:t> + 3Fe</a:t>
            </a:r>
            <a:r>
              <a:rPr lang="en-US" baseline="30000">
                <a:latin typeface="Times" charset="0"/>
              </a:rPr>
              <a:t>2+ </a:t>
            </a:r>
            <a:r>
              <a:rPr lang="en-US">
                <a:latin typeface="Times" charset="0"/>
              </a:rPr>
              <a:t>+ 6NO</a:t>
            </a:r>
            <a:r>
              <a:rPr lang="en-US" baseline="-25000">
                <a:latin typeface="Times" charset="0"/>
              </a:rPr>
              <a:t>3</a:t>
            </a:r>
            <a:r>
              <a:rPr lang="en-US" baseline="30000">
                <a:latin typeface="Times" charset="0"/>
              </a:rPr>
              <a:t>–</a:t>
            </a:r>
            <a:r>
              <a:rPr lang="en-US">
                <a:latin typeface="Times" charset="0"/>
              </a:rPr>
              <a:t> </a:t>
            </a:r>
            <a:r>
              <a:rPr lang="en-US">
                <a:latin typeface="Times" charset="0"/>
                <a:sym typeface="Symbol" charset="0"/>
              </a:rPr>
              <a:t></a:t>
            </a:r>
          </a:p>
          <a:p>
            <a:pPr algn="ctr"/>
            <a:endParaRPr lang="en-US" sz="800">
              <a:latin typeface="Times" charset="0"/>
              <a:sym typeface="Symbol" charset="0"/>
            </a:endParaRPr>
          </a:p>
          <a:p>
            <a:pPr>
              <a:buFont typeface="Times" charset="0"/>
              <a:buAutoNum type="alphaUcPeriod"/>
            </a:pPr>
            <a:r>
              <a:rPr lang="en-US">
                <a:latin typeface="Times" charset="0"/>
              </a:rPr>
              <a:t>	3Na</a:t>
            </a:r>
            <a:r>
              <a:rPr lang="en-US" baseline="30000">
                <a:latin typeface="Times" charset="0"/>
              </a:rPr>
              <a:t>+</a:t>
            </a:r>
            <a:r>
              <a:rPr lang="en-US">
                <a:latin typeface="Times" charset="0"/>
              </a:rPr>
              <a:t> + PO</a:t>
            </a:r>
            <a:r>
              <a:rPr lang="en-US" baseline="-25000">
                <a:latin typeface="Times" charset="0"/>
              </a:rPr>
              <a:t>4</a:t>
            </a:r>
            <a:r>
              <a:rPr lang="en-US" baseline="30000">
                <a:latin typeface="Times" charset="0"/>
              </a:rPr>
              <a:t>3–</a:t>
            </a:r>
            <a:r>
              <a:rPr lang="en-US">
                <a:latin typeface="Times" charset="0"/>
              </a:rPr>
              <a:t> + Fe</a:t>
            </a:r>
            <a:r>
              <a:rPr lang="en-US" baseline="30000">
                <a:latin typeface="Times" charset="0"/>
              </a:rPr>
              <a:t>2+ </a:t>
            </a:r>
            <a:r>
              <a:rPr lang="en-US">
                <a:latin typeface="Times" charset="0"/>
              </a:rPr>
              <a:t>+ 2NO</a:t>
            </a:r>
            <a:r>
              <a:rPr lang="en-US" baseline="-25000">
                <a:latin typeface="Times" charset="0"/>
              </a:rPr>
              <a:t>3</a:t>
            </a:r>
            <a:r>
              <a:rPr lang="en-US" baseline="30000">
                <a:latin typeface="Times" charset="0"/>
              </a:rPr>
              <a:t>–</a:t>
            </a:r>
            <a:r>
              <a:rPr lang="en-US">
                <a:latin typeface="Times" charset="0"/>
              </a:rPr>
              <a:t> </a:t>
            </a:r>
            <a:r>
              <a:rPr lang="en-US">
                <a:latin typeface="Times" charset="0"/>
                <a:sym typeface="Symbol" charset="0"/>
              </a:rPr>
              <a:t></a:t>
            </a:r>
            <a:r>
              <a:rPr lang="en-US">
                <a:latin typeface="Times" charset="0"/>
                <a:sym typeface="Wingdings" charset="0"/>
              </a:rPr>
              <a:t> No Reaction</a:t>
            </a:r>
          </a:p>
          <a:p>
            <a:pPr>
              <a:buFont typeface="Times" charset="0"/>
              <a:buAutoNum type="alphaUcPeriod"/>
            </a:pPr>
            <a:r>
              <a:rPr lang="en-US">
                <a:latin typeface="Times" charset="0"/>
              </a:rPr>
              <a:t> 6Na</a:t>
            </a:r>
            <a:r>
              <a:rPr lang="en-US" baseline="30000">
                <a:latin typeface="Times" charset="0"/>
              </a:rPr>
              <a:t>+</a:t>
            </a:r>
            <a:r>
              <a:rPr lang="en-US">
                <a:latin typeface="Times" charset="0"/>
              </a:rPr>
              <a:t> + 2PO</a:t>
            </a:r>
            <a:r>
              <a:rPr lang="en-US" baseline="-25000">
                <a:latin typeface="Times" charset="0"/>
              </a:rPr>
              <a:t>4</a:t>
            </a:r>
            <a:r>
              <a:rPr lang="en-US" baseline="30000">
                <a:latin typeface="Times" charset="0"/>
              </a:rPr>
              <a:t>3–</a:t>
            </a:r>
            <a:r>
              <a:rPr lang="en-US">
                <a:latin typeface="Times" charset="0"/>
              </a:rPr>
              <a:t> + 3Fe</a:t>
            </a:r>
            <a:r>
              <a:rPr lang="en-US" baseline="30000">
                <a:latin typeface="Times" charset="0"/>
              </a:rPr>
              <a:t>2+ </a:t>
            </a:r>
            <a:r>
              <a:rPr lang="en-US">
                <a:latin typeface="Times" charset="0"/>
              </a:rPr>
              <a:t>+ 6NO</a:t>
            </a:r>
            <a:r>
              <a:rPr lang="en-US" baseline="-25000">
                <a:latin typeface="Times" charset="0"/>
              </a:rPr>
              <a:t>3</a:t>
            </a:r>
            <a:r>
              <a:rPr lang="en-US" baseline="30000">
                <a:latin typeface="Times" charset="0"/>
              </a:rPr>
              <a:t>–</a:t>
            </a:r>
            <a:r>
              <a:rPr lang="en-US">
                <a:latin typeface="Times" charset="0"/>
              </a:rPr>
              <a:t> </a:t>
            </a:r>
            <a:r>
              <a:rPr lang="en-US">
                <a:latin typeface="Times" charset="0"/>
                <a:sym typeface="Symbol" charset="0"/>
              </a:rPr>
              <a:t></a:t>
            </a:r>
            <a:r>
              <a:rPr lang="en-US">
                <a:latin typeface="Times" charset="0"/>
                <a:sym typeface="Wingdings" charset="0"/>
              </a:rPr>
              <a:t> Fe</a:t>
            </a:r>
            <a:r>
              <a:rPr lang="en-US" baseline="-25000">
                <a:latin typeface="Times" charset="0"/>
                <a:sym typeface="Wingdings" charset="0"/>
              </a:rPr>
              <a:t>3</a:t>
            </a:r>
            <a:r>
              <a:rPr lang="en-US">
                <a:latin typeface="Times" charset="0"/>
                <a:sym typeface="Wingdings" charset="0"/>
              </a:rPr>
              <a:t>(PO</a:t>
            </a:r>
            <a:r>
              <a:rPr lang="en-US" baseline="-25000">
                <a:latin typeface="Times" charset="0"/>
                <a:sym typeface="Wingdings" charset="0"/>
              </a:rPr>
              <a:t>4</a:t>
            </a:r>
            <a:r>
              <a:rPr lang="en-US">
                <a:latin typeface="Times" charset="0"/>
                <a:sym typeface="Wingdings" charset="0"/>
              </a:rPr>
              <a:t>)</a:t>
            </a:r>
            <a:r>
              <a:rPr lang="en-US" baseline="-25000">
                <a:latin typeface="Times" charset="0"/>
                <a:sym typeface="Wingdings" charset="0"/>
              </a:rPr>
              <a:t>2</a:t>
            </a:r>
            <a:r>
              <a:rPr lang="en-US">
                <a:latin typeface="Times" charset="0"/>
                <a:sym typeface="Wingdings" charset="0"/>
              </a:rPr>
              <a:t> (s)+ 6 NaNO</a:t>
            </a:r>
            <a:r>
              <a:rPr lang="en-US" baseline="-25000">
                <a:latin typeface="Times" charset="0"/>
                <a:sym typeface="Wingdings" charset="0"/>
              </a:rPr>
              <a:t>3</a:t>
            </a:r>
            <a:endParaRPr lang="en-US" baseline="-25000">
              <a:latin typeface="Times" charset="0"/>
            </a:endParaRPr>
          </a:p>
          <a:p>
            <a:pPr>
              <a:buFont typeface="Times" charset="0"/>
              <a:buAutoNum type="alphaUcPeriod"/>
            </a:pPr>
            <a:r>
              <a:rPr lang="en-US">
                <a:latin typeface="Times" charset="0"/>
                <a:sym typeface="Wingdings" charset="0"/>
              </a:rPr>
              <a:t>	</a:t>
            </a:r>
            <a:r>
              <a:rPr lang="en-US">
                <a:latin typeface="Times" charset="0"/>
              </a:rPr>
              <a:t>3Na</a:t>
            </a:r>
            <a:r>
              <a:rPr lang="en-US" baseline="30000">
                <a:latin typeface="Times" charset="0"/>
              </a:rPr>
              <a:t>+</a:t>
            </a:r>
            <a:r>
              <a:rPr lang="en-US">
                <a:latin typeface="Times" charset="0"/>
              </a:rPr>
              <a:t> + PO</a:t>
            </a:r>
            <a:r>
              <a:rPr lang="en-US" baseline="-25000">
                <a:latin typeface="Times" charset="0"/>
              </a:rPr>
              <a:t>4</a:t>
            </a:r>
            <a:r>
              <a:rPr lang="en-US" baseline="30000">
                <a:latin typeface="Times" charset="0"/>
              </a:rPr>
              <a:t>3–</a:t>
            </a:r>
            <a:r>
              <a:rPr lang="en-US">
                <a:latin typeface="Times" charset="0"/>
              </a:rPr>
              <a:t> + Fe</a:t>
            </a:r>
            <a:r>
              <a:rPr lang="en-US" baseline="30000">
                <a:latin typeface="Times" charset="0"/>
              </a:rPr>
              <a:t>2+ </a:t>
            </a:r>
            <a:r>
              <a:rPr lang="en-US">
                <a:latin typeface="Times" charset="0"/>
              </a:rPr>
              <a:t>+ 2NO</a:t>
            </a:r>
            <a:r>
              <a:rPr lang="en-US" baseline="-25000">
                <a:latin typeface="Times" charset="0"/>
              </a:rPr>
              <a:t>3</a:t>
            </a:r>
            <a:r>
              <a:rPr lang="en-US" baseline="30000">
                <a:latin typeface="Times" charset="0"/>
              </a:rPr>
              <a:t>–</a:t>
            </a:r>
            <a:r>
              <a:rPr lang="en-US">
                <a:latin typeface="Times" charset="0"/>
              </a:rPr>
              <a:t> </a:t>
            </a:r>
            <a:r>
              <a:rPr lang="en-US">
                <a:latin typeface="Times" charset="0"/>
                <a:sym typeface="Symbol" charset="0"/>
              </a:rPr>
              <a:t></a:t>
            </a:r>
            <a:r>
              <a:rPr lang="en-US">
                <a:latin typeface="Times" charset="0"/>
                <a:sym typeface="Wingdings" charset="0"/>
              </a:rPr>
              <a:t> Fe</a:t>
            </a:r>
            <a:r>
              <a:rPr lang="en-US" baseline="-25000">
                <a:latin typeface="Times" charset="0"/>
                <a:sym typeface="Wingdings" charset="0"/>
              </a:rPr>
              <a:t>3</a:t>
            </a:r>
            <a:r>
              <a:rPr lang="en-US">
                <a:latin typeface="Times" charset="0"/>
                <a:sym typeface="Wingdings" charset="0"/>
              </a:rPr>
              <a:t>(PO</a:t>
            </a:r>
            <a:r>
              <a:rPr lang="en-US" baseline="-25000">
                <a:latin typeface="Times" charset="0"/>
                <a:sym typeface="Wingdings" charset="0"/>
              </a:rPr>
              <a:t>4</a:t>
            </a:r>
            <a:r>
              <a:rPr lang="en-US">
                <a:latin typeface="Times" charset="0"/>
                <a:sym typeface="Wingdings" charset="0"/>
              </a:rPr>
              <a:t>)</a:t>
            </a:r>
            <a:r>
              <a:rPr lang="en-US" baseline="-25000">
                <a:latin typeface="Times" charset="0"/>
                <a:sym typeface="Wingdings" charset="0"/>
              </a:rPr>
              <a:t>2</a:t>
            </a:r>
            <a:r>
              <a:rPr lang="en-US">
                <a:latin typeface="Times" charset="0"/>
                <a:sym typeface="Wingdings" charset="0"/>
              </a:rPr>
              <a:t> (s)+ 6 Na</a:t>
            </a:r>
            <a:r>
              <a:rPr lang="en-US" baseline="30000">
                <a:latin typeface="Times" charset="0"/>
                <a:sym typeface="Wingdings" charset="0"/>
              </a:rPr>
              <a:t>+</a:t>
            </a:r>
            <a:r>
              <a:rPr lang="en-US">
                <a:latin typeface="Times" charset="0"/>
                <a:sym typeface="Wingdings" charset="0"/>
              </a:rPr>
              <a:t> + 6 NO</a:t>
            </a:r>
            <a:r>
              <a:rPr lang="en-US" baseline="-25000">
                <a:latin typeface="Times" charset="0"/>
                <a:sym typeface="Wingdings" charset="0"/>
              </a:rPr>
              <a:t>3</a:t>
            </a:r>
            <a:r>
              <a:rPr lang="en-US" baseline="30000">
                <a:latin typeface="Times" charset="0"/>
                <a:sym typeface="Wingdings" charset="0"/>
              </a:rPr>
              <a:t>–</a:t>
            </a:r>
          </a:p>
          <a:p>
            <a:pPr>
              <a:buFont typeface="Times" charset="0"/>
              <a:buAutoNum type="alphaUcPeriod"/>
            </a:pPr>
            <a:r>
              <a:rPr lang="en-US">
                <a:latin typeface="Times" charset="0"/>
              </a:rPr>
              <a:t>	2PO</a:t>
            </a:r>
            <a:r>
              <a:rPr lang="en-US" baseline="-25000">
                <a:latin typeface="Times" charset="0"/>
              </a:rPr>
              <a:t>4</a:t>
            </a:r>
            <a:r>
              <a:rPr lang="en-US" baseline="30000">
                <a:latin typeface="Times" charset="0"/>
              </a:rPr>
              <a:t>3–</a:t>
            </a:r>
            <a:r>
              <a:rPr lang="en-US">
                <a:latin typeface="Times" charset="0"/>
              </a:rPr>
              <a:t> + 3Fe</a:t>
            </a:r>
            <a:r>
              <a:rPr lang="en-US" baseline="30000">
                <a:latin typeface="Times" charset="0"/>
              </a:rPr>
              <a:t>2+ </a:t>
            </a:r>
            <a:r>
              <a:rPr lang="en-US">
                <a:latin typeface="Times" charset="0"/>
                <a:sym typeface="Symbol" charset="0"/>
              </a:rPr>
              <a:t></a:t>
            </a:r>
            <a:r>
              <a:rPr lang="en-US">
                <a:latin typeface="Times" charset="0"/>
                <a:sym typeface="Wingdings" charset="0"/>
              </a:rPr>
              <a:t> Fe</a:t>
            </a:r>
            <a:r>
              <a:rPr lang="en-US" baseline="-25000">
                <a:latin typeface="Times" charset="0"/>
                <a:sym typeface="Wingdings" charset="0"/>
              </a:rPr>
              <a:t>3</a:t>
            </a:r>
            <a:r>
              <a:rPr lang="en-US">
                <a:latin typeface="Times" charset="0"/>
                <a:sym typeface="Wingdings" charset="0"/>
              </a:rPr>
              <a:t>(PO</a:t>
            </a:r>
            <a:r>
              <a:rPr lang="en-US" baseline="-25000">
                <a:latin typeface="Times" charset="0"/>
                <a:sym typeface="Wingdings" charset="0"/>
              </a:rPr>
              <a:t>4</a:t>
            </a:r>
            <a:r>
              <a:rPr lang="en-US">
                <a:latin typeface="Times" charset="0"/>
                <a:sym typeface="Wingdings" charset="0"/>
              </a:rPr>
              <a:t>)</a:t>
            </a:r>
            <a:r>
              <a:rPr lang="en-US" baseline="-25000">
                <a:latin typeface="Times" charset="0"/>
                <a:sym typeface="Wingdings" charset="0"/>
              </a:rPr>
              <a:t>2</a:t>
            </a:r>
            <a:r>
              <a:rPr lang="en-US">
                <a:latin typeface="Times" charset="0"/>
                <a:sym typeface="Wingdings" charset="0"/>
              </a:rPr>
              <a:t> (s)</a:t>
            </a:r>
            <a:endParaRPr lang="en-US">
              <a:latin typeface="Times" charset="0"/>
            </a:endParaRPr>
          </a:p>
        </p:txBody>
      </p:sp>
      <p:pic>
        <p:nvPicPr>
          <p:cNvPr id="84996" name="Picture 3" descr="C:\Documents and Settings\smithja\Desktop\zumdahl\ppts\tables\jpg\table_04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545013"/>
            <a:ext cx="4195763" cy="2312987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7" name="TextBox 4"/>
          <p:cNvSpPr txBox="1">
            <a:spLocks noChangeArrowheads="1"/>
          </p:cNvSpPr>
          <p:nvPr/>
        </p:nvSpPr>
        <p:spPr bwMode="auto">
          <a:xfrm>
            <a:off x="2590800" y="4572000"/>
            <a:ext cx="68580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endParaRPr lang="en-US" sz="100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457200" y="1905000"/>
            <a:ext cx="8148638" cy="438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200"/>
              <a:t>An aqueous solution of H</a:t>
            </a:r>
            <a:r>
              <a:rPr lang="en-US" sz="2200" baseline="-25000"/>
              <a:t>2</a:t>
            </a:r>
            <a:r>
              <a:rPr lang="en-US" sz="2200"/>
              <a:t>SO</a:t>
            </a:r>
            <a:r>
              <a:rPr lang="en-US" sz="2200" baseline="-25000"/>
              <a:t>4</a:t>
            </a:r>
            <a:r>
              <a:rPr lang="en-US" sz="2200"/>
              <a:t> is added to aqueous Ba(OH)</a:t>
            </a:r>
            <a:r>
              <a:rPr lang="en-US" sz="2200" baseline="-25000"/>
              <a:t>2</a:t>
            </a:r>
            <a:r>
              <a:rPr lang="en-US" sz="2200"/>
              <a:t>. The reaction is monitored using a conductivity tester. </a:t>
            </a:r>
          </a:p>
          <a:p>
            <a:r>
              <a:rPr lang="en-US" sz="2200"/>
              <a:t>Predict the correct statement(s).</a:t>
            </a:r>
          </a:p>
          <a:p>
            <a:endParaRPr lang="en-US" sz="2200"/>
          </a:p>
          <a:p>
            <a:r>
              <a:rPr lang="en-US" sz="2200"/>
              <a:t>	I) Both H</a:t>
            </a:r>
            <a:r>
              <a:rPr lang="en-US" sz="2200" baseline="-25000"/>
              <a:t>2</a:t>
            </a:r>
            <a:r>
              <a:rPr lang="en-US" sz="2200"/>
              <a:t>SO</a:t>
            </a:r>
            <a:r>
              <a:rPr lang="en-US" sz="2200" baseline="-25000"/>
              <a:t>4</a:t>
            </a:r>
            <a:r>
              <a:rPr lang="en-US" sz="2200"/>
              <a:t> and Ba(OH)</a:t>
            </a:r>
            <a:r>
              <a:rPr lang="en-US" sz="2200" baseline="-25000"/>
              <a:t>2</a:t>
            </a:r>
            <a:r>
              <a:rPr lang="en-US" sz="2200"/>
              <a:t> are strong electrolytes.</a:t>
            </a:r>
          </a:p>
          <a:p>
            <a:endParaRPr lang="en-US" sz="1000"/>
          </a:p>
          <a:p>
            <a:r>
              <a:rPr lang="en-US" sz="2200"/>
              <a:t>	II) This is a neutralization reaction.</a:t>
            </a:r>
          </a:p>
          <a:p>
            <a:endParaRPr lang="en-US" sz="1000"/>
          </a:p>
          <a:p>
            <a:r>
              <a:rPr lang="en-US" sz="2200"/>
              <a:t>	III) This is a precipitation reaction.</a:t>
            </a:r>
          </a:p>
          <a:p>
            <a:endParaRPr lang="en-US" sz="1000"/>
          </a:p>
          <a:p>
            <a:r>
              <a:rPr lang="en-US" sz="2200"/>
              <a:t>	IV) The light bulb will glow at the neutralization point.</a:t>
            </a:r>
          </a:p>
          <a:p>
            <a:endParaRPr lang="en-US" sz="2200"/>
          </a:p>
          <a:p>
            <a:r>
              <a:rPr lang="en-US" sz="2200" b="1"/>
              <a:t>		A) II	   		B) I and II	</a:t>
            </a:r>
            <a:endParaRPr lang="en-US" sz="1000" b="1"/>
          </a:p>
          <a:p>
            <a:r>
              <a:rPr lang="en-US" sz="1000" b="1"/>
              <a:t>			</a:t>
            </a:r>
          </a:p>
          <a:p>
            <a:r>
              <a:rPr lang="en-US" sz="1000" b="1"/>
              <a:t>		</a:t>
            </a:r>
            <a:r>
              <a:rPr lang="en-US" sz="2200" b="1"/>
              <a:t>C) I, II and III	   	D) I, II, III and IV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457200" y="1905000"/>
            <a:ext cx="8148638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200"/>
              <a:t>An aqueous solution of H</a:t>
            </a:r>
            <a:r>
              <a:rPr lang="en-US" sz="2200" baseline="-25000"/>
              <a:t>2</a:t>
            </a:r>
            <a:r>
              <a:rPr lang="en-US" sz="2200"/>
              <a:t>SO</a:t>
            </a:r>
            <a:r>
              <a:rPr lang="en-US" sz="2200" baseline="-25000"/>
              <a:t>4</a:t>
            </a:r>
            <a:r>
              <a:rPr lang="en-US" sz="2200"/>
              <a:t> is added to aqueous Ba(OH)</a:t>
            </a:r>
            <a:r>
              <a:rPr lang="en-US" sz="2200" baseline="-25000"/>
              <a:t>2</a:t>
            </a:r>
            <a:r>
              <a:rPr lang="en-US" sz="2200"/>
              <a:t>. The reaction is monitored using a conductivity tester. </a:t>
            </a:r>
          </a:p>
          <a:p>
            <a:r>
              <a:rPr lang="en-US" sz="2200"/>
              <a:t>Predict the correct statement(s).</a:t>
            </a:r>
          </a:p>
          <a:p>
            <a:endParaRPr lang="en-US" sz="2200"/>
          </a:p>
          <a:p>
            <a:r>
              <a:rPr lang="en-US" sz="2200"/>
              <a:t>	I) Both H</a:t>
            </a:r>
            <a:r>
              <a:rPr lang="en-US" sz="2200" baseline="-25000"/>
              <a:t>2</a:t>
            </a:r>
            <a:r>
              <a:rPr lang="en-US" sz="2200"/>
              <a:t>SO</a:t>
            </a:r>
            <a:r>
              <a:rPr lang="en-US" sz="2200" baseline="-25000"/>
              <a:t>4</a:t>
            </a:r>
            <a:r>
              <a:rPr lang="en-US" sz="2200"/>
              <a:t> and Ba(OH)</a:t>
            </a:r>
            <a:r>
              <a:rPr lang="en-US" sz="2200" baseline="-25000"/>
              <a:t>2</a:t>
            </a:r>
            <a:r>
              <a:rPr lang="en-US" sz="2200"/>
              <a:t> are strong electrolytes.</a:t>
            </a:r>
          </a:p>
          <a:p>
            <a:endParaRPr lang="en-US" sz="1000"/>
          </a:p>
          <a:p>
            <a:r>
              <a:rPr lang="en-US" sz="2200"/>
              <a:t>	II) This is a neutralization reaction.</a:t>
            </a:r>
          </a:p>
          <a:p>
            <a:endParaRPr lang="en-US" sz="1000"/>
          </a:p>
          <a:p>
            <a:r>
              <a:rPr lang="en-US" sz="2200"/>
              <a:t>	III) This is a precipitation reaction.</a:t>
            </a:r>
          </a:p>
          <a:p>
            <a:endParaRPr lang="en-US" sz="1000"/>
          </a:p>
          <a:p>
            <a:r>
              <a:rPr lang="en-US" sz="2200"/>
              <a:t>	IV) The light bulb will glow at the neutralization point.</a:t>
            </a:r>
          </a:p>
          <a:p>
            <a:endParaRPr lang="en-US" sz="2200"/>
          </a:p>
          <a:p>
            <a:r>
              <a:rPr lang="en-US" sz="2200" b="1"/>
              <a:t>		A) II	   		B) I and II	</a:t>
            </a:r>
            <a:endParaRPr lang="en-US" sz="1000" b="1"/>
          </a:p>
          <a:p>
            <a:r>
              <a:rPr lang="en-US" sz="1000" b="1"/>
              <a:t>			</a:t>
            </a:r>
          </a:p>
          <a:p>
            <a:r>
              <a:rPr lang="en-US" sz="1000" b="1"/>
              <a:t>		</a:t>
            </a:r>
            <a:r>
              <a:rPr lang="en-US" sz="2200" b="1">
                <a:solidFill>
                  <a:srgbClr val="FF0000"/>
                </a:solidFill>
              </a:rPr>
              <a:t>C) I, II and III	</a:t>
            </a:r>
            <a:r>
              <a:rPr lang="en-US" sz="2200" b="1"/>
              <a:t>   	D) I, II, III and IV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524000"/>
          </a:xfrm>
        </p:spPr>
        <p:txBody>
          <a:bodyPr/>
          <a:lstStyle/>
          <a:p>
            <a:pPr eaLnBrk="1" hangingPunct="1"/>
            <a:r>
              <a:rPr lang="en-US" sz="6600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ANSWER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Aqueous Reactions:</a:t>
            </a:r>
            <a:r>
              <a:rPr lang="en-US" sz="4000" i="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0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Neutralization</a:t>
            </a:r>
            <a:br>
              <a:rPr lang="en-US" sz="40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4000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Net Ionic Equations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HCl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 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NaOH 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NaCl 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  <a:endParaRPr lang="en-US" b="1"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0000"/>
              </a:lnSpc>
              <a:buFontTx/>
              <a:buNone/>
            </a:pPr>
            <a:r>
              <a:rPr lang="en-US" b="1">
                <a:effectLst/>
                <a:latin typeface="Helvetica" charset="0"/>
                <a:ea typeface="ＭＳ Ｐゴシック" charset="0"/>
              </a:rPr>
              <a:t> </a:t>
            </a:r>
            <a:r>
              <a:rPr lang="en-US" sz="700" b="1">
                <a:effectLst/>
                <a:latin typeface="Helvetica" charset="0"/>
                <a:ea typeface="ＭＳ Ｐゴシック" charset="0"/>
              </a:rPr>
              <a:t>___________________________________________________</a:t>
            </a:r>
            <a:endParaRPr lang="en-US" b="1">
              <a:effectLst/>
              <a:latin typeface="Helvetica" charset="0"/>
              <a:ea typeface="ＭＳ Ｐゴシック" charset="0"/>
            </a:endParaRPr>
          </a:p>
          <a:p>
            <a:pPr eaLnBrk="1" hangingPunct="1"/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HCl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 H</a:t>
            </a:r>
            <a:r>
              <a:rPr lang="en-US" sz="2800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Cl </a:t>
            </a:r>
            <a:r>
              <a:rPr lang="en-US" sz="2800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</a:p>
          <a:p>
            <a:pPr eaLnBrk="1" hangingPunct="1"/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NaOH 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Na</a:t>
            </a:r>
            <a:r>
              <a:rPr lang="en-US" sz="2800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+ OH</a:t>
            </a:r>
            <a:r>
              <a:rPr lang="en-US" sz="2800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</a:p>
          <a:p>
            <a:pPr eaLnBrk="1" hangingPunct="1"/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NaCl 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     Na</a:t>
            </a:r>
            <a:r>
              <a:rPr lang="en-US" sz="2800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sz="2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+ Cl</a:t>
            </a:r>
            <a:r>
              <a:rPr lang="en-US" sz="2800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800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endParaRPr lang="en-US" b="1" baseline="-25000"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10000"/>
              </a:lnSpc>
              <a:buFontTx/>
              <a:buNone/>
            </a:pP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800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________________________________________________</a:t>
            </a:r>
          </a:p>
          <a:p>
            <a:pPr eaLnBrk="1" hangingPunct="1">
              <a:lnSpc>
                <a:spcPct val="10000"/>
              </a:lnSpc>
            </a:pPr>
            <a:endParaRPr lang="en-US" sz="800" b="1"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Na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+ OH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 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+ Cl 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Na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+ Cl</a:t>
            </a:r>
            <a:r>
              <a:rPr lang="en-US" b="1" baseline="30000">
                <a:effectLst/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(aq) 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+ H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effectLst/>
                <a:latin typeface="Helvetica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effectLst/>
                <a:latin typeface="Helvetica" charset="0"/>
                <a:ea typeface="ＭＳ Ｐゴシック" charset="0"/>
                <a:cs typeface="ＭＳ Ｐゴシック" charset="0"/>
              </a:rPr>
              <a:t>(l)</a:t>
            </a:r>
          </a:p>
          <a:p>
            <a:pPr lvl="1" eaLnBrk="1" hangingPunct="1">
              <a:lnSpc>
                <a:spcPct val="10000"/>
              </a:lnSpc>
              <a:buFontTx/>
              <a:buNone/>
            </a:pPr>
            <a:r>
              <a:rPr lang="en-US" b="1">
                <a:effectLst/>
                <a:latin typeface="Helvetica" charset="0"/>
                <a:ea typeface="ＭＳ Ｐゴシック" charset="0"/>
              </a:rPr>
              <a:t> </a:t>
            </a:r>
            <a:r>
              <a:rPr lang="en-US" sz="700" b="1">
                <a:effectLst/>
                <a:latin typeface="Helvetica" charset="0"/>
                <a:ea typeface="ＭＳ Ｐゴシック" charset="0"/>
              </a:rPr>
              <a:t>_______________________________________________________</a:t>
            </a:r>
          </a:p>
          <a:p>
            <a:pPr eaLnBrk="1" hangingPunct="1">
              <a:buFontTx/>
              <a:buNone/>
            </a:pPr>
            <a:endParaRPr lang="en-US" b="1" baseline="-25000">
              <a:effectLst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V="1">
            <a:off x="1219200" y="4343400"/>
            <a:ext cx="7620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V="1">
            <a:off x="1600200" y="4876800"/>
            <a:ext cx="7620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5715000" y="4267200"/>
            <a:ext cx="6858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V="1">
            <a:off x="3048000" y="4876800"/>
            <a:ext cx="609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438400" y="5562600"/>
            <a:ext cx="4657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b="1" i="1">
                <a:latin typeface="Helvetica" charset="0"/>
              </a:rPr>
              <a:t>H</a:t>
            </a:r>
            <a:r>
              <a:rPr lang="en-US" sz="3200" b="1" i="1" baseline="30000">
                <a:latin typeface="Helvetica" charset="0"/>
              </a:rPr>
              <a:t>+</a:t>
            </a:r>
            <a:r>
              <a:rPr lang="en-US" sz="3200" b="1" i="1" baseline="-25000">
                <a:latin typeface="Helvetica" charset="0"/>
              </a:rPr>
              <a:t>(aq)</a:t>
            </a:r>
            <a:r>
              <a:rPr lang="en-US" sz="3200" b="1" i="1">
                <a:latin typeface="Helvetica" charset="0"/>
              </a:rPr>
              <a:t> + OH </a:t>
            </a:r>
            <a:r>
              <a:rPr lang="en-US" sz="3200" b="1" i="1" baseline="30000">
                <a:latin typeface="Helvetica" charset="0"/>
              </a:rPr>
              <a:t>-</a:t>
            </a:r>
            <a:r>
              <a:rPr lang="en-US" sz="3200" b="1" i="1" baseline="-25000">
                <a:latin typeface="Helvetica" charset="0"/>
              </a:rPr>
              <a:t>(aq) </a:t>
            </a:r>
            <a:r>
              <a:rPr lang="en-US" sz="3200" b="1" i="1">
                <a:latin typeface="Helvetica" charset="0"/>
              </a:rPr>
              <a:t>     H</a:t>
            </a:r>
            <a:r>
              <a:rPr lang="en-US" sz="3200" b="1" i="1" baseline="-25000">
                <a:latin typeface="Helvetica" charset="0"/>
              </a:rPr>
              <a:t>2</a:t>
            </a:r>
            <a:r>
              <a:rPr lang="en-US" sz="3200" b="1" i="1">
                <a:latin typeface="Helvetica" charset="0"/>
              </a:rPr>
              <a:t>O</a:t>
            </a:r>
            <a:r>
              <a:rPr lang="en-US" sz="3200" b="1" i="1" baseline="-25000">
                <a:latin typeface="Helvetica" charset="0"/>
              </a:rPr>
              <a:t>(l)</a:t>
            </a:r>
            <a:endParaRPr lang="en-US" b="1" baseline="-25000">
              <a:latin typeface="Times" charset="0"/>
            </a:endParaRPr>
          </a:p>
        </p:txBody>
      </p:sp>
      <p:cxnSp>
        <p:nvCxnSpPr>
          <p:cNvPr id="91145" name="Straight Arrow Connector 9"/>
          <p:cNvCxnSpPr>
            <a:cxnSpLocks noChangeShapeType="1"/>
          </p:cNvCxnSpPr>
          <p:nvPr/>
        </p:nvCxnSpPr>
        <p:spPr bwMode="auto">
          <a:xfrm>
            <a:off x="4800600" y="21336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146" name="Straight Arrow Connector 11"/>
          <p:cNvCxnSpPr>
            <a:cxnSpLocks noChangeShapeType="1"/>
          </p:cNvCxnSpPr>
          <p:nvPr/>
        </p:nvCxnSpPr>
        <p:spPr bwMode="auto">
          <a:xfrm>
            <a:off x="2743200" y="2819400"/>
            <a:ext cx="4572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147" name="Straight Arrow Connector 13"/>
          <p:cNvCxnSpPr>
            <a:cxnSpLocks noChangeShapeType="1"/>
          </p:cNvCxnSpPr>
          <p:nvPr/>
        </p:nvCxnSpPr>
        <p:spPr bwMode="auto">
          <a:xfrm>
            <a:off x="2971800" y="32766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148" name="Straight Arrow Connector 17"/>
          <p:cNvCxnSpPr>
            <a:cxnSpLocks noChangeShapeType="1"/>
          </p:cNvCxnSpPr>
          <p:nvPr/>
        </p:nvCxnSpPr>
        <p:spPr bwMode="auto">
          <a:xfrm>
            <a:off x="2895600" y="38100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149" name="Straight Arrow Connector 19"/>
          <p:cNvCxnSpPr>
            <a:cxnSpLocks noChangeShapeType="1"/>
          </p:cNvCxnSpPr>
          <p:nvPr/>
        </p:nvCxnSpPr>
        <p:spPr bwMode="auto">
          <a:xfrm>
            <a:off x="7010400" y="4572000"/>
            <a:ext cx="7620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150" name="Straight Arrow Connector 21"/>
          <p:cNvCxnSpPr>
            <a:cxnSpLocks noChangeShapeType="1"/>
          </p:cNvCxnSpPr>
          <p:nvPr/>
        </p:nvCxnSpPr>
        <p:spPr bwMode="auto">
          <a:xfrm>
            <a:off x="5257800" y="5867400"/>
            <a:ext cx="5334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  <p:bldP spid="24581" grpId="0" animBg="1"/>
      <p:bldP spid="24582" grpId="0" animBg="1"/>
      <p:bldP spid="24583" grpId="0" animBg="1"/>
      <p:bldP spid="24584" grpId="0" animBg="1"/>
      <p:bldP spid="24585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772400" cy="1162050"/>
          </a:xfrm>
        </p:spPr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Aqueous Reactions: Precipitation</a:t>
            </a:r>
            <a:b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Net Ionic Equations</a:t>
            </a: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155700" y="1454150"/>
            <a:ext cx="7302500" cy="3949700"/>
          </a:xfrm>
          <a:ln cap="flat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50mL of a 0.1M solution of sodium sulfate is mixed with 50mL of a 0.2M solution of silver nitrate. What is the result?</a:t>
            </a:r>
          </a:p>
          <a:p>
            <a:pPr eaLnBrk="1" hangingPunct="1">
              <a:buClr>
                <a:schemeClr val="tx1"/>
              </a:buClr>
              <a:buFont typeface="Monotype Sorts" charset="0"/>
              <a:buChar char=""/>
            </a:pPr>
            <a:r>
              <a:rPr lang="en-US" sz="2400">
                <a:latin typeface="Helvetica" charset="0"/>
                <a:ea typeface="ＭＳ Ｐゴシック" charset="0"/>
                <a:cs typeface="ＭＳ Ｐゴシック" charset="0"/>
              </a:rPr>
              <a:t>Molecular Equation:</a:t>
            </a:r>
          </a:p>
          <a:p>
            <a:pPr eaLnBrk="1" hangingPunct="1">
              <a:buFontTx/>
              <a:buNone/>
            </a:pP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?Na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SO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4(aq)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+ ?AgNO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3(aq)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	      		</a:t>
            </a:r>
          </a:p>
          <a:p>
            <a:pPr eaLnBrk="1" hangingPunct="1">
              <a:buFontTx/>
              <a:buNone/>
            </a:pP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			?Ag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SO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4(s)  </a:t>
            </a:r>
            <a:r>
              <a:rPr lang="en-US" b="1">
                <a:latin typeface="Helvetica" charset="0"/>
                <a:ea typeface="ＭＳ Ｐゴシック" charset="0"/>
                <a:cs typeface="ＭＳ Ｐゴシック" charset="0"/>
              </a:rPr>
              <a:t>+ ?NaNO</a:t>
            </a:r>
            <a:r>
              <a:rPr lang="en-US" b="1" baseline="-25000">
                <a:latin typeface="Helvetica" charset="0"/>
                <a:ea typeface="ＭＳ Ｐゴシック" charset="0"/>
                <a:cs typeface="ＭＳ Ｐゴシック" charset="0"/>
              </a:rPr>
              <a:t>3(aq)			</a:t>
            </a:r>
            <a:endParaRPr lang="en-US" b="1" u="sng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93186" name="Object 2"/>
          <p:cNvGraphicFramePr>
            <a:graphicFrameLocks/>
          </p:cNvGraphicFramePr>
          <p:nvPr/>
        </p:nvGraphicFramePr>
        <p:xfrm>
          <a:off x="7696200" y="5486400"/>
          <a:ext cx="1219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3" r:id="rId4" imgW="1549400" imgH="1587500" progId="">
                  <p:embed/>
                </p:oleObj>
              </mc:Choice>
              <mc:Fallback>
                <p:oleObj r:id="rId4" imgW="1549400" imgH="15875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5486400"/>
                        <a:ext cx="1219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7" name="Object 3"/>
          <p:cNvGraphicFramePr>
            <a:graphicFrameLocks/>
          </p:cNvGraphicFramePr>
          <p:nvPr/>
        </p:nvGraphicFramePr>
        <p:xfrm>
          <a:off x="1104900" y="1752600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4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752600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95400" y="3740150"/>
            <a:ext cx="3825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b="1" i="1" u="sng">
                <a:latin typeface="Helvetica" charset="0"/>
              </a:rPr>
              <a:t>1</a:t>
            </a:r>
            <a:endParaRPr lang="en-US" b="1">
              <a:latin typeface="Times" charset="0"/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3786188" y="3756025"/>
            <a:ext cx="4810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b="1" i="1" u="sng">
                <a:latin typeface="Helvetica" charset="0"/>
              </a:rPr>
              <a:t>2 </a:t>
            </a:r>
            <a:endParaRPr lang="en-US" b="1" u="sng">
              <a:latin typeface="Times" charset="0"/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2286000" y="4724400"/>
            <a:ext cx="3825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b="1" i="1" u="sng">
                <a:latin typeface="Helvetica" charset="0"/>
              </a:rPr>
              <a:t>1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4852988" y="4724400"/>
            <a:ext cx="4810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b="1" i="1" u="sng">
                <a:latin typeface="Helvetica" charset="0"/>
              </a:rPr>
              <a:t>2 </a:t>
            </a:r>
          </a:p>
        </p:txBody>
      </p:sp>
      <p:cxnSp>
        <p:nvCxnSpPr>
          <p:cNvPr id="93194" name="Straight Arrow Connector 10"/>
          <p:cNvCxnSpPr>
            <a:cxnSpLocks noChangeShapeType="1"/>
          </p:cNvCxnSpPr>
          <p:nvPr/>
        </p:nvCxnSpPr>
        <p:spPr bwMode="auto">
          <a:xfrm>
            <a:off x="6172200" y="3505200"/>
            <a:ext cx="7620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195" name="Straight Arrow Connector 12"/>
          <p:cNvCxnSpPr>
            <a:cxnSpLocks noChangeShapeType="1"/>
          </p:cNvCxnSpPr>
          <p:nvPr/>
        </p:nvCxnSpPr>
        <p:spPr bwMode="auto">
          <a:xfrm rot="10800000">
            <a:off x="6172200" y="3352800"/>
            <a:ext cx="7620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nimBg="1" autoUpdateAnimBg="0"/>
      <p:bldP spid="16391" grpId="0" autoUpdateAnimBg="0"/>
      <p:bldP spid="16392" grpId="0" autoUpdateAnimBg="0"/>
      <p:bldP spid="16393" grpId="0" autoUpdateAnimBg="0"/>
      <p:bldP spid="16394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0363"/>
            <a:ext cx="8382000" cy="1524000"/>
          </a:xfrm>
        </p:spPr>
        <p:txBody>
          <a:bodyPr/>
          <a:lstStyle/>
          <a:p>
            <a:pPr eaLnBrk="1" hangingPunct="1"/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Times" charset="0"/>
                <a:ea typeface="ＭＳ Ｐゴシック" charset="0"/>
                <a:cs typeface="ＭＳ Ｐゴシック" charset="0"/>
              </a:rPr>
              <a:t>QUESTION &amp; ANSWER</a:t>
            </a:r>
          </a:p>
        </p:txBody>
      </p:sp>
      <p:sp>
        <p:nvSpPr>
          <p:cNvPr id="95236" name="Rectangle 3"/>
          <p:cNvSpPr>
            <a:spLocks noChangeArrowheads="1"/>
          </p:cNvSpPr>
          <p:nvPr/>
        </p:nvSpPr>
        <p:spPr bwMode="auto">
          <a:xfrm>
            <a:off x="1152525" y="23320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95237" name="Rectangle 4"/>
          <p:cNvSpPr>
            <a:spLocks noChangeArrowheads="1"/>
          </p:cNvSpPr>
          <p:nvPr/>
        </p:nvSpPr>
        <p:spPr bwMode="auto">
          <a:xfrm>
            <a:off x="2249488" y="2233613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>
                <a:solidFill>
                  <a:srgbClr val="519EC1"/>
                </a:solidFill>
                <a:latin typeface="Arial" charset="0"/>
              </a:rPr>
              <a:t>–</a:t>
            </a:r>
            <a:endParaRPr lang="en-US">
              <a:latin typeface="Times" charset="0"/>
            </a:endParaRPr>
          </a:p>
        </p:txBody>
      </p:sp>
      <p:sp>
        <p:nvSpPr>
          <p:cNvPr id="95238" name="Rectangle 5"/>
          <p:cNvSpPr>
            <a:spLocks noChangeArrowheads="1"/>
          </p:cNvSpPr>
          <p:nvPr/>
        </p:nvSpPr>
        <p:spPr bwMode="auto">
          <a:xfrm>
            <a:off x="3009900" y="2332038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95239" name="Rectangle 6"/>
          <p:cNvSpPr>
            <a:spLocks noChangeArrowheads="1"/>
          </p:cNvSpPr>
          <p:nvPr/>
        </p:nvSpPr>
        <p:spPr bwMode="auto">
          <a:xfrm>
            <a:off x="836613" y="274002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95240" name="Rectangle 7"/>
          <p:cNvSpPr>
            <a:spLocks noChangeArrowheads="1"/>
          </p:cNvSpPr>
          <p:nvPr/>
        </p:nvSpPr>
        <p:spPr bwMode="auto">
          <a:xfrm>
            <a:off x="7832725" y="3149600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95241" name="Rectangle 8"/>
          <p:cNvSpPr>
            <a:spLocks noChangeArrowheads="1"/>
          </p:cNvSpPr>
          <p:nvPr/>
        </p:nvSpPr>
        <p:spPr bwMode="auto">
          <a:xfrm>
            <a:off x="2063750" y="355917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95242" name="Rectangle 9"/>
          <p:cNvSpPr>
            <a:spLocks noChangeArrowheads="1"/>
          </p:cNvSpPr>
          <p:nvPr/>
        </p:nvSpPr>
        <p:spPr bwMode="auto">
          <a:xfrm>
            <a:off x="836613" y="3967163"/>
            <a:ext cx="98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95243" name="Rectangle 18"/>
          <p:cNvSpPr>
            <a:spLocks noChangeArrowheads="1"/>
          </p:cNvSpPr>
          <p:nvPr/>
        </p:nvSpPr>
        <p:spPr bwMode="auto">
          <a:xfrm>
            <a:off x="7620000" y="4784725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sp>
        <p:nvSpPr>
          <p:cNvPr id="95244" name="Rectangle 19"/>
          <p:cNvSpPr>
            <a:spLocks noChangeArrowheads="1"/>
          </p:cNvSpPr>
          <p:nvPr/>
        </p:nvSpPr>
        <p:spPr bwMode="auto">
          <a:xfrm>
            <a:off x="836613" y="5194300"/>
            <a:ext cx="98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>
                <a:solidFill>
                  <a:srgbClr val="519EC1"/>
                </a:solidFill>
                <a:latin typeface="Arial" charset="0"/>
              </a:rPr>
              <a:t> </a:t>
            </a:r>
            <a:endParaRPr lang="en-US">
              <a:latin typeface="Times" charset="0"/>
            </a:endParaRPr>
          </a:p>
        </p:txBody>
      </p:sp>
      <p:graphicFrame>
        <p:nvGraphicFramePr>
          <p:cNvPr id="95234" name="Object 2"/>
          <p:cNvGraphicFramePr>
            <a:graphicFrameLocks noChangeAspect="1"/>
          </p:cNvGraphicFramePr>
          <p:nvPr/>
        </p:nvGraphicFramePr>
        <p:xfrm>
          <a:off x="839788" y="2239963"/>
          <a:ext cx="7658100" cy="427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60" name="Document" r:id="rId3" imgW="7670800" imgH="4279900" progId="Word.Document.8">
                  <p:embed/>
                </p:oleObj>
              </mc:Choice>
              <mc:Fallback>
                <p:oleObj name="Document" r:id="rId3" imgW="7670800" imgH="42799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2239963"/>
                        <a:ext cx="7658100" cy="427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5" name="Rectangle 12"/>
          <p:cNvSpPr>
            <a:spLocks noChangeArrowheads="1"/>
          </p:cNvSpPr>
          <p:nvPr/>
        </p:nvSpPr>
        <p:spPr bwMode="auto">
          <a:xfrm>
            <a:off x="2286000" y="457200"/>
            <a:ext cx="3752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" charset="0"/>
              </a:rPr>
              <a:t>2PO</a:t>
            </a:r>
            <a:r>
              <a:rPr lang="en-US" baseline="-25000">
                <a:solidFill>
                  <a:srgbClr val="FF0000"/>
                </a:solidFill>
                <a:latin typeface="Times" charset="0"/>
              </a:rPr>
              <a:t>4</a:t>
            </a:r>
            <a:r>
              <a:rPr lang="en-US" baseline="30000">
                <a:solidFill>
                  <a:srgbClr val="FF0000"/>
                </a:solidFill>
                <a:latin typeface="Times" charset="0"/>
              </a:rPr>
              <a:t>3–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 + Al</a:t>
            </a:r>
            <a:r>
              <a:rPr lang="en-US" baseline="30000">
                <a:solidFill>
                  <a:srgbClr val="FF0000"/>
                </a:solidFill>
                <a:latin typeface="Times" charset="0"/>
              </a:rPr>
              <a:t>3+ </a:t>
            </a:r>
            <a:r>
              <a:rPr lang="en-US">
                <a:solidFill>
                  <a:srgbClr val="FF0000"/>
                </a:solidFill>
                <a:latin typeface="Times" charset="0"/>
                <a:sym typeface="Symbol" charset="0"/>
              </a:rPr>
              <a:t></a:t>
            </a:r>
            <a:r>
              <a:rPr lang="en-US">
                <a:solidFill>
                  <a:srgbClr val="FF0000"/>
                </a:solidFill>
                <a:latin typeface="Times" charset="0"/>
                <a:sym typeface="Wingdings" charset="0"/>
              </a:rPr>
              <a:t> Al(OH)</a:t>
            </a:r>
            <a:r>
              <a:rPr lang="en-US" baseline="-25000">
                <a:solidFill>
                  <a:srgbClr val="FF0000"/>
                </a:solidFill>
                <a:latin typeface="Times" charset="0"/>
                <a:sym typeface="Wingdings" charset="0"/>
              </a:rPr>
              <a:t>3</a:t>
            </a:r>
            <a:r>
              <a:rPr lang="en-US">
                <a:solidFill>
                  <a:srgbClr val="FF0000"/>
                </a:solidFill>
                <a:latin typeface="Times" charset="0"/>
                <a:sym typeface="Wingdings" charset="0"/>
              </a:rPr>
              <a:t> (s)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hem Pres. Video Template II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C0128"/>
      </a:accent1>
      <a:accent2>
        <a:srgbClr val="114FFB"/>
      </a:accent2>
      <a:accent3>
        <a:srgbClr val="FAFAFA"/>
      </a:accent3>
      <a:accent4>
        <a:srgbClr val="000000"/>
      </a:accent4>
      <a:accent5>
        <a:srgbClr val="FDAAAC"/>
      </a:accent5>
      <a:accent6>
        <a:srgbClr val="0E47E3"/>
      </a:accent6>
      <a:hlink>
        <a:srgbClr val="262BEC"/>
      </a:hlink>
      <a:folHlink>
        <a:srgbClr val="227A35"/>
      </a:folHlink>
    </a:clrScheme>
    <a:fontScheme name="Chem Pres. Video Template II">
      <a:majorFont>
        <a:latin typeface="Times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" pitchFamily="-110" charset="0"/>
          </a:defRPr>
        </a:defPPr>
      </a:lstStyle>
    </a:lnDef>
  </a:objectDefaults>
  <a:extraClrSchemeLst>
    <a:extraClrScheme>
      <a:clrScheme name="Chem Pres. Video Template I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m Pres. Video Template II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 Pres. Video Template II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2-Atoms-Molecules-Ions-2014.ppt</Template>
  <TotalTime>57708</TotalTime>
  <Pages>11</Pages>
  <Words>1400</Words>
  <Application>Microsoft Macintosh PowerPoint</Application>
  <PresentationFormat>On-screen Show (4:3)</PresentationFormat>
  <Paragraphs>249</Paragraphs>
  <Slides>28</Slides>
  <Notes>13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Chem Pres. Video Template II</vt:lpstr>
      <vt:lpstr>Microsoft ClipArt Gallery</vt:lpstr>
      <vt:lpstr>Equation</vt:lpstr>
      <vt:lpstr>Document</vt:lpstr>
      <vt:lpstr>PowerPoint Presentation</vt:lpstr>
      <vt:lpstr>Electrolytes  Ions in an aqueous (water) solution</vt:lpstr>
      <vt:lpstr>Solution Conductivity Apparatus for Electrolytes (Ions) </vt:lpstr>
      <vt:lpstr>Conductivity</vt:lpstr>
      <vt:lpstr>Electrolytes</vt:lpstr>
      <vt:lpstr>Electrolytes</vt:lpstr>
      <vt:lpstr>QUESTION</vt:lpstr>
      <vt:lpstr>PowerPoint Presentation</vt:lpstr>
      <vt:lpstr>Conductivity</vt:lpstr>
      <vt:lpstr>Electrolytes &amp; Equilibrium</vt:lpstr>
      <vt:lpstr>HCl  Completely Ionized</vt:lpstr>
      <vt:lpstr>Electrolytes</vt:lpstr>
      <vt:lpstr>Conductivity</vt:lpstr>
      <vt:lpstr>Aqueous Acids</vt:lpstr>
      <vt:lpstr>HCl  Completely Ionized</vt:lpstr>
      <vt:lpstr>Aqueous Bases</vt:lpstr>
      <vt:lpstr>An Aqueous Solution of Sodium Hydroxide</vt:lpstr>
      <vt:lpstr>PowerPoint Presentation</vt:lpstr>
      <vt:lpstr>QUESTION</vt:lpstr>
      <vt:lpstr>PowerPoint Presentation</vt:lpstr>
      <vt:lpstr>QUESTION</vt:lpstr>
      <vt:lpstr>ANSWER</vt:lpstr>
      <vt:lpstr>QUESTION</vt:lpstr>
      <vt:lpstr>QUESTION</vt:lpstr>
      <vt:lpstr>ANSWER</vt:lpstr>
      <vt:lpstr>Aqueous Reactions: Neutralization  Net Ionic Equations</vt:lpstr>
      <vt:lpstr>Aqueous Reactions: Precipitation Net Ionic Equations</vt:lpstr>
      <vt:lpstr>QUESTION &amp; ANSWER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Aqueous Reactions</dc:title>
  <dc:subject/>
  <dc:creator>Ron Rusay</dc:creator>
  <cp:keywords/>
  <dc:description/>
  <cp:lastModifiedBy>Ron Rusay</cp:lastModifiedBy>
  <cp:revision>90</cp:revision>
  <cp:lastPrinted>2009-04-22T19:24:48Z</cp:lastPrinted>
  <dcterms:created xsi:type="dcterms:W3CDTF">2018-04-11T07:05:54Z</dcterms:created>
  <dcterms:modified xsi:type="dcterms:W3CDTF">2019-04-09T23:45:44Z</dcterms:modified>
</cp:coreProperties>
</file>