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6"/>
  </p:notesMasterIdLst>
  <p:handoutMasterIdLst>
    <p:handoutMasterId r:id="rId37"/>
  </p:handoutMasterIdLst>
  <p:sldIdLst>
    <p:sldId id="362" r:id="rId2"/>
    <p:sldId id="347" r:id="rId3"/>
    <p:sldId id="360" r:id="rId4"/>
    <p:sldId id="361" r:id="rId5"/>
    <p:sldId id="353" r:id="rId6"/>
    <p:sldId id="348" r:id="rId7"/>
    <p:sldId id="365" r:id="rId8"/>
    <p:sldId id="349" r:id="rId9"/>
    <p:sldId id="370" r:id="rId10"/>
    <p:sldId id="366" r:id="rId11"/>
    <p:sldId id="324" r:id="rId12"/>
    <p:sldId id="320" r:id="rId13"/>
    <p:sldId id="379" r:id="rId14"/>
    <p:sldId id="350" r:id="rId15"/>
    <p:sldId id="351" r:id="rId16"/>
    <p:sldId id="363" r:id="rId17"/>
    <p:sldId id="385" r:id="rId18"/>
    <p:sldId id="283" r:id="rId19"/>
    <p:sldId id="352" r:id="rId20"/>
    <p:sldId id="358" r:id="rId21"/>
    <p:sldId id="359" r:id="rId22"/>
    <p:sldId id="284" r:id="rId23"/>
    <p:sldId id="356" r:id="rId24"/>
    <p:sldId id="327" r:id="rId25"/>
    <p:sldId id="377" r:id="rId26"/>
    <p:sldId id="313" r:id="rId27"/>
    <p:sldId id="286" r:id="rId28"/>
    <p:sldId id="373" r:id="rId29"/>
    <p:sldId id="316" r:id="rId30"/>
    <p:sldId id="357" r:id="rId31"/>
    <p:sldId id="329" r:id="rId32"/>
    <p:sldId id="354" r:id="rId33"/>
    <p:sldId id="355" r:id="rId34"/>
    <p:sldId id="380" r:id="rId3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112"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12"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12"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12"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12" charset="0"/>
        <a:ea typeface="+mn-ea"/>
        <a:cs typeface="+mn-cs"/>
      </a:defRPr>
    </a:lvl5pPr>
    <a:lvl6pPr marL="2286000" algn="l" defTabSz="457200" rtl="0" eaLnBrk="1" latinLnBrk="0" hangingPunct="1">
      <a:defRPr sz="2400" kern="1200">
        <a:solidFill>
          <a:schemeClr val="tx1"/>
        </a:solidFill>
        <a:latin typeface="Times" pitchFamily="-112" charset="0"/>
        <a:ea typeface="+mn-ea"/>
        <a:cs typeface="+mn-cs"/>
      </a:defRPr>
    </a:lvl6pPr>
    <a:lvl7pPr marL="2743200" algn="l" defTabSz="457200" rtl="0" eaLnBrk="1" latinLnBrk="0" hangingPunct="1">
      <a:defRPr sz="2400" kern="1200">
        <a:solidFill>
          <a:schemeClr val="tx1"/>
        </a:solidFill>
        <a:latin typeface="Times" pitchFamily="-112" charset="0"/>
        <a:ea typeface="+mn-ea"/>
        <a:cs typeface="+mn-cs"/>
      </a:defRPr>
    </a:lvl7pPr>
    <a:lvl8pPr marL="3200400" algn="l" defTabSz="457200" rtl="0" eaLnBrk="1" latinLnBrk="0" hangingPunct="1">
      <a:defRPr sz="2400" kern="1200">
        <a:solidFill>
          <a:schemeClr val="tx1"/>
        </a:solidFill>
        <a:latin typeface="Times" pitchFamily="-112" charset="0"/>
        <a:ea typeface="+mn-ea"/>
        <a:cs typeface="+mn-cs"/>
      </a:defRPr>
    </a:lvl8pPr>
    <a:lvl9pPr marL="3657600" algn="l" defTabSz="457200" rtl="0" eaLnBrk="1" latinLnBrk="0" hangingPunct="1">
      <a:defRPr sz="2400" kern="1200">
        <a:solidFill>
          <a:schemeClr val="tx1"/>
        </a:solidFill>
        <a:latin typeface="Times" pitchFamily="-112"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clrMru>
    <a:srgbClr val="006600"/>
    <a:srgbClr val="800000"/>
    <a:srgbClr val="008000"/>
    <a:srgbClr val="FF33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88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handoutMaster" Target="handoutMasters/handout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1366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1366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1366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55ABDE2-E122-C140-BE80-50AFB917CABF}" type="slidenum">
              <a:rPr lang="en-US"/>
              <a:pPr>
                <a:defRPr/>
              </a:pPr>
              <a:t>‹#›</a:t>
            </a:fld>
            <a:endParaRPr lang="en-US"/>
          </a:p>
        </p:txBody>
      </p:sp>
    </p:spTree>
    <p:extLst>
      <p:ext uri="{BB962C8B-B14F-4D97-AF65-F5344CB8AC3E}">
        <p14:creationId xmlns:p14="http://schemas.microsoft.com/office/powerpoint/2010/main" val="4224469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075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75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75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075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A866FE5D-4384-8143-83B1-3F3F01270E89}" type="slidenum">
              <a:rPr lang="en-US"/>
              <a:pPr>
                <a:defRPr/>
              </a:pPr>
              <a:t>‹#›</a:t>
            </a:fld>
            <a:endParaRPr lang="en-US"/>
          </a:p>
        </p:txBody>
      </p:sp>
    </p:spTree>
    <p:extLst>
      <p:ext uri="{BB962C8B-B14F-4D97-AF65-F5344CB8AC3E}">
        <p14:creationId xmlns:p14="http://schemas.microsoft.com/office/powerpoint/2010/main" val="33221019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en.wikipedia.org/wiki/X-ray_crystallography%23Protein_crystallography" TargetMode="External"/><Relationship Id="rId4" Type="http://schemas.openxmlformats.org/officeDocument/2006/relationships/hyperlink" Target="http://en.wikipedia.org/wiki/N-terminus" TargetMode="External"/><Relationship Id="rId5" Type="http://schemas.openxmlformats.org/officeDocument/2006/relationships/hyperlink" Target="http://en.wikipedia.org/wiki/C-terminus" TargetMode="External"/><Relationship Id="rId6" Type="http://schemas.openxmlformats.org/officeDocument/2006/relationships/hyperlink" Target="http://en.wikipedia.org/wiki/Cofactor_(biochemistry)" TargetMode="External"/><Relationship Id="rId7" Type="http://schemas.openxmlformats.org/officeDocument/2006/relationships/hyperlink" Target="http://en.wikipedia.org/wiki/Protoporphyrin_IX" TargetMode="External"/><Relationship Id="rId8" Type="http://schemas.openxmlformats.org/officeDocument/2006/relationships/hyperlink" Target="http://en.wikipedia.org/wiki/Androstenedione" TargetMode="External"/><Relationship Id="rId9" Type="http://schemas.openxmlformats.org/officeDocument/2006/relationships/hyperlink" Target="http://en.wikipedia.org/wiki/Aromatase%23cite_note-pmid19129847-0" TargetMode="External"/><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en.wikipedia.org/wiki/Steroid" TargetMode="External"/><Relationship Id="rId4" Type="http://schemas.openxmlformats.org/officeDocument/2006/relationships/hyperlink" Target="http://en.wikipedia.org/wiki/Aromatase_inhibitor" TargetMode="External"/><Relationship Id="rId5" Type="http://schemas.openxmlformats.org/officeDocument/2006/relationships/hyperlink" Target="http://en.wikipedia.org/wiki/Estrogen" TargetMode="External"/><Relationship Id="rId6" Type="http://schemas.openxmlformats.org/officeDocument/2006/relationships/hyperlink" Target="http://en.wikipedia.org/wiki/Breast_cancer" TargetMode="External"/><Relationship Id="rId7" Type="http://schemas.openxmlformats.org/officeDocument/2006/relationships/hyperlink" Target="http://en.wikipedia.org/wiki/Androstenedione" TargetMode="External"/><Relationship Id="rId8" Type="http://schemas.openxmlformats.org/officeDocument/2006/relationships/hyperlink" Target="http://en.wikipedia.org/wiki/Estradiol" TargetMode="External"/><Relationship Id="rId9" Type="http://schemas.openxmlformats.org/officeDocument/2006/relationships/hyperlink" Target="http://en.wikipedia.org/wiki/Estrone" TargetMode="External"/><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1135063" y="660400"/>
            <a:ext cx="4587875" cy="3441700"/>
          </a:xfrm>
          <a:ln/>
        </p:spPr>
      </p:sp>
      <p:sp>
        <p:nvSpPr>
          <p:cNvPr id="20483" name="Rectangle 3"/>
          <p:cNvSpPr>
            <a:spLocks noGrp="1" noChangeArrowheads="1"/>
          </p:cNvSpPr>
          <p:nvPr>
            <p:ph type="body" idx="1"/>
          </p:nvPr>
        </p:nvSpPr>
        <p:spPr>
          <a:noFill/>
          <a:ln/>
        </p:spPr>
        <p:txBody>
          <a:bodyPr/>
          <a:lstStyle/>
          <a:p>
            <a:r>
              <a:rPr lang="en-US">
                <a:solidFill>
                  <a:srgbClr val="000000"/>
                </a:solidFill>
                <a:latin typeface="Arial" pitchFamily="-112" charset="0"/>
              </a:rPr>
              <a:t>Figure: 25-01</a:t>
            </a:r>
          </a:p>
          <a:p>
            <a:endParaRPr lang="en-US">
              <a:solidFill>
                <a:srgbClr val="000000"/>
              </a:solidFill>
              <a:latin typeface="Arial" pitchFamily="-112" charset="0"/>
            </a:endParaRPr>
          </a:p>
          <a:p>
            <a:r>
              <a:rPr lang="en-US">
                <a:solidFill>
                  <a:srgbClr val="000000"/>
                </a:solidFill>
                <a:latin typeface="Arial" pitchFamily="-112" charset="0"/>
              </a:rPr>
              <a:t>Caption:</a:t>
            </a:r>
          </a:p>
          <a:p>
            <a:r>
              <a:rPr lang="en-US">
                <a:solidFill>
                  <a:srgbClr val="000000"/>
                </a:solidFill>
                <a:latin typeface="Arial" pitchFamily="-112" charset="0"/>
              </a:rPr>
              <a:t>Complex lipids contain ester functional groups that can be hydrolyzed to acids and alcohols.  Simple lipids are not easily hydrolyzed.</a:t>
            </a:r>
          </a:p>
          <a:p>
            <a:endParaRPr lang="en-US">
              <a:solidFill>
                <a:srgbClr val="000000"/>
              </a:solidFill>
              <a:latin typeface="Arial" pitchFamily="-112" charset="0"/>
            </a:endParaRPr>
          </a:p>
          <a:p>
            <a:endParaRPr lang="en-US">
              <a:latin typeface="Arial" pitchFamily="-112"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1135063" y="660400"/>
            <a:ext cx="4587875" cy="3441700"/>
          </a:xfrm>
          <a:ln/>
        </p:spPr>
      </p:sp>
      <p:sp>
        <p:nvSpPr>
          <p:cNvPr id="22531" name="Notes Placeholder 2"/>
          <p:cNvSpPr>
            <a:spLocks noGrp="1"/>
          </p:cNvSpPr>
          <p:nvPr>
            <p:ph type="body" idx="1"/>
          </p:nvPr>
        </p:nvSpPr>
        <p:spPr>
          <a:noFill/>
          <a:ln/>
        </p:spPr>
        <p:txBody>
          <a:bodyPr/>
          <a:lstStyle/>
          <a:p>
            <a:endParaRPr lang="en-US">
              <a:latin typeface="Arial" pitchFamily="-112"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1135063" y="660400"/>
            <a:ext cx="4587875" cy="3441700"/>
          </a:xfrm>
          <a:ln/>
        </p:spPr>
      </p:sp>
      <p:sp>
        <p:nvSpPr>
          <p:cNvPr id="25603" name="Rectangle 3"/>
          <p:cNvSpPr>
            <a:spLocks noGrp="1" noChangeArrowheads="1"/>
          </p:cNvSpPr>
          <p:nvPr>
            <p:ph type="body" idx="1"/>
          </p:nvPr>
        </p:nvSpPr>
        <p:spPr>
          <a:noFill/>
          <a:ln/>
        </p:spPr>
        <p:txBody>
          <a:bodyPr/>
          <a:lstStyle/>
          <a:p>
            <a:r>
              <a:rPr lang="en-US">
                <a:solidFill>
                  <a:srgbClr val="000000"/>
                </a:solidFill>
                <a:latin typeface="Arial" pitchFamily="-112" charset="0"/>
              </a:rPr>
              <a:t>Figure: 25-03</a:t>
            </a:r>
          </a:p>
          <a:p>
            <a:endParaRPr lang="en-US">
              <a:solidFill>
                <a:srgbClr val="000000"/>
              </a:solidFill>
              <a:latin typeface="Arial" pitchFamily="-112" charset="0"/>
            </a:endParaRPr>
          </a:p>
          <a:p>
            <a:r>
              <a:rPr lang="en-US">
                <a:solidFill>
                  <a:srgbClr val="000000"/>
                </a:solidFill>
                <a:latin typeface="Arial" pitchFamily="-112" charset="0"/>
              </a:rPr>
              <a:t>Caption:</a:t>
            </a:r>
          </a:p>
          <a:p>
            <a:r>
              <a:rPr lang="en-US">
                <a:solidFill>
                  <a:srgbClr val="000000"/>
                </a:solidFill>
                <a:latin typeface="Arial" pitchFamily="-112" charset="0"/>
              </a:rPr>
              <a:t>Unsaturated triglycerides have lower melting points because their unsaturated fatty acids do not pack as well in a solid lattice.</a:t>
            </a:r>
          </a:p>
          <a:p>
            <a:endParaRPr lang="en-US">
              <a:solidFill>
                <a:srgbClr val="000000"/>
              </a:solidFill>
              <a:latin typeface="Arial" pitchFamily="-112" charset="0"/>
            </a:endParaRPr>
          </a:p>
          <a:p>
            <a:endParaRPr lang="en-US">
              <a:latin typeface="Arial" pitchFamily="-112"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35063" y="660400"/>
            <a:ext cx="4587875" cy="3441700"/>
          </a:xfrm>
          <a:ln/>
        </p:spPr>
      </p:sp>
      <p:sp>
        <p:nvSpPr>
          <p:cNvPr id="27651" name="Rectangle 3"/>
          <p:cNvSpPr>
            <a:spLocks noGrp="1" noChangeArrowheads="1"/>
          </p:cNvSpPr>
          <p:nvPr>
            <p:ph type="body" idx="1"/>
          </p:nvPr>
        </p:nvSpPr>
        <p:spPr>
          <a:noFill/>
          <a:ln/>
        </p:spPr>
        <p:txBody>
          <a:bodyPr/>
          <a:lstStyle/>
          <a:p>
            <a:r>
              <a:rPr lang="en-US">
                <a:solidFill>
                  <a:srgbClr val="000000"/>
                </a:solidFill>
                <a:latin typeface="Arial" pitchFamily="-112" charset="0"/>
              </a:rPr>
              <a:t>Figure: 25-03</a:t>
            </a:r>
          </a:p>
          <a:p>
            <a:endParaRPr lang="en-US">
              <a:solidFill>
                <a:srgbClr val="000000"/>
              </a:solidFill>
              <a:latin typeface="Arial" pitchFamily="-112" charset="0"/>
            </a:endParaRPr>
          </a:p>
          <a:p>
            <a:r>
              <a:rPr lang="en-US">
                <a:solidFill>
                  <a:srgbClr val="000000"/>
                </a:solidFill>
                <a:latin typeface="Arial" pitchFamily="-112" charset="0"/>
              </a:rPr>
              <a:t>Caption:</a:t>
            </a:r>
          </a:p>
          <a:p>
            <a:r>
              <a:rPr lang="en-US">
                <a:solidFill>
                  <a:srgbClr val="000000"/>
                </a:solidFill>
                <a:latin typeface="Arial" pitchFamily="-112" charset="0"/>
              </a:rPr>
              <a:t>Unsaturated triglycerides have lower melting points because their unsaturated fatty acids do not pack as well in a solid lattice.</a:t>
            </a:r>
          </a:p>
          <a:p>
            <a:endParaRPr lang="en-US">
              <a:solidFill>
                <a:srgbClr val="000000"/>
              </a:solidFill>
              <a:latin typeface="Arial" pitchFamily="-112" charset="0"/>
            </a:endParaRPr>
          </a:p>
          <a:p>
            <a:endParaRPr lang="en-US">
              <a:latin typeface="Arial" pitchFamily="-112"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xfrm>
            <a:off x="1135063" y="660400"/>
            <a:ext cx="4587875" cy="3441700"/>
          </a:xfrm>
          <a:ln/>
        </p:spPr>
      </p:sp>
      <p:sp>
        <p:nvSpPr>
          <p:cNvPr id="31747" name="Notes Placeholder 2"/>
          <p:cNvSpPr>
            <a:spLocks noGrp="1"/>
          </p:cNvSpPr>
          <p:nvPr>
            <p:ph type="body" idx="1"/>
          </p:nvPr>
        </p:nvSpPr>
        <p:spPr>
          <a:noFill/>
          <a:ln/>
        </p:spPr>
        <p:txBody>
          <a:bodyPr/>
          <a:lstStyle/>
          <a:p>
            <a:endParaRPr lang="en-US">
              <a:latin typeface="Arial" pitchFamily="-112"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1135063" y="660400"/>
            <a:ext cx="4587875" cy="3441700"/>
          </a:xfrm>
          <a:ln/>
        </p:spPr>
      </p:sp>
      <p:sp>
        <p:nvSpPr>
          <p:cNvPr id="33795" name="Notes Placeholder 2"/>
          <p:cNvSpPr>
            <a:spLocks noGrp="1"/>
          </p:cNvSpPr>
          <p:nvPr>
            <p:ph type="body" idx="1"/>
          </p:nvPr>
        </p:nvSpPr>
        <p:spPr>
          <a:noFill/>
          <a:ln/>
        </p:spPr>
        <p:txBody>
          <a:bodyPr/>
          <a:lstStyle/>
          <a:p>
            <a:endParaRPr lang="en-US">
              <a:latin typeface="Arial" pitchFamily="-112"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xfrm>
            <a:off x="1135063" y="660400"/>
            <a:ext cx="4587875" cy="3441700"/>
          </a:xfrm>
          <a:ln/>
        </p:spPr>
      </p:sp>
      <p:sp>
        <p:nvSpPr>
          <p:cNvPr id="45059" name="Notes Placeholder 2"/>
          <p:cNvSpPr>
            <a:spLocks noGrp="1"/>
          </p:cNvSpPr>
          <p:nvPr>
            <p:ph type="body" idx="1"/>
          </p:nvPr>
        </p:nvSpPr>
        <p:spPr>
          <a:noFill/>
          <a:ln/>
        </p:spPr>
        <p:txBody>
          <a:bodyPr/>
          <a:lstStyle/>
          <a:p>
            <a:r>
              <a:rPr lang="en-US" smtClean="0">
                <a:latin typeface="Times New Roman" pitchFamily="-112" charset="0"/>
                <a:hlinkClick r:id="rId3" tooltip="X-ray crystallography"/>
              </a:rPr>
              <a:t>Crystallographic structure</a:t>
            </a:r>
            <a:r>
              <a:rPr lang="en-US" smtClean="0">
                <a:latin typeface="Times New Roman" pitchFamily="-112" charset="0"/>
              </a:rPr>
              <a:t> of the human aromatase cytochrome P450 (rainbow colored cartoon, </a:t>
            </a:r>
            <a:r>
              <a:rPr lang="en-US" smtClean="0">
                <a:latin typeface="Times New Roman" pitchFamily="-112" charset="0"/>
                <a:hlinkClick r:id="rId4" tooltip="N-terminus"/>
              </a:rPr>
              <a:t>N-terminus</a:t>
            </a:r>
            <a:r>
              <a:rPr lang="en-US" smtClean="0">
                <a:latin typeface="Times New Roman" pitchFamily="-112" charset="0"/>
              </a:rPr>
              <a:t> = blue, </a:t>
            </a:r>
            <a:r>
              <a:rPr lang="en-US" smtClean="0">
                <a:latin typeface="Times New Roman" pitchFamily="-112" charset="0"/>
                <a:hlinkClick r:id="rId5" tooltip="C-terminus"/>
              </a:rPr>
              <a:t>C-terminus</a:t>
            </a:r>
            <a:r>
              <a:rPr lang="en-US" smtClean="0">
                <a:latin typeface="Times New Roman" pitchFamily="-112" charset="0"/>
              </a:rPr>
              <a:t> = red) in complex with the </a:t>
            </a:r>
            <a:r>
              <a:rPr lang="en-US" smtClean="0">
                <a:latin typeface="Times New Roman" pitchFamily="-112" charset="0"/>
                <a:hlinkClick r:id="rId6" tooltip="Cofactor (biochemistry)"/>
              </a:rPr>
              <a:t>cofactor</a:t>
            </a:r>
            <a:r>
              <a:rPr lang="en-US" smtClean="0">
                <a:latin typeface="Times New Roman" pitchFamily="-112" charset="0"/>
              </a:rPr>
              <a:t> </a:t>
            </a:r>
            <a:r>
              <a:rPr lang="en-US" smtClean="0">
                <a:latin typeface="Times New Roman" pitchFamily="-112" charset="0"/>
                <a:hlinkClick r:id="rId7" tooltip="Protoporphyrin IX"/>
              </a:rPr>
              <a:t>protoporphyrin IX</a:t>
            </a:r>
            <a:r>
              <a:rPr lang="en-US" smtClean="0">
                <a:latin typeface="Times New Roman" pitchFamily="-112" charset="0"/>
              </a:rPr>
              <a:t> (top) and the substrate </a:t>
            </a:r>
            <a:r>
              <a:rPr lang="en-US" smtClean="0">
                <a:latin typeface="Times New Roman" pitchFamily="-112" charset="0"/>
                <a:hlinkClick r:id="rId8" tooltip="Androstenedione"/>
              </a:rPr>
              <a:t>androstenedione</a:t>
            </a:r>
            <a:r>
              <a:rPr lang="en-US" smtClean="0">
                <a:latin typeface="Times New Roman" pitchFamily="-112" charset="0"/>
              </a:rPr>
              <a:t> (bottom) depicted as stick diagrams (carbon = white, oxygen = red, nitrogen = blue, iron = orange).</a:t>
            </a:r>
            <a:r>
              <a:rPr lang="en-US" baseline="30000" smtClean="0">
                <a:latin typeface="Times New Roman" pitchFamily="-112" charset="0"/>
                <a:hlinkClick r:id="rId9"/>
              </a:rPr>
              <a:t>[1]</a:t>
            </a:r>
            <a:endParaRPr lang="en-US" smtClean="0">
              <a:latin typeface="Times New Roman" pitchFamily="-112" charset="0"/>
            </a:endParaRPr>
          </a:p>
        </p:txBody>
      </p:sp>
      <p:sp>
        <p:nvSpPr>
          <p:cNvPr id="45060" name="Slide Number Placeholder 3"/>
          <p:cNvSpPr>
            <a:spLocks noGrp="1"/>
          </p:cNvSpPr>
          <p:nvPr>
            <p:ph type="sldNum" sz="quarter" idx="5"/>
          </p:nvPr>
        </p:nvSpPr>
        <p:spPr>
          <a:xfrm>
            <a:off x="3884613" y="8685213"/>
            <a:ext cx="2971800" cy="457200"/>
          </a:xfrm>
          <a:noFill/>
        </p:spPr>
        <p:txBody>
          <a:bodyPr/>
          <a:lstStyle/>
          <a:p>
            <a:fld id="{E92AADBC-17F1-AD44-8557-F9A6381233EB}" type="slidenum">
              <a:rPr lang="en-US">
                <a:latin typeface="Times New Roman" pitchFamily="-112" charset="0"/>
                <a:ea typeface="ＭＳ Ｐゴシック" pitchFamily="-112" charset="-128"/>
                <a:cs typeface="ＭＳ Ｐゴシック" pitchFamily="-112" charset="-128"/>
              </a:rPr>
              <a:pPr/>
              <a:t>32</a:t>
            </a:fld>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p:cNvSpPr>
          <p:nvPr>
            <p:ph type="sldImg"/>
          </p:nvPr>
        </p:nvSpPr>
        <p:spPr>
          <a:xfrm>
            <a:off x="1135063" y="660400"/>
            <a:ext cx="4587875" cy="3441700"/>
          </a:xfrm>
          <a:ln/>
        </p:spPr>
      </p:sp>
      <p:sp>
        <p:nvSpPr>
          <p:cNvPr id="47107" name="Notes Placeholder 2"/>
          <p:cNvSpPr>
            <a:spLocks noGrp="1"/>
          </p:cNvSpPr>
          <p:nvPr>
            <p:ph type="body" idx="1"/>
          </p:nvPr>
        </p:nvSpPr>
        <p:spPr>
          <a:noFill/>
          <a:ln/>
        </p:spPr>
        <p:txBody>
          <a:bodyPr/>
          <a:lstStyle/>
          <a:p>
            <a:r>
              <a:rPr lang="en-US" b="1" smtClean="0">
                <a:latin typeface="Times New Roman" pitchFamily="-112" charset="0"/>
              </a:rPr>
              <a:t>Exemestane</a:t>
            </a:r>
            <a:r>
              <a:rPr lang="en-US" smtClean="0">
                <a:latin typeface="Times New Roman" pitchFamily="-112" charset="0"/>
              </a:rPr>
              <a:t> (trade name </a:t>
            </a:r>
            <a:r>
              <a:rPr lang="en-US" b="1" smtClean="0">
                <a:latin typeface="Times New Roman" pitchFamily="-112" charset="0"/>
              </a:rPr>
              <a:t>Aromasin</a:t>
            </a:r>
            <a:r>
              <a:rPr lang="en-US" smtClean="0">
                <a:latin typeface="Times New Roman" pitchFamily="-112" charset="0"/>
              </a:rPr>
              <a:t>) is an oral </a:t>
            </a:r>
            <a:r>
              <a:rPr lang="en-US" smtClean="0">
                <a:latin typeface="Times New Roman" pitchFamily="-112" charset="0"/>
                <a:hlinkClick r:id="rId3" tooltip="Steroid"/>
              </a:rPr>
              <a:t>steroidal</a:t>
            </a:r>
            <a:r>
              <a:rPr lang="en-US" smtClean="0">
                <a:latin typeface="Times New Roman" pitchFamily="-112" charset="0"/>
              </a:rPr>
              <a:t> </a:t>
            </a:r>
            <a:r>
              <a:rPr lang="en-US" smtClean="0">
                <a:latin typeface="Times New Roman" pitchFamily="-112" charset="0"/>
                <a:hlinkClick r:id="rId4" tooltip="Aromatase inhibitor"/>
              </a:rPr>
              <a:t>aromatase inhibitor</a:t>
            </a:r>
            <a:r>
              <a:rPr lang="en-US" smtClean="0">
                <a:latin typeface="Times New Roman" pitchFamily="-112" charset="0"/>
              </a:rPr>
              <a:t> used in the adjuvant treatment of hormonally-responsive (also called hormone-receptor-positive, </a:t>
            </a:r>
            <a:r>
              <a:rPr lang="en-US" smtClean="0">
                <a:latin typeface="Times New Roman" pitchFamily="-112" charset="0"/>
                <a:hlinkClick r:id="rId5" tooltip="Estrogen"/>
              </a:rPr>
              <a:t>estrogen</a:t>
            </a:r>
            <a:r>
              <a:rPr lang="en-US" smtClean="0">
                <a:latin typeface="Times New Roman" pitchFamily="-112" charset="0"/>
              </a:rPr>
              <a:t>-responsive) </a:t>
            </a:r>
            <a:r>
              <a:rPr lang="en-US" smtClean="0">
                <a:latin typeface="Times New Roman" pitchFamily="-112" charset="0"/>
                <a:hlinkClick r:id="rId6" tooltip="Breast cancer"/>
              </a:rPr>
              <a:t>breast cancer</a:t>
            </a:r>
            <a:r>
              <a:rPr lang="en-US" smtClean="0">
                <a:latin typeface="Times New Roman" pitchFamily="-112" charset="0"/>
              </a:rPr>
              <a:t> in postmenopausal women. An aim in the treatment of hormone-receptor-positive patients in preventing recurrence is to lower estrogen levels that this breast cancer thrives on.</a:t>
            </a:r>
          </a:p>
          <a:p>
            <a:r>
              <a:rPr lang="en-US" smtClean="0">
                <a:latin typeface="Times New Roman" pitchFamily="-112" charset="0"/>
              </a:rPr>
              <a:t>The main source of </a:t>
            </a:r>
            <a:r>
              <a:rPr lang="en-US" smtClean="0">
                <a:latin typeface="Times New Roman" pitchFamily="-112" charset="0"/>
                <a:hlinkClick r:id="rId5" tooltip="Estrogen"/>
              </a:rPr>
              <a:t>estrogen</a:t>
            </a:r>
            <a:r>
              <a:rPr lang="en-US" smtClean="0">
                <a:latin typeface="Times New Roman" pitchFamily="-112" charset="0"/>
              </a:rPr>
              <a:t> is the ovaries in premenopausal women, while in post-menopausal women most of the body's estrogen is produced in the adrenal gland from the conversion of androgens into estrogen by the aromatase enzyme. Exemestane is an irreversible, steroidal aromatase inactivator, structurally related to the natural substrate </a:t>
            </a:r>
            <a:r>
              <a:rPr lang="en-US" smtClean="0">
                <a:latin typeface="Times New Roman" pitchFamily="-112" charset="0"/>
                <a:hlinkClick r:id="rId7" tooltip="Androstenedione"/>
              </a:rPr>
              <a:t>androstenedione</a:t>
            </a:r>
            <a:r>
              <a:rPr lang="en-US" smtClean="0">
                <a:latin typeface="Times New Roman" pitchFamily="-112" charset="0"/>
              </a:rPr>
              <a:t>. It acts as a false substrate for the aromatase enzyme, and is processed to an intermediate that binds irreversibly to the active site of the enzyme causing its inactivation</a:t>
            </a:r>
          </a:p>
          <a:p>
            <a:endParaRPr lang="en-US" smtClean="0">
              <a:latin typeface="Times New Roman" pitchFamily="-112" charset="0"/>
            </a:endParaRPr>
          </a:p>
          <a:p>
            <a:r>
              <a:rPr lang="en-US" smtClean="0">
                <a:latin typeface="Times New Roman" pitchFamily="-112" charset="0"/>
              </a:rPr>
              <a:t>The estrogen suppression rate for exemestane varies from 85% for </a:t>
            </a:r>
            <a:r>
              <a:rPr lang="en-US" smtClean="0">
                <a:latin typeface="Times New Roman" pitchFamily="-112" charset="0"/>
                <a:hlinkClick r:id="rId8" tooltip="Estradiol"/>
              </a:rPr>
              <a:t>estradiol</a:t>
            </a:r>
            <a:r>
              <a:rPr lang="en-US" smtClean="0">
                <a:latin typeface="Times New Roman" pitchFamily="-112" charset="0"/>
              </a:rPr>
              <a:t> (E2) to 95% for </a:t>
            </a:r>
            <a:r>
              <a:rPr lang="en-US" smtClean="0">
                <a:latin typeface="Times New Roman" pitchFamily="-112" charset="0"/>
                <a:hlinkClick r:id="rId9" tooltip="Estrone"/>
              </a:rPr>
              <a:t>estrone</a:t>
            </a:r>
            <a:r>
              <a:rPr lang="en-US" smtClean="0">
                <a:latin typeface="Times New Roman" pitchFamily="-112" charset="0"/>
              </a:rPr>
              <a:t> (E1).</a:t>
            </a:r>
          </a:p>
          <a:p>
            <a:endParaRPr lang="en-US" smtClean="0">
              <a:latin typeface="Times New Roman" pitchFamily="-112" charset="0"/>
            </a:endParaRPr>
          </a:p>
        </p:txBody>
      </p:sp>
      <p:sp>
        <p:nvSpPr>
          <p:cNvPr id="47108" name="Slide Number Placeholder 3"/>
          <p:cNvSpPr>
            <a:spLocks noGrp="1"/>
          </p:cNvSpPr>
          <p:nvPr>
            <p:ph type="sldNum" sz="quarter" idx="5"/>
          </p:nvPr>
        </p:nvSpPr>
        <p:spPr>
          <a:xfrm>
            <a:off x="3884613" y="8685213"/>
            <a:ext cx="2971800" cy="457200"/>
          </a:xfrm>
          <a:noFill/>
        </p:spPr>
        <p:txBody>
          <a:bodyPr/>
          <a:lstStyle/>
          <a:p>
            <a:fld id="{E3AA352A-4A38-FF47-A5D0-2B918D36C370}" type="slidenum">
              <a:rPr lang="en-US">
                <a:latin typeface="Times New Roman" pitchFamily="-112" charset="0"/>
                <a:ea typeface="ＭＳ Ｐゴシック" pitchFamily="-112" charset="-128"/>
                <a:cs typeface="ＭＳ Ｐゴシック" pitchFamily="-112" charset="-128"/>
              </a:rPr>
              <a:pPr/>
              <a:t>33</a:t>
            </a:fld>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DD9EADB-F3E7-0341-87B0-AEFF95A3FB4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CD60FC-C62F-DD4B-9917-DE5F9DFB312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CF5598-0462-1647-831B-08AB5CEF94B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581266-8D25-F54E-9480-F4D5D062902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B219DF8-1572-DA43-8169-8FD0DA93C11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DC84900-8F05-FD4E-81CA-DAF8B29C6EA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EE8CC83-544F-9B49-9839-2B01BFF0A8D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E59D7E8-F8C5-B841-9124-A201E03EFE8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0BDD657-800C-1449-BC04-71B6EB94059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059139-E473-F249-AF76-DCBAD75C801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F65918-413B-F648-9DE2-9973C903052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2501CA5-8BAD-3846-A14E-8B8EA747B2D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5pPr>
      <a:lvl6pPr marL="457200" algn="ctr" rtl="0" eaLnBrk="0" fontAlgn="base" hangingPunct="0">
        <a:spcBef>
          <a:spcPct val="0"/>
        </a:spcBef>
        <a:spcAft>
          <a:spcPct val="0"/>
        </a:spcAft>
        <a:defRPr sz="4400">
          <a:solidFill>
            <a:schemeClr val="tx2"/>
          </a:solidFill>
          <a:latin typeface="Times" pitchFamily="-112" charset="0"/>
        </a:defRPr>
      </a:lvl6pPr>
      <a:lvl7pPr marL="914400" algn="ctr" rtl="0" eaLnBrk="0" fontAlgn="base" hangingPunct="0">
        <a:spcBef>
          <a:spcPct val="0"/>
        </a:spcBef>
        <a:spcAft>
          <a:spcPct val="0"/>
        </a:spcAft>
        <a:defRPr sz="4400">
          <a:solidFill>
            <a:schemeClr val="tx2"/>
          </a:solidFill>
          <a:latin typeface="Times" pitchFamily="-112" charset="0"/>
        </a:defRPr>
      </a:lvl7pPr>
      <a:lvl8pPr marL="1371600" algn="ctr" rtl="0" eaLnBrk="0" fontAlgn="base" hangingPunct="0">
        <a:spcBef>
          <a:spcPct val="0"/>
        </a:spcBef>
        <a:spcAft>
          <a:spcPct val="0"/>
        </a:spcAft>
        <a:defRPr sz="4400">
          <a:solidFill>
            <a:schemeClr val="tx2"/>
          </a:solidFill>
          <a:latin typeface="Times" pitchFamily="-112" charset="0"/>
        </a:defRPr>
      </a:lvl8pPr>
      <a:lvl9pPr marL="1828800" algn="ctr" rtl="0" eaLnBrk="0" fontAlgn="base" hangingPunct="0">
        <a:spcBef>
          <a:spcPct val="0"/>
        </a:spcBef>
        <a:spcAft>
          <a:spcPct val="0"/>
        </a:spcAft>
        <a:defRPr sz="4400">
          <a:solidFill>
            <a:schemeClr val="tx2"/>
          </a:solidFill>
          <a:latin typeface="Times"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microsoft.com/office/2007/relationships/media" Target="file://localhost/Users/ronrusay/Desktop/Powerpoint%20&amp;%20Movies/Movies/fat-unsatd.MOV" TargetMode="External"/><Relationship Id="rId4" Type="http://schemas.openxmlformats.org/officeDocument/2006/relationships/video" Target="file://localhost/Users/ronrusay/Desktop/Powerpoint%20&amp;%20Movies/Movies/fat-unsatd.MOV" TargetMode="External"/><Relationship Id="rId5" Type="http://schemas.openxmlformats.org/officeDocument/2006/relationships/slideLayout" Target="../slideLayouts/slideLayout7.xml"/><Relationship Id="rId6" Type="http://schemas.openxmlformats.org/officeDocument/2006/relationships/notesSlide" Target="../notesSlides/notesSlide4.xml"/><Relationship Id="rId7" Type="http://schemas.openxmlformats.org/officeDocument/2006/relationships/image" Target="../media/image19.jpeg"/><Relationship Id="rId8" Type="http://schemas.openxmlformats.org/officeDocument/2006/relationships/image" Target="../media/image20.png"/><Relationship Id="rId9" Type="http://schemas.openxmlformats.org/officeDocument/2006/relationships/image" Target="../media/image21.png"/><Relationship Id="rId10" Type="http://schemas.openxmlformats.org/officeDocument/2006/relationships/hyperlink" Target="http://chemconnections.org/general/movies/fat-satd.MOV" TargetMode="External"/><Relationship Id="rId11" Type="http://schemas.openxmlformats.org/officeDocument/2006/relationships/hyperlink" Target="http://chemconnections.org/general/movies/fat-unsatd.MOV" TargetMode="External"/><Relationship Id="rId1" Type="http://schemas.microsoft.com/office/2007/relationships/media" Target="file://localhost/Users/ronrusay/Desktop/Powerpoint%20&amp;%20Movies/Movies/fat-satd.MOV" TargetMode="External"/><Relationship Id="rId2" Type="http://schemas.openxmlformats.org/officeDocument/2006/relationships/video" Target="file://localhost/Users/ronrusay/Desktop/Powerpoint%20&amp;%20Movies/Movies/fat-satd.MOV"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eg"/><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 Id="rId3"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4.png"/><Relationship Id="rId3"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cbsnews.com/videos/russias-dark-secret/" TargetMode="External"/><Relationship Id="rId3"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jpeg"/><Relationship Id="rId3" Type="http://schemas.openxmlformats.org/officeDocument/2006/relationships/hyperlink" Target="http://www.cbsnews.com/videos/russias-dark-secret/"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1.png"/><Relationship Id="rId6" Type="http://schemas.openxmlformats.org/officeDocument/2006/relationships/image" Target="../media/image45.png"/><Relationship Id="rId7"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838200" y="2514600"/>
            <a:ext cx="7772400" cy="1143000"/>
          </a:xfrm>
          <a:prstGeom prst="rect">
            <a:avLst/>
          </a:prstGeom>
          <a:noFill/>
          <a:ln w="12700">
            <a:noFill/>
            <a:miter lim="800000"/>
            <a:headEnd/>
            <a:tailEnd/>
          </a:ln>
          <a:effectLst/>
        </p:spPr>
        <p:txBody>
          <a:bodyPr lIns="90487" tIns="44450" rIns="90487" bIns="44450" anchor="b">
            <a:prstTxWarp prst="textNoShape">
              <a:avLst/>
            </a:prstTxWarp>
          </a:bodyPr>
          <a:lstStyle/>
          <a:p>
            <a:pPr algn="ctr" eaLnBrk="0" hangingPunct="0">
              <a:defRPr/>
            </a:pPr>
            <a:r>
              <a:rPr lang="en-US" sz="4400" b="0" dirty="0">
                <a:effectLst>
                  <a:outerShdw blurRad="38100" dist="38100" dir="2700000" algn="tl">
                    <a:srgbClr val="DDDDDD"/>
                  </a:outerShdw>
                </a:effectLst>
                <a:latin typeface="Times" pitchFamily="-112" charset="0"/>
              </a:rPr>
              <a:t>Organic Molecules</a:t>
            </a:r>
          </a:p>
          <a:p>
            <a:pPr algn="ctr" eaLnBrk="0" hangingPunct="0">
              <a:defRPr/>
            </a:pPr>
            <a:r>
              <a:rPr lang="en-US" sz="3600" b="0" dirty="0">
                <a:effectLst>
                  <a:outerShdw blurRad="38100" dist="38100" dir="2700000" algn="tl">
                    <a:srgbClr val="DDDDDD"/>
                  </a:outerShdw>
                </a:effectLst>
                <a:latin typeface="Times" pitchFamily="-112" charset="0"/>
              </a:rPr>
              <a:t>Functional </a:t>
            </a:r>
            <a:r>
              <a:rPr lang="en-US" sz="3600" b="0" dirty="0" smtClean="0">
                <a:effectLst>
                  <a:outerShdw blurRad="38100" dist="38100" dir="2700000" algn="tl">
                    <a:srgbClr val="DDDDDD"/>
                  </a:outerShdw>
                </a:effectLst>
                <a:latin typeface="Times" pitchFamily="-112" charset="0"/>
              </a:rPr>
              <a:t>Groups</a:t>
            </a:r>
          </a:p>
          <a:p>
            <a:pPr algn="ctr" eaLnBrk="0" hangingPunct="0">
              <a:defRPr/>
            </a:pPr>
            <a:endParaRPr lang="en-US" sz="3600" b="0" dirty="0" smtClean="0">
              <a:effectLst>
                <a:outerShdw blurRad="38100" dist="38100" dir="2700000" algn="tl">
                  <a:srgbClr val="DDDDDD"/>
                </a:outerShdw>
              </a:effectLst>
              <a:latin typeface="Times" pitchFamily="-112" charset="0"/>
            </a:endParaRPr>
          </a:p>
          <a:p>
            <a:pPr algn="ctr" eaLnBrk="0" hangingPunct="0">
              <a:defRPr/>
            </a:pPr>
            <a:r>
              <a:rPr lang="en-US" sz="3600" b="0" dirty="0" smtClean="0">
                <a:effectLst>
                  <a:outerShdw blurRad="38100" dist="38100" dir="2700000" algn="tl">
                    <a:srgbClr val="DDDDDD"/>
                  </a:outerShdw>
                </a:effectLst>
                <a:latin typeface="Times" pitchFamily="-112" charset="0"/>
              </a:rPr>
              <a:t>Lipids: </a:t>
            </a:r>
            <a:br>
              <a:rPr lang="en-US" sz="3600" b="0" dirty="0" smtClean="0">
                <a:effectLst>
                  <a:outerShdw blurRad="38100" dist="38100" dir="2700000" algn="tl">
                    <a:srgbClr val="DDDDDD"/>
                  </a:outerShdw>
                </a:effectLst>
                <a:latin typeface="Times" pitchFamily="-112" charset="0"/>
              </a:rPr>
            </a:br>
            <a:r>
              <a:rPr lang="en-US" sz="3600" b="0" dirty="0" err="1" smtClean="0">
                <a:effectLst>
                  <a:outerShdw blurRad="38100" dist="38100" dir="2700000" algn="tl">
                    <a:srgbClr val="DDDDDD"/>
                  </a:outerShdw>
                </a:effectLst>
                <a:latin typeface="Times" pitchFamily="-112" charset="0"/>
              </a:rPr>
              <a:t>terpenes</a:t>
            </a:r>
            <a:r>
              <a:rPr lang="en-US" sz="3600" b="0" dirty="0" smtClean="0">
                <a:effectLst>
                  <a:outerShdw blurRad="38100" dist="38100" dir="2700000" algn="tl">
                    <a:srgbClr val="DDDDDD"/>
                  </a:outerShdw>
                </a:effectLst>
                <a:latin typeface="Times" pitchFamily="-112" charset="0"/>
              </a:rPr>
              <a:t>, fats, oils, waxes, steroids</a:t>
            </a:r>
            <a:endParaRPr lang="en-US" sz="3600" b="0" dirty="0">
              <a:effectLst>
                <a:outerShdw blurRad="38100" dist="38100" dir="2700000" algn="tl">
                  <a:srgbClr val="DDDDDD"/>
                </a:outerShdw>
              </a:effectLst>
              <a:latin typeface="Times" pitchFamily="-112" charset="0"/>
            </a:endParaRPr>
          </a:p>
        </p:txBody>
      </p:sp>
      <p:sp>
        <p:nvSpPr>
          <p:cNvPr id="67587" name="Rectangle 3"/>
          <p:cNvSpPr>
            <a:spLocks noChangeArrowheads="1"/>
          </p:cNvSpPr>
          <p:nvPr/>
        </p:nvSpPr>
        <p:spPr bwMode="auto">
          <a:xfrm>
            <a:off x="1371600" y="3429000"/>
            <a:ext cx="6400800" cy="1752600"/>
          </a:xfrm>
          <a:prstGeom prst="rect">
            <a:avLst/>
          </a:prstGeom>
          <a:noFill/>
          <a:ln w="12700">
            <a:noFill/>
            <a:miter lim="800000"/>
            <a:headEnd/>
            <a:tailEnd/>
          </a:ln>
          <a:effectLst/>
        </p:spPr>
        <p:txBody>
          <a:bodyPr lIns="90487" tIns="44450" rIns="90487" bIns="44450">
            <a:prstTxWarp prst="textNoShape">
              <a:avLst/>
            </a:prstTxWarp>
          </a:bodyPr>
          <a:lstStyle/>
          <a:p>
            <a:pPr algn="ctr" eaLnBrk="0" hangingPunct="0">
              <a:spcBef>
                <a:spcPct val="20000"/>
              </a:spcBef>
              <a:buClr>
                <a:schemeClr val="accent1"/>
              </a:buClr>
              <a:buSzPct val="75000"/>
              <a:buFont typeface="Monotype Sorts" pitchFamily="-112" charset="2"/>
              <a:buNone/>
              <a:defRPr/>
            </a:pPr>
            <a:endParaRPr lang="en-US" sz="3200" dirty="0">
              <a:effectLst>
                <a:outerShdw blurRad="38100" dist="38100" dir="2700000" algn="tl">
                  <a:srgbClr val="DDDDDD"/>
                </a:outerShdw>
              </a:effectLst>
              <a:latin typeface="Times" pitchFamily="-112" charset="0"/>
            </a:endParaRPr>
          </a:p>
          <a:p>
            <a:pPr algn="ctr" eaLnBrk="0" hangingPunct="0">
              <a:spcBef>
                <a:spcPct val="20000"/>
              </a:spcBef>
              <a:buClr>
                <a:schemeClr val="accent1"/>
              </a:buClr>
              <a:buSzPct val="75000"/>
              <a:buFont typeface="Monotype Sorts" pitchFamily="-112" charset="2"/>
              <a:buNone/>
              <a:defRPr/>
            </a:pPr>
            <a:r>
              <a:rPr lang="en-US" sz="3200" b="0" dirty="0">
                <a:effectLst>
                  <a:outerShdw blurRad="38100" dist="38100" dir="2700000" algn="tl">
                    <a:srgbClr val="DDDDDD"/>
                  </a:outerShdw>
                </a:effectLst>
                <a:latin typeface="Times" pitchFamily="-112" charset="0"/>
              </a:rPr>
              <a:t>Dr. Ron </a:t>
            </a:r>
            <a:r>
              <a:rPr lang="en-US" sz="3200" b="0" dirty="0" err="1">
                <a:effectLst>
                  <a:outerShdw blurRad="38100" dist="38100" dir="2700000" algn="tl">
                    <a:srgbClr val="DDDDDD"/>
                  </a:outerShdw>
                </a:effectLst>
                <a:latin typeface="Times" pitchFamily="-112" charset="0"/>
              </a:rPr>
              <a:t>Rusay</a:t>
            </a:r>
            <a:endParaRPr lang="en-US" sz="3200" b="0" dirty="0">
              <a:effectLst>
                <a:outerShdw blurRad="38100" dist="38100" dir="2700000" algn="tl">
                  <a:srgbClr val="DDDDDD"/>
                </a:outerShdw>
              </a:effectLst>
              <a:latin typeface="Times" pitchFamily="-112" charset="0"/>
            </a:endParaRPr>
          </a:p>
        </p:txBody>
      </p:sp>
      <p:pic>
        <p:nvPicPr>
          <p:cNvPr id="15364" name="Picture 3" descr="Screen Shot 2014-07-04 at 8.37.00 AM.png"/>
          <p:cNvPicPr>
            <a:picLocks noChangeAspect="1"/>
          </p:cNvPicPr>
          <p:nvPr/>
        </p:nvPicPr>
        <p:blipFill>
          <a:blip r:embed="rId2"/>
          <a:srcRect/>
          <a:stretch>
            <a:fillRect/>
          </a:stretch>
        </p:blipFill>
        <p:spPr bwMode="auto">
          <a:xfrm>
            <a:off x="1066800" y="5638800"/>
            <a:ext cx="7239000" cy="676275"/>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28600" y="685800"/>
            <a:ext cx="8763000" cy="1490663"/>
          </a:xfrm>
        </p:spPr>
        <p:txBody>
          <a:bodyPr/>
          <a:lstStyle/>
          <a:p>
            <a:r>
              <a:rPr lang="en-US" sz="4800" i="1" dirty="0"/>
              <a:t>Lipids:</a:t>
            </a:r>
            <a:br>
              <a:rPr lang="en-US" sz="4800" i="1" dirty="0"/>
            </a:br>
            <a:r>
              <a:rPr lang="en-US" sz="4800" i="1" dirty="0" smtClean="0"/>
              <a:t>Fats &amp; Oils</a:t>
            </a:r>
            <a:endParaRPr lang="en-US" sz="6300" b="1" dirty="0"/>
          </a:p>
        </p:txBody>
      </p:sp>
      <p:sp>
        <p:nvSpPr>
          <p:cNvPr id="15363" name="Rectangle 2"/>
          <p:cNvSpPr>
            <a:spLocks noChangeArrowheads="1"/>
          </p:cNvSpPr>
          <p:nvPr/>
        </p:nvSpPr>
        <p:spPr bwMode="auto">
          <a:xfrm>
            <a:off x="2362200" y="2362200"/>
            <a:ext cx="4572000" cy="1570038"/>
          </a:xfrm>
          <a:prstGeom prst="rect">
            <a:avLst/>
          </a:prstGeom>
          <a:noFill/>
          <a:ln w="9525">
            <a:noFill/>
            <a:miter lim="800000"/>
            <a:headEnd/>
            <a:tailEnd/>
          </a:ln>
        </p:spPr>
        <p:txBody>
          <a:bodyPr>
            <a:prstTxWarp prst="textNoShape">
              <a:avLst/>
            </a:prstTxWarp>
            <a:spAutoFit/>
          </a:bodyPr>
          <a:lstStyle/>
          <a:p>
            <a:r>
              <a:rPr lang="en-US"/>
              <a:t>Lipids are natural plant &amp; animal products more soluble in non-polar solvents like gasoline than in water.</a:t>
            </a:r>
          </a:p>
        </p:txBody>
      </p:sp>
      <p:sp>
        <p:nvSpPr>
          <p:cNvPr id="4" name="Rectangle 3"/>
          <p:cNvSpPr>
            <a:spLocks noChangeArrowheads="1"/>
          </p:cNvSpPr>
          <p:nvPr/>
        </p:nvSpPr>
        <p:spPr bwMode="auto">
          <a:xfrm>
            <a:off x="2362200" y="4038600"/>
            <a:ext cx="4572000" cy="2308225"/>
          </a:xfrm>
          <a:prstGeom prst="rect">
            <a:avLst/>
          </a:prstGeom>
          <a:noFill/>
          <a:ln w="9525">
            <a:noFill/>
            <a:miter lim="800000"/>
            <a:headEnd/>
            <a:tailEnd/>
          </a:ln>
        </p:spPr>
        <p:txBody>
          <a:bodyPr>
            <a:prstTxWarp prst="textNoShape">
              <a:avLst/>
            </a:prstTxWarp>
            <a:spAutoFit/>
          </a:bodyPr>
          <a:lstStyle/>
          <a:p>
            <a:r>
              <a:rPr lang="en-US"/>
              <a:t>Combustion (burning) of one gram: of carbohydrate produces 4 to 5 Calories, protein produces 4 to 5 Calories, </a:t>
            </a:r>
            <a:r>
              <a:rPr lang="en-US" b="1">
                <a:solidFill>
                  <a:srgbClr val="FF0000"/>
                </a:solidFill>
              </a:rPr>
              <a:t>fat produces 9 to 10 Calories — more than twice that of either sugars or proteins.</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prstTxWarp prst="textNoShape">
              <a:avLst/>
            </a:prstTxWarp>
          </a:bodyPr>
          <a:lstStyle/>
          <a:p>
            <a:pPr algn="ctr">
              <a:defRPr/>
            </a:pPr>
            <a:r>
              <a:rPr lang="en-US" i="1">
                <a:solidFill>
                  <a:schemeClr val="tx2"/>
                </a:solidFill>
                <a:effectLst>
                  <a:outerShdw blurRad="38100" dist="38100" dir="2700000" algn="tl">
                    <a:srgbClr val="DDDDDD"/>
                  </a:outerShdw>
                </a:effectLst>
                <a:latin typeface="Times New Roman" pitchFamily="-84" charset="0"/>
                <a:ea typeface="ＭＳ Ｐゴシック" pitchFamily="-84" charset="-128"/>
                <a:cs typeface="ＭＳ Ｐゴシック" pitchFamily="-84" charset="-128"/>
              </a:rPr>
              <a:t>Common Functional Groups</a:t>
            </a:r>
          </a:p>
        </p:txBody>
      </p:sp>
      <p:sp>
        <p:nvSpPr>
          <p:cNvPr id="17411" name="Rectangle 3"/>
          <p:cNvSpPr>
            <a:spLocks noChangeArrowheads="1"/>
          </p:cNvSpPr>
          <p:nvPr/>
        </p:nvSpPr>
        <p:spPr bwMode="auto">
          <a:xfrm>
            <a:off x="228600" y="1600200"/>
            <a:ext cx="8610600" cy="3486150"/>
          </a:xfrm>
          <a:prstGeom prst="rect">
            <a:avLst/>
          </a:prstGeom>
          <a:noFill/>
          <a:ln w="12700">
            <a:noFill/>
            <a:miter lim="800000"/>
            <a:headEnd/>
            <a:tailEnd/>
          </a:ln>
        </p:spPr>
        <p:txBody>
          <a:bodyPr lIns="90487" tIns="44450" rIns="90487" bIns="44450">
            <a:prstTxWarp prst="textNoShape">
              <a:avLst/>
            </a:prstTxWarp>
          </a:bodyPr>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t>  </a:t>
            </a:r>
            <a:r>
              <a:rPr lang="en-US" sz="3200">
                <a:solidFill>
                  <a:srgbClr val="FF6600"/>
                </a:solidFill>
              </a:rPr>
              <a:t>Alcohols	</a:t>
            </a:r>
            <a:r>
              <a:rPr lang="en-US" sz="3200"/>
              <a:t>				</a:t>
            </a:r>
            <a:r>
              <a:rPr lang="en-US" sz="3200">
                <a:solidFill>
                  <a:srgbClr val="FF3300"/>
                </a:solidFill>
              </a:rPr>
              <a:t>R</a:t>
            </a:r>
            <a:r>
              <a:rPr lang="en-US" sz="3200">
                <a:solidFill>
                  <a:srgbClr val="FF3300"/>
                </a:solidFill>
                <a:latin typeface="Symbol" pitchFamily="-112" charset="2"/>
              </a:rPr>
              <a:t></a:t>
            </a:r>
            <a:endParaRPr lang="en-US" sz="2000">
              <a:solidFill>
                <a:srgbClr val="FF3300"/>
              </a:solidFill>
            </a:endParaRPr>
          </a:p>
          <a:p>
            <a:pPr marL="565150" indent="-565150">
              <a:spcBef>
                <a:spcPct val="70000"/>
              </a:spcBef>
            </a:pPr>
            <a:r>
              <a:rPr lang="en-US" sz="3200"/>
              <a:t> </a:t>
            </a:r>
            <a:r>
              <a:rPr lang="en-US" sz="3200">
                <a:solidFill>
                  <a:srgbClr val="FF6600"/>
                </a:solidFill>
              </a:rPr>
              <a:t> Ethers</a:t>
            </a:r>
            <a:r>
              <a:rPr lang="en-US" sz="3200"/>
              <a:t>					</a:t>
            </a:r>
            <a:r>
              <a:rPr lang="en-US" sz="3200">
                <a:solidFill>
                  <a:srgbClr val="FF3300"/>
                </a:solidFill>
              </a:rPr>
              <a:t>R</a:t>
            </a:r>
            <a:r>
              <a:rPr lang="en-US" sz="3200">
                <a:solidFill>
                  <a:srgbClr val="FF3300"/>
                </a:solidFill>
                <a:latin typeface="Symbol" pitchFamily="-112" charset="2"/>
              </a:rPr>
              <a:t></a:t>
            </a:r>
            <a:r>
              <a:rPr lang="en-US" sz="3200">
                <a:solidFill>
                  <a:srgbClr val="FF3300"/>
                </a:solidFill>
              </a:rPr>
              <a:t>R</a:t>
            </a:r>
            <a:r>
              <a:rPr lang="en-US" sz="3200">
                <a:solidFill>
                  <a:srgbClr val="FF3300"/>
                </a:solidFill>
                <a:latin typeface="Symbol" pitchFamily="-112" charset="2"/>
              </a:rPr>
              <a:t></a:t>
            </a:r>
            <a:endParaRPr lang="en-US" sz="3200">
              <a:solidFill>
                <a:srgbClr val="FF3300"/>
              </a:solidFill>
            </a:endParaRPr>
          </a:p>
          <a:p>
            <a:pPr marL="565150" indent="-565150">
              <a:spcBef>
                <a:spcPct val="70000"/>
              </a:spcBef>
            </a:pPr>
            <a:r>
              <a:rPr lang="en-US" sz="3200"/>
              <a:t>  Amines					</a:t>
            </a:r>
            <a:r>
              <a:rPr lang="en-US" sz="3200">
                <a:solidFill>
                  <a:schemeClr val="tx2"/>
                </a:solidFill>
              </a:rPr>
              <a:t>R</a:t>
            </a:r>
            <a:r>
              <a:rPr lang="en-US" sz="3200">
                <a:solidFill>
                  <a:schemeClr val="tx2"/>
                </a:solidFill>
                <a:latin typeface="Symbol" pitchFamily="-112" charset="2"/>
              </a:rPr>
              <a:t>NH</a:t>
            </a:r>
            <a:r>
              <a:rPr lang="en-US" sz="3200" baseline="-25000">
                <a:solidFill>
                  <a:schemeClr val="tx2"/>
                </a:solidFill>
                <a:latin typeface="Symbol" pitchFamily="-112" charset="2"/>
              </a:rPr>
              <a:t>2</a:t>
            </a:r>
          </a:p>
          <a:p>
            <a:pPr marL="565150" indent="-565150">
              <a:spcBef>
                <a:spcPct val="70000"/>
              </a:spcBef>
            </a:pPr>
            <a:r>
              <a:rPr lang="en-US" sz="3200">
                <a:solidFill>
                  <a:srgbClr val="FF0000"/>
                </a:solidFill>
              </a:rPr>
              <a:t>  Carboxylic Acids	</a:t>
            </a:r>
            <a:r>
              <a:rPr lang="en-US" sz="3200"/>
              <a:t>		</a:t>
            </a:r>
          </a:p>
          <a:p>
            <a:pPr marL="565150" indent="-565150">
              <a:spcBef>
                <a:spcPct val="70000"/>
              </a:spcBef>
            </a:pPr>
            <a:endParaRPr lang="en-US" sz="3200" baseline="-25000"/>
          </a:p>
          <a:p>
            <a:pPr marL="565150" indent="-565150" algn="ctr"/>
            <a:endParaRPr lang="en-US" sz="3200"/>
          </a:p>
        </p:txBody>
      </p:sp>
      <p:sp>
        <p:nvSpPr>
          <p:cNvPr id="5" name="Rectangle 4"/>
          <p:cNvSpPr/>
          <p:nvPr/>
        </p:nvSpPr>
        <p:spPr>
          <a:xfrm>
            <a:off x="4114800" y="304800"/>
            <a:ext cx="1257300" cy="584200"/>
          </a:xfrm>
          <a:prstGeom prst="rect">
            <a:avLst/>
          </a:prstGeom>
        </p:spPr>
        <p:txBody>
          <a:bodyPr wrap="none">
            <a:prstTxWarp prst="textNoShape">
              <a:avLst/>
            </a:prstTxWarp>
            <a:spAutoFit/>
          </a:bodyPr>
          <a:lstStyle/>
          <a:p>
            <a:pPr>
              <a:defRPr/>
            </a:pPr>
            <a:r>
              <a:rPr lang="en-US" sz="3200" dirty="0">
                <a:solidFill>
                  <a:srgbClr val="7ED3AE"/>
                </a:solidFill>
                <a:effectLst>
                  <a:outerShdw blurRad="38100" dist="38100" dir="2700000" algn="tl">
                    <a:srgbClr val="DDDDDD"/>
                  </a:outerShdw>
                </a:effectLst>
                <a:latin typeface="Helvetica" pitchFamily="-84" charset="0"/>
                <a:ea typeface="ＭＳ Ｐゴシック" pitchFamily="-84" charset="-128"/>
                <a:cs typeface="ＭＳ Ｐゴシック" pitchFamily="-84" charset="-128"/>
              </a:rPr>
              <a:t>Lipids</a:t>
            </a:r>
            <a:endParaRPr lang="en-US" sz="3200" dirty="0">
              <a:latin typeface="Times New Roman" pitchFamily="-84" charset="0"/>
              <a:ea typeface="ＭＳ Ｐゴシック" pitchFamily="-84" charset="-128"/>
              <a:cs typeface="ＭＳ Ｐゴシック" pitchFamily="-84" charset="-128"/>
            </a:endParaRPr>
          </a:p>
        </p:txBody>
      </p:sp>
      <p:pic>
        <p:nvPicPr>
          <p:cNvPr id="17413" name="Picture 6"/>
          <p:cNvPicPr>
            <a:picLocks noChangeArrowheads="1"/>
          </p:cNvPicPr>
          <p:nvPr/>
        </p:nvPicPr>
        <p:blipFill>
          <a:blip r:embed="rId2"/>
          <a:srcRect/>
          <a:stretch>
            <a:fillRect/>
          </a:stretch>
        </p:blipFill>
        <p:spPr bwMode="auto">
          <a:xfrm>
            <a:off x="5791200" y="4724400"/>
            <a:ext cx="1524000" cy="914400"/>
          </a:xfrm>
          <a:prstGeom prst="rect">
            <a:avLst/>
          </a:prstGeom>
          <a:solidFill>
            <a:srgbClr val="FF6600"/>
          </a:solidFill>
          <a:ln w="12700">
            <a:noFill/>
            <a:miter lim="800000"/>
            <a:headEnd/>
            <a:tailEnd/>
          </a:ln>
        </p:spPr>
      </p:pic>
      <p:pic>
        <p:nvPicPr>
          <p:cNvPr id="17414" name="Picture 6" descr="Screen Shot 2016-04-23 at 10.30.06 AM.png"/>
          <p:cNvPicPr>
            <a:picLocks noChangeAspect="1"/>
          </p:cNvPicPr>
          <p:nvPr/>
        </p:nvPicPr>
        <p:blipFill>
          <a:blip r:embed="rId3"/>
          <a:srcRect/>
          <a:stretch>
            <a:fillRect/>
          </a:stretch>
        </p:blipFill>
        <p:spPr bwMode="auto">
          <a:xfrm>
            <a:off x="2209800" y="5656263"/>
            <a:ext cx="5334000" cy="1201737"/>
          </a:xfrm>
          <a:prstGeom prst="rect">
            <a:avLst/>
          </a:prstGeom>
          <a:noFill/>
          <a:ln w="9525">
            <a:noFill/>
            <a:miter lim="800000"/>
            <a:headEnd/>
            <a:tailEnd/>
          </a:ln>
        </p:spPr>
      </p:pic>
      <p:sp>
        <p:nvSpPr>
          <p:cNvPr id="17415" name="Rectangle 6"/>
          <p:cNvSpPr>
            <a:spLocks noChangeArrowheads="1"/>
          </p:cNvSpPr>
          <p:nvPr/>
        </p:nvSpPr>
        <p:spPr bwMode="auto">
          <a:xfrm>
            <a:off x="7289800" y="5257800"/>
            <a:ext cx="1854200" cy="400050"/>
          </a:xfrm>
          <a:prstGeom prst="rect">
            <a:avLst/>
          </a:prstGeom>
          <a:noFill/>
          <a:ln w="9525">
            <a:noFill/>
            <a:miter lim="800000"/>
            <a:headEnd/>
            <a:tailEnd/>
          </a:ln>
        </p:spPr>
        <p:txBody>
          <a:bodyPr wrap="none">
            <a:prstTxWarp prst="textNoShape">
              <a:avLst/>
            </a:prstTxWarp>
            <a:spAutoFit/>
          </a:bodyPr>
          <a:lstStyle/>
          <a:p>
            <a:r>
              <a:rPr lang="en-US" sz="2000">
                <a:solidFill>
                  <a:srgbClr val="FF3300"/>
                </a:solidFill>
                <a:latin typeface="Symbol" pitchFamily="-112" charset="2"/>
              </a:rPr>
              <a:t>(</a:t>
            </a:r>
            <a:r>
              <a:rPr lang="en-US" sz="2000">
                <a:solidFill>
                  <a:srgbClr val="FF3300"/>
                </a:solidFill>
              </a:rPr>
              <a:t>R is very large)</a:t>
            </a:r>
            <a:endParaRPr lang="en-US" sz="2000"/>
          </a:p>
        </p:txBody>
      </p:sp>
      <p:sp>
        <p:nvSpPr>
          <p:cNvPr id="17416" name="Rectangle 7"/>
          <p:cNvSpPr>
            <a:spLocks noChangeArrowheads="1"/>
          </p:cNvSpPr>
          <p:nvPr/>
        </p:nvSpPr>
        <p:spPr bwMode="auto">
          <a:xfrm>
            <a:off x="6934200" y="2362200"/>
            <a:ext cx="2209800" cy="923925"/>
          </a:xfrm>
          <a:prstGeom prst="rect">
            <a:avLst/>
          </a:prstGeom>
          <a:noFill/>
          <a:ln w="9525">
            <a:noFill/>
            <a:miter lim="800000"/>
            <a:headEnd/>
            <a:tailEnd/>
          </a:ln>
        </p:spPr>
        <p:txBody>
          <a:bodyPr>
            <a:prstTxWarp prst="textNoShape">
              <a:avLst/>
            </a:prstTxWarp>
            <a:spAutoFit/>
          </a:bodyPr>
          <a:lstStyle/>
          <a:p>
            <a:r>
              <a:rPr lang="en-US" sz="1800">
                <a:solidFill>
                  <a:srgbClr val="FF3300"/>
                </a:solidFill>
                <a:latin typeface="Symbol" pitchFamily="-112" charset="2"/>
              </a:rPr>
              <a:t>(</a:t>
            </a:r>
            <a:r>
              <a:rPr lang="en-US" sz="1800">
                <a:solidFill>
                  <a:srgbClr val="FF3300"/>
                </a:solidFill>
              </a:rPr>
              <a:t>R is very large, note: glycerol is not a  lipid)</a:t>
            </a:r>
            <a:endParaRPr lang="en-US" sz="180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prstTxWarp prst="textNoShape">
              <a:avLst/>
            </a:prstTxWarp>
          </a:bodyPr>
          <a:lstStyle/>
          <a:p>
            <a:pPr algn="ctr">
              <a:defRPr/>
            </a:pPr>
            <a:r>
              <a:rPr lang="en-US" sz="4000" i="1">
                <a:solidFill>
                  <a:schemeClr val="tx2"/>
                </a:solidFill>
                <a:effectLst>
                  <a:outerShdw blurRad="38100" dist="38100" dir="2700000" algn="tl">
                    <a:srgbClr val="DDDDDD"/>
                  </a:outerShdw>
                </a:effectLst>
                <a:latin typeface="Times New Roman" pitchFamily="-84" charset="0"/>
                <a:ea typeface="ＭＳ Ｐゴシック" pitchFamily="-84" charset="-128"/>
                <a:cs typeface="ＭＳ Ｐゴシック" pitchFamily="-84" charset="-128"/>
              </a:rPr>
              <a:t> </a:t>
            </a:r>
            <a:r>
              <a:rPr lang="en-US" i="1">
                <a:solidFill>
                  <a:schemeClr val="tx2"/>
                </a:solidFill>
                <a:effectLst>
                  <a:outerShdw blurRad="38100" dist="38100" dir="2700000" algn="tl">
                    <a:srgbClr val="DDDDDD"/>
                  </a:outerShdw>
                </a:effectLst>
                <a:latin typeface="Times New Roman" pitchFamily="-84" charset="0"/>
                <a:ea typeface="ＭＳ Ｐゴシック" pitchFamily="-84" charset="-128"/>
                <a:cs typeface="ＭＳ Ｐゴシック" pitchFamily="-84" charset="-128"/>
              </a:rPr>
              <a:t>Common Functional Groups</a:t>
            </a:r>
          </a:p>
        </p:txBody>
      </p:sp>
      <p:sp>
        <p:nvSpPr>
          <p:cNvPr id="18435" name="Rectangle 3"/>
          <p:cNvSpPr>
            <a:spLocks noChangeArrowheads="1"/>
          </p:cNvSpPr>
          <p:nvPr/>
        </p:nvSpPr>
        <p:spPr bwMode="auto">
          <a:xfrm>
            <a:off x="228600" y="1371600"/>
            <a:ext cx="8534400" cy="3867150"/>
          </a:xfrm>
          <a:prstGeom prst="rect">
            <a:avLst/>
          </a:prstGeom>
          <a:noFill/>
          <a:ln w="12700">
            <a:noFill/>
            <a:miter lim="800000"/>
            <a:headEnd/>
            <a:tailEnd/>
          </a:ln>
        </p:spPr>
        <p:txBody>
          <a:bodyPr lIns="90487" tIns="44450" rIns="90487" bIns="44450">
            <a:prstTxWarp prst="textNoShape">
              <a:avLst/>
            </a:prstTxWarp>
          </a:bodyPr>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solidFill>
                  <a:srgbClr val="FF6600"/>
                </a:solidFill>
              </a:rPr>
              <a:t>Aldehydes</a:t>
            </a:r>
          </a:p>
          <a:p>
            <a:pPr marL="565150" indent="-565150">
              <a:spcBef>
                <a:spcPct val="70000"/>
              </a:spcBef>
            </a:pPr>
            <a:r>
              <a:rPr lang="en-US" sz="3200">
                <a:solidFill>
                  <a:srgbClr val="FF6600"/>
                </a:solidFill>
              </a:rPr>
              <a:t>Ketones</a:t>
            </a:r>
          </a:p>
          <a:p>
            <a:pPr marL="565150" indent="-565150">
              <a:spcBef>
                <a:spcPct val="70000"/>
              </a:spcBef>
            </a:pPr>
            <a:r>
              <a:rPr lang="en-US" sz="3200">
                <a:solidFill>
                  <a:srgbClr val="FF6600"/>
                </a:solidFill>
              </a:rPr>
              <a:t>Carboxylic Acids</a:t>
            </a:r>
          </a:p>
          <a:p>
            <a:pPr marL="565150" indent="-565150">
              <a:spcBef>
                <a:spcPct val="70000"/>
              </a:spcBef>
            </a:pPr>
            <a:r>
              <a:rPr lang="en-US" sz="3200">
                <a:solidFill>
                  <a:srgbClr val="FF0000"/>
                </a:solidFill>
              </a:rPr>
              <a:t>Esters</a:t>
            </a:r>
          </a:p>
          <a:p>
            <a:pPr marL="565150" indent="-565150">
              <a:spcBef>
                <a:spcPct val="70000"/>
              </a:spcBef>
            </a:pPr>
            <a:r>
              <a:rPr lang="en-US" sz="3200"/>
              <a:t>Amides					</a:t>
            </a:r>
          </a:p>
        </p:txBody>
      </p:sp>
      <p:pic>
        <p:nvPicPr>
          <p:cNvPr id="18436" name="Picture 4"/>
          <p:cNvPicPr>
            <a:picLocks noChangeArrowheads="1"/>
          </p:cNvPicPr>
          <p:nvPr/>
        </p:nvPicPr>
        <p:blipFill>
          <a:blip r:embed="rId2">
            <a:clrChange>
              <a:clrFrom>
                <a:srgbClr val="B7BEC8"/>
              </a:clrFrom>
              <a:clrTo>
                <a:srgbClr val="B7BEC8">
                  <a:alpha val="0"/>
                </a:srgbClr>
              </a:clrTo>
            </a:clrChange>
            <a:alphaModFix amt="25000"/>
          </a:blip>
          <a:srcRect/>
          <a:stretch>
            <a:fillRect/>
          </a:stretch>
        </p:blipFill>
        <p:spPr bwMode="auto">
          <a:xfrm>
            <a:off x="5791200" y="2209800"/>
            <a:ext cx="1016000" cy="800100"/>
          </a:xfrm>
          <a:prstGeom prst="rect">
            <a:avLst/>
          </a:prstGeom>
          <a:solidFill>
            <a:srgbClr val="FF3300">
              <a:alpha val="25098"/>
            </a:srgbClr>
          </a:solidFill>
          <a:ln w="12700">
            <a:noFill/>
            <a:miter lim="800000"/>
            <a:headEnd/>
            <a:tailEnd/>
          </a:ln>
        </p:spPr>
      </p:pic>
      <p:pic>
        <p:nvPicPr>
          <p:cNvPr id="18437" name="Picture 5"/>
          <p:cNvPicPr>
            <a:picLocks noChangeArrowheads="1"/>
          </p:cNvPicPr>
          <p:nvPr/>
        </p:nvPicPr>
        <p:blipFill>
          <a:blip r:embed="rId3">
            <a:alphaModFix amt="25000"/>
          </a:blip>
          <a:srcRect/>
          <a:stretch>
            <a:fillRect/>
          </a:stretch>
        </p:blipFill>
        <p:spPr bwMode="auto">
          <a:xfrm>
            <a:off x="5791200" y="3124200"/>
            <a:ext cx="1054100" cy="800100"/>
          </a:xfrm>
          <a:prstGeom prst="rect">
            <a:avLst/>
          </a:prstGeom>
          <a:solidFill>
            <a:srgbClr val="FF3300">
              <a:alpha val="25098"/>
            </a:srgbClr>
          </a:solidFill>
          <a:ln w="12700">
            <a:noFill/>
            <a:miter lim="800000"/>
            <a:headEnd/>
            <a:tailEnd/>
          </a:ln>
        </p:spPr>
      </p:pic>
      <p:pic>
        <p:nvPicPr>
          <p:cNvPr id="18438" name="Picture 6"/>
          <p:cNvPicPr>
            <a:picLocks noChangeArrowheads="1"/>
          </p:cNvPicPr>
          <p:nvPr/>
        </p:nvPicPr>
        <p:blipFill>
          <a:blip r:embed="rId4"/>
          <a:srcRect/>
          <a:stretch>
            <a:fillRect/>
          </a:stretch>
        </p:blipFill>
        <p:spPr bwMode="auto">
          <a:xfrm>
            <a:off x="5791200" y="3886200"/>
            <a:ext cx="1282700" cy="800100"/>
          </a:xfrm>
          <a:prstGeom prst="rect">
            <a:avLst/>
          </a:prstGeom>
          <a:solidFill>
            <a:srgbClr val="FF6600"/>
          </a:solidFill>
          <a:ln w="12700">
            <a:noFill/>
            <a:miter lim="800000"/>
            <a:headEnd/>
            <a:tailEnd/>
          </a:ln>
        </p:spPr>
      </p:pic>
      <p:pic>
        <p:nvPicPr>
          <p:cNvPr id="18439" name="Picture 7"/>
          <p:cNvPicPr>
            <a:picLocks noChangeArrowheads="1"/>
          </p:cNvPicPr>
          <p:nvPr/>
        </p:nvPicPr>
        <p:blipFill>
          <a:blip r:embed="rId5"/>
          <a:srcRect/>
          <a:stretch>
            <a:fillRect/>
          </a:stretch>
        </p:blipFill>
        <p:spPr bwMode="auto">
          <a:xfrm>
            <a:off x="5791200" y="4724400"/>
            <a:ext cx="1320800" cy="800100"/>
          </a:xfrm>
          <a:prstGeom prst="rect">
            <a:avLst/>
          </a:prstGeom>
          <a:solidFill>
            <a:srgbClr val="FF6600"/>
          </a:solidFill>
          <a:ln w="12700">
            <a:noFill/>
            <a:miter lim="800000"/>
            <a:headEnd/>
            <a:tailEnd/>
          </a:ln>
        </p:spPr>
      </p:pic>
      <p:pic>
        <p:nvPicPr>
          <p:cNvPr id="18440" name="Picture 8"/>
          <p:cNvPicPr>
            <a:picLocks noChangeArrowheads="1"/>
          </p:cNvPicPr>
          <p:nvPr/>
        </p:nvPicPr>
        <p:blipFill>
          <a:blip r:embed="rId6"/>
          <a:srcRect/>
          <a:stretch>
            <a:fillRect/>
          </a:stretch>
        </p:blipFill>
        <p:spPr bwMode="auto">
          <a:xfrm>
            <a:off x="5791200" y="5486400"/>
            <a:ext cx="1333500" cy="1168400"/>
          </a:xfrm>
          <a:prstGeom prst="rect">
            <a:avLst/>
          </a:prstGeom>
          <a:noFill/>
          <a:ln w="12700">
            <a:noFill/>
            <a:miter lim="800000"/>
            <a:headEnd/>
            <a:tailEnd/>
          </a:ln>
        </p:spPr>
      </p:pic>
      <p:sp>
        <p:nvSpPr>
          <p:cNvPr id="18442" name="Rectangle 10"/>
          <p:cNvSpPr>
            <a:spLocks noChangeArrowheads="1"/>
          </p:cNvSpPr>
          <p:nvPr/>
        </p:nvSpPr>
        <p:spPr bwMode="auto">
          <a:xfrm>
            <a:off x="7162800" y="4343400"/>
            <a:ext cx="1854200" cy="400050"/>
          </a:xfrm>
          <a:prstGeom prst="rect">
            <a:avLst/>
          </a:prstGeom>
          <a:noFill/>
          <a:ln w="9525">
            <a:noFill/>
            <a:miter lim="800000"/>
            <a:headEnd/>
            <a:tailEnd/>
          </a:ln>
        </p:spPr>
        <p:txBody>
          <a:bodyPr wrap="none">
            <a:prstTxWarp prst="textNoShape">
              <a:avLst/>
            </a:prstTxWarp>
            <a:spAutoFit/>
          </a:bodyPr>
          <a:lstStyle/>
          <a:p>
            <a:r>
              <a:rPr lang="en-US" sz="2000">
                <a:solidFill>
                  <a:srgbClr val="FF3300"/>
                </a:solidFill>
                <a:latin typeface="Symbol" pitchFamily="-112" charset="2"/>
              </a:rPr>
              <a:t>(</a:t>
            </a:r>
            <a:r>
              <a:rPr lang="en-US" sz="2000">
                <a:solidFill>
                  <a:srgbClr val="FF3300"/>
                </a:solidFill>
              </a:rPr>
              <a:t>R is very large)</a:t>
            </a:r>
            <a:endParaRPr lang="en-US" sz="2000"/>
          </a:p>
        </p:txBody>
      </p:sp>
      <p:sp>
        <p:nvSpPr>
          <p:cNvPr id="18443" name="Rectangle 11"/>
          <p:cNvSpPr>
            <a:spLocks noChangeArrowheads="1"/>
          </p:cNvSpPr>
          <p:nvPr/>
        </p:nvSpPr>
        <p:spPr bwMode="auto">
          <a:xfrm>
            <a:off x="7086600" y="5029200"/>
            <a:ext cx="1854200" cy="400050"/>
          </a:xfrm>
          <a:prstGeom prst="rect">
            <a:avLst/>
          </a:prstGeom>
          <a:noFill/>
          <a:ln w="9525">
            <a:noFill/>
            <a:miter lim="800000"/>
            <a:headEnd/>
            <a:tailEnd/>
          </a:ln>
        </p:spPr>
        <p:txBody>
          <a:bodyPr wrap="none">
            <a:prstTxWarp prst="textNoShape">
              <a:avLst/>
            </a:prstTxWarp>
            <a:spAutoFit/>
          </a:bodyPr>
          <a:lstStyle/>
          <a:p>
            <a:r>
              <a:rPr lang="en-US" sz="2000">
                <a:solidFill>
                  <a:srgbClr val="FF3300"/>
                </a:solidFill>
                <a:latin typeface="Symbol" pitchFamily="-112" charset="2"/>
              </a:rPr>
              <a:t>(</a:t>
            </a:r>
            <a:r>
              <a:rPr lang="en-US" sz="2000">
                <a:solidFill>
                  <a:srgbClr val="FF3300"/>
                </a:solidFill>
              </a:rPr>
              <a:t>R is very large)</a:t>
            </a:r>
            <a:endParaRPr lang="en-US" sz="2000"/>
          </a:p>
        </p:txBody>
      </p:sp>
      <p:sp>
        <p:nvSpPr>
          <p:cNvPr id="12" name="Rectangle 11"/>
          <p:cNvSpPr/>
          <p:nvPr/>
        </p:nvSpPr>
        <p:spPr>
          <a:xfrm>
            <a:off x="4114800" y="304800"/>
            <a:ext cx="1257300" cy="584200"/>
          </a:xfrm>
          <a:prstGeom prst="rect">
            <a:avLst/>
          </a:prstGeom>
        </p:spPr>
        <p:txBody>
          <a:bodyPr wrap="none">
            <a:prstTxWarp prst="textNoShape">
              <a:avLst/>
            </a:prstTxWarp>
            <a:spAutoFit/>
          </a:bodyPr>
          <a:lstStyle/>
          <a:p>
            <a:pPr>
              <a:defRPr/>
            </a:pPr>
            <a:r>
              <a:rPr lang="en-US" sz="3200" dirty="0">
                <a:solidFill>
                  <a:srgbClr val="7ED3AE"/>
                </a:solidFill>
                <a:effectLst>
                  <a:outerShdw blurRad="38100" dist="38100" dir="2700000" algn="tl">
                    <a:srgbClr val="DDDDDD"/>
                  </a:outerShdw>
                </a:effectLst>
                <a:latin typeface="Helvetica" pitchFamily="-84" charset="0"/>
                <a:ea typeface="ＭＳ Ｐゴシック" pitchFamily="-84" charset="-128"/>
                <a:cs typeface="ＭＳ Ｐゴシック" pitchFamily="-84" charset="-128"/>
              </a:rPr>
              <a:t>Lipids</a:t>
            </a:r>
            <a:endParaRPr lang="en-US" sz="3200" dirty="0">
              <a:latin typeface="Times New Roman" pitchFamily="-84" charset="0"/>
              <a:ea typeface="ＭＳ Ｐゴシック" pitchFamily="-84" charset="-128"/>
              <a:cs typeface="ＭＳ Ｐゴシック" pitchFamily="-84" charset="-128"/>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Screen Shot 2013-04-25 at 8.15.45 AM.png"/>
          <p:cNvPicPr>
            <a:picLocks noChangeAspect="1"/>
          </p:cNvPicPr>
          <p:nvPr/>
        </p:nvPicPr>
        <p:blipFill>
          <a:blip r:embed="rId2"/>
          <a:srcRect/>
          <a:stretch>
            <a:fillRect/>
          </a:stretch>
        </p:blipFill>
        <p:spPr bwMode="auto">
          <a:xfrm>
            <a:off x="2362200" y="533400"/>
            <a:ext cx="4560888" cy="5791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G25_01.JPG                                                    000325D7 WORKAS101                      B90835D4:"/>
          <p:cNvPicPr>
            <a:picLocks noChangeAspect="1" noChangeArrowheads="1"/>
          </p:cNvPicPr>
          <p:nvPr/>
        </p:nvPicPr>
        <p:blipFill>
          <a:blip r:embed="rId3"/>
          <a:srcRect/>
          <a:stretch>
            <a:fillRect/>
          </a:stretch>
        </p:blipFill>
        <p:spPr bwMode="auto">
          <a:xfrm>
            <a:off x="1588" y="895350"/>
            <a:ext cx="9139237" cy="5065713"/>
          </a:xfrm>
          <a:prstGeom prst="rect">
            <a:avLst/>
          </a:prstGeom>
          <a:noFill/>
          <a:ln w="9525">
            <a:noFill/>
            <a:miter lim="800000"/>
            <a:headEnd/>
            <a:tailEnd/>
          </a:ln>
        </p:spPr>
      </p:pic>
      <p:sp>
        <p:nvSpPr>
          <p:cNvPr id="19459" name="Rectangle 2"/>
          <p:cNvSpPr>
            <a:spLocks noChangeArrowheads="1"/>
          </p:cNvSpPr>
          <p:nvPr/>
        </p:nvSpPr>
        <p:spPr bwMode="auto">
          <a:xfrm>
            <a:off x="914400" y="228600"/>
            <a:ext cx="4572000" cy="708025"/>
          </a:xfrm>
          <a:prstGeom prst="rect">
            <a:avLst/>
          </a:prstGeom>
          <a:noFill/>
          <a:ln w="9525">
            <a:noFill/>
            <a:miter lim="800000"/>
            <a:headEnd/>
            <a:tailEnd/>
          </a:ln>
        </p:spPr>
        <p:txBody>
          <a:bodyPr>
            <a:prstTxWarp prst="textNoShape">
              <a:avLst/>
            </a:prstTxWarp>
            <a:spAutoFit/>
          </a:bodyPr>
          <a:lstStyle/>
          <a:p>
            <a:r>
              <a:rPr lang="en-US" sz="2000"/>
              <a:t>Molecular Formula: C</a:t>
            </a:r>
            <a:r>
              <a:rPr lang="en-US" sz="2000" baseline="-25000"/>
              <a:t>57</a:t>
            </a:r>
            <a:r>
              <a:rPr lang="en-US" sz="2000"/>
              <a:t>H</a:t>
            </a:r>
            <a:r>
              <a:rPr lang="en-US" sz="2000" baseline="-25000"/>
              <a:t>110</a:t>
            </a:r>
            <a:r>
              <a:rPr lang="en-US" sz="2000"/>
              <a:t>O</a:t>
            </a:r>
            <a:r>
              <a:rPr lang="en-US" sz="2000" baseline="-25000"/>
              <a:t>6</a:t>
            </a:r>
          </a:p>
          <a:p>
            <a:r>
              <a:rPr lang="en-US" sz="2000"/>
              <a:t>Molecular weight: 891.4797</a:t>
            </a:r>
          </a:p>
        </p:txBody>
      </p:sp>
      <p:grpSp>
        <p:nvGrpSpPr>
          <p:cNvPr id="2" name="Group 8"/>
          <p:cNvGrpSpPr>
            <a:grpSpLocks/>
          </p:cNvGrpSpPr>
          <p:nvPr/>
        </p:nvGrpSpPr>
        <p:grpSpPr bwMode="auto">
          <a:xfrm>
            <a:off x="0" y="4572000"/>
            <a:ext cx="4572000" cy="1524000"/>
            <a:chOff x="0" y="4572000"/>
            <a:chExt cx="4572000" cy="1524000"/>
          </a:xfrm>
        </p:grpSpPr>
        <p:grpSp>
          <p:nvGrpSpPr>
            <p:cNvPr id="19461" name="Group 6"/>
            <p:cNvGrpSpPr>
              <a:grpSpLocks/>
            </p:cNvGrpSpPr>
            <p:nvPr/>
          </p:nvGrpSpPr>
          <p:grpSpPr bwMode="auto">
            <a:xfrm>
              <a:off x="0" y="4572000"/>
              <a:ext cx="4572000" cy="1524000"/>
              <a:chOff x="0" y="4648200"/>
              <a:chExt cx="4572000" cy="1200328"/>
            </a:xfrm>
          </p:grpSpPr>
          <p:sp>
            <p:nvSpPr>
              <p:cNvPr id="19463" name="TextBox 4"/>
              <p:cNvSpPr txBox="1">
                <a:spLocks noChangeArrowheads="1"/>
              </p:cNvSpPr>
              <p:nvPr/>
            </p:nvSpPr>
            <p:spPr bwMode="auto">
              <a:xfrm>
                <a:off x="0" y="4648200"/>
                <a:ext cx="4572000" cy="1200328"/>
              </a:xfrm>
              <a:prstGeom prst="rect">
                <a:avLst/>
              </a:prstGeom>
              <a:solidFill>
                <a:schemeClr val="bg1"/>
              </a:solidFill>
              <a:ln w="9525">
                <a:noFill/>
                <a:miter lim="800000"/>
                <a:headEnd/>
                <a:tailEnd/>
              </a:ln>
            </p:spPr>
            <p:txBody>
              <a:bodyPr>
                <a:prstTxWarp prst="textNoShape">
                  <a:avLst/>
                </a:prstTxWarp>
                <a:spAutoFit/>
              </a:bodyPr>
              <a:lstStyle/>
              <a:p>
                <a:endParaRPr lang="en-US"/>
              </a:p>
              <a:p>
                <a:endParaRPr lang="en-US"/>
              </a:p>
              <a:p>
                <a:endParaRPr lang="en-US"/>
              </a:p>
            </p:txBody>
          </p:sp>
          <p:pic>
            <p:nvPicPr>
              <p:cNvPr id="19464" name="Picture 5" descr="Screen Shot 2016-05-09 at 8.37.58 AM.png"/>
              <p:cNvPicPr>
                <a:picLocks noChangeAspect="1"/>
              </p:cNvPicPr>
              <p:nvPr/>
            </p:nvPicPr>
            <p:blipFill>
              <a:blip r:embed="rId4"/>
              <a:srcRect/>
              <a:stretch>
                <a:fillRect/>
              </a:stretch>
            </p:blipFill>
            <p:spPr bwMode="auto">
              <a:xfrm>
                <a:off x="1295400" y="4876800"/>
                <a:ext cx="2222500" cy="647700"/>
              </a:xfrm>
              <a:prstGeom prst="rect">
                <a:avLst/>
              </a:prstGeom>
              <a:noFill/>
              <a:ln w="9525">
                <a:noFill/>
                <a:miter lim="800000"/>
                <a:headEnd/>
                <a:tailEnd/>
              </a:ln>
            </p:spPr>
          </p:pic>
        </p:grpSp>
        <p:sp>
          <p:nvSpPr>
            <p:cNvPr id="19462" name="TextBox 7"/>
            <p:cNvSpPr txBox="1">
              <a:spLocks noChangeArrowheads="1"/>
            </p:cNvSpPr>
            <p:nvPr/>
          </p:nvSpPr>
          <p:spPr bwMode="auto">
            <a:xfrm>
              <a:off x="3657600" y="5105400"/>
              <a:ext cx="914400" cy="307777"/>
            </a:xfrm>
            <a:prstGeom prst="rect">
              <a:avLst/>
            </a:prstGeom>
            <a:noFill/>
            <a:ln w="9525">
              <a:noFill/>
              <a:miter lim="800000"/>
              <a:headEnd/>
              <a:tailEnd/>
            </a:ln>
          </p:spPr>
          <p:txBody>
            <a:bodyPr>
              <a:prstTxWarp prst="textNoShape">
                <a:avLst/>
              </a:prstTxWarp>
              <a:spAutoFit/>
            </a:bodyPr>
            <a:lstStyle/>
            <a:p>
              <a:r>
                <a:rPr lang="en-US" sz="1400"/>
                <a:t>kJ/mol</a:t>
              </a: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685800" y="228600"/>
            <a:ext cx="7772400" cy="1143000"/>
          </a:xfrm>
        </p:spPr>
        <p:txBody>
          <a:bodyPr/>
          <a:lstStyle/>
          <a:p>
            <a:r>
              <a:rPr lang="en-US" dirty="0" smtClean="0"/>
              <a:t>Question</a:t>
            </a:r>
            <a:endParaRPr lang="en-US" dirty="0"/>
          </a:p>
        </p:txBody>
      </p:sp>
      <p:sp>
        <p:nvSpPr>
          <p:cNvPr id="130051" name="Rectangle 3"/>
          <p:cNvSpPr>
            <a:spLocks noGrp="1" noChangeArrowheads="1"/>
          </p:cNvSpPr>
          <p:nvPr>
            <p:ph type="body" idx="1"/>
          </p:nvPr>
        </p:nvSpPr>
        <p:spPr>
          <a:xfrm>
            <a:off x="990600" y="1295400"/>
            <a:ext cx="7661275" cy="4648200"/>
          </a:xfrm>
        </p:spPr>
        <p:txBody>
          <a:bodyPr/>
          <a:lstStyle/>
          <a:p>
            <a:r>
              <a:rPr lang="en-US" dirty="0" err="1">
                <a:solidFill>
                  <a:srgbClr val="000000"/>
                </a:solidFill>
                <a:ea typeface="Times New Roman" pitchFamily="-112" charset="0"/>
                <a:cs typeface="Times New Roman" pitchFamily="-112" charset="0"/>
              </a:rPr>
              <a:t>Farnesol</a:t>
            </a:r>
            <a:r>
              <a:rPr lang="en-US" dirty="0">
                <a:solidFill>
                  <a:srgbClr val="000000"/>
                </a:solidFill>
                <a:ea typeface="Times New Roman" pitchFamily="-112" charset="0"/>
                <a:cs typeface="Times New Roman" pitchFamily="-112" charset="0"/>
              </a:rPr>
              <a:t> is</a:t>
            </a:r>
            <a:r>
              <a:rPr lang="en-US" dirty="0" smtClean="0">
                <a:solidFill>
                  <a:srgbClr val="000000"/>
                </a:solidFill>
                <a:ea typeface="Times New Roman" pitchFamily="-112" charset="0"/>
                <a:cs typeface="Times New Roman" pitchFamily="-112" charset="0"/>
              </a:rPr>
              <a:t> a lipid that is classified </a:t>
            </a:r>
            <a:r>
              <a:rPr lang="en-US" dirty="0">
                <a:solidFill>
                  <a:srgbClr val="000000"/>
                </a:solidFill>
                <a:ea typeface="Times New Roman" pitchFamily="-112" charset="0"/>
                <a:cs typeface="Times New Roman" pitchFamily="-112" charset="0"/>
              </a:rPr>
              <a:t>as a</a:t>
            </a:r>
          </a:p>
          <a:p>
            <a:endParaRPr lang="en-US" dirty="0">
              <a:solidFill>
                <a:srgbClr val="000000"/>
              </a:solidFill>
              <a:ea typeface="Times New Roman" pitchFamily="-112" charset="0"/>
              <a:cs typeface="Times New Roman" pitchFamily="-112" charset="0"/>
            </a:endParaRPr>
          </a:p>
          <a:p>
            <a:endParaRPr lang="en-US" dirty="0">
              <a:solidFill>
                <a:srgbClr val="000000"/>
              </a:solidFill>
              <a:ea typeface="Times New Roman" pitchFamily="-112" charset="0"/>
              <a:cs typeface="Times New Roman" pitchFamily="-112" charset="0"/>
            </a:endParaRPr>
          </a:p>
          <a:p>
            <a:endParaRPr lang="en-US" dirty="0">
              <a:solidFill>
                <a:srgbClr val="000000"/>
              </a:solidFill>
              <a:ea typeface="Times New Roman" pitchFamily="-112" charset="0"/>
              <a:cs typeface="Times New Roman" pitchFamily="-112" charset="0"/>
            </a:endParaRPr>
          </a:p>
          <a:p>
            <a:endParaRPr lang="en-US" dirty="0" smtClean="0">
              <a:solidFill>
                <a:srgbClr val="000000"/>
              </a:solidFill>
              <a:ea typeface="Times New Roman" pitchFamily="-112" charset="0"/>
              <a:cs typeface="Times New Roman" pitchFamily="-112" charset="0"/>
            </a:endParaRPr>
          </a:p>
          <a:p>
            <a:r>
              <a:rPr lang="en-US" dirty="0" smtClean="0">
                <a:solidFill>
                  <a:srgbClr val="000000"/>
                </a:solidFill>
                <a:ea typeface="Times New Roman" pitchFamily="-112" charset="0"/>
                <a:cs typeface="Times New Roman" pitchFamily="-112" charset="0"/>
              </a:rPr>
              <a:t>A</a:t>
            </a:r>
            <a:r>
              <a:rPr lang="en-US" dirty="0">
                <a:solidFill>
                  <a:srgbClr val="000000"/>
                </a:solidFill>
                <a:ea typeface="Times New Roman" pitchFamily="-112" charset="0"/>
                <a:cs typeface="Times New Roman" pitchFamily="-112" charset="0"/>
              </a:rPr>
              <a:t>)</a:t>
            </a:r>
            <a:r>
              <a:rPr lang="en-US" dirty="0" smtClean="0">
                <a:solidFill>
                  <a:srgbClr val="000000"/>
                </a:solidFill>
                <a:ea typeface="Times New Roman" pitchFamily="-112" charset="0"/>
                <a:cs typeface="Times New Roman" pitchFamily="-112" charset="0"/>
              </a:rPr>
              <a:t>	C</a:t>
            </a:r>
            <a:r>
              <a:rPr lang="en-US" baseline="-25000" dirty="0" smtClean="0">
                <a:solidFill>
                  <a:srgbClr val="000000"/>
                </a:solidFill>
                <a:ea typeface="Times New Roman" pitchFamily="-112" charset="0"/>
                <a:cs typeface="Times New Roman" pitchFamily="-112" charset="0"/>
              </a:rPr>
              <a:t>10</a:t>
            </a:r>
            <a:r>
              <a:rPr lang="en-US" dirty="0" smtClean="0">
                <a:solidFill>
                  <a:srgbClr val="000000"/>
                </a:solidFill>
                <a:ea typeface="Times New Roman" pitchFamily="-112" charset="0"/>
                <a:cs typeface="Times New Roman" pitchFamily="-112" charset="0"/>
              </a:rPr>
              <a:t>, </a:t>
            </a:r>
            <a:r>
              <a:rPr lang="en-US" dirty="0" err="1" smtClean="0">
                <a:solidFill>
                  <a:srgbClr val="000000"/>
                </a:solidFill>
                <a:ea typeface="Times New Roman" pitchFamily="-112" charset="0"/>
                <a:cs typeface="Times New Roman" pitchFamily="-112" charset="0"/>
              </a:rPr>
              <a:t>monoterpene</a:t>
            </a:r>
            <a:r>
              <a:rPr lang="en-US" dirty="0" smtClean="0">
                <a:solidFill>
                  <a:srgbClr val="000000"/>
                </a:solidFill>
                <a:ea typeface="Times New Roman" pitchFamily="-112" charset="0"/>
                <a:cs typeface="Times New Roman" pitchFamily="-112" charset="0"/>
              </a:rPr>
              <a:t>, </a:t>
            </a:r>
            <a:r>
              <a:rPr lang="en-US" dirty="0" err="1" smtClean="0">
                <a:solidFill>
                  <a:srgbClr val="000000"/>
                </a:solidFill>
                <a:ea typeface="Times New Roman" pitchFamily="-112" charset="0"/>
                <a:cs typeface="Times New Roman" pitchFamily="-112" charset="0"/>
              </a:rPr>
              <a:t>aldehyde</a:t>
            </a:r>
            <a:r>
              <a:rPr lang="en-US" dirty="0" smtClean="0">
                <a:solidFill>
                  <a:srgbClr val="000000"/>
                </a:solidFill>
                <a:ea typeface="Times New Roman" pitchFamily="-112" charset="0"/>
                <a:cs typeface="Times New Roman" pitchFamily="-112" charset="0"/>
              </a:rPr>
              <a:t>.</a:t>
            </a:r>
          </a:p>
          <a:p>
            <a:r>
              <a:rPr lang="en-US" dirty="0" smtClean="0">
                <a:solidFill>
                  <a:srgbClr val="000000"/>
                </a:solidFill>
                <a:ea typeface="Times New Roman" pitchFamily="-112" charset="0"/>
                <a:cs typeface="Times New Roman" pitchFamily="-112" charset="0"/>
              </a:rPr>
              <a:t>B</a:t>
            </a:r>
            <a:r>
              <a:rPr lang="en-US" dirty="0">
                <a:solidFill>
                  <a:srgbClr val="000000"/>
                </a:solidFill>
                <a:ea typeface="Times New Roman" pitchFamily="-112" charset="0"/>
                <a:cs typeface="Times New Roman" pitchFamily="-112" charset="0"/>
              </a:rPr>
              <a:t>)</a:t>
            </a:r>
            <a:r>
              <a:rPr lang="en-US" dirty="0" smtClean="0">
                <a:solidFill>
                  <a:srgbClr val="000000"/>
                </a:solidFill>
                <a:ea typeface="Times New Roman" pitchFamily="-112" charset="0"/>
                <a:cs typeface="Times New Roman" pitchFamily="-112" charset="0"/>
              </a:rPr>
              <a:t>	C</a:t>
            </a:r>
            <a:r>
              <a:rPr lang="en-US" baseline="-25000" dirty="0" smtClean="0">
                <a:solidFill>
                  <a:srgbClr val="000000"/>
                </a:solidFill>
                <a:ea typeface="Times New Roman" pitchFamily="-112" charset="0"/>
                <a:cs typeface="Times New Roman" pitchFamily="-112" charset="0"/>
              </a:rPr>
              <a:t>15</a:t>
            </a:r>
            <a:r>
              <a:rPr lang="en-US" dirty="0" smtClean="0">
                <a:solidFill>
                  <a:srgbClr val="000000"/>
                </a:solidFill>
                <a:ea typeface="Times New Roman" pitchFamily="-112" charset="0"/>
                <a:cs typeface="Times New Roman" pitchFamily="-112" charset="0"/>
              </a:rPr>
              <a:t>, </a:t>
            </a:r>
            <a:r>
              <a:rPr lang="en-US" dirty="0" err="1" smtClean="0">
                <a:solidFill>
                  <a:srgbClr val="000000"/>
                </a:solidFill>
                <a:ea typeface="Times New Roman" pitchFamily="-112" charset="0"/>
                <a:cs typeface="Times New Roman" pitchFamily="-112" charset="0"/>
              </a:rPr>
              <a:t>sesquiterpene</a:t>
            </a:r>
            <a:r>
              <a:rPr lang="en-US" dirty="0" smtClean="0">
                <a:solidFill>
                  <a:srgbClr val="000000"/>
                </a:solidFill>
                <a:ea typeface="Times New Roman" pitchFamily="-112" charset="0"/>
                <a:cs typeface="Times New Roman" pitchFamily="-112" charset="0"/>
              </a:rPr>
              <a:t>, </a:t>
            </a:r>
            <a:r>
              <a:rPr lang="en-US" dirty="0" err="1" smtClean="0">
                <a:solidFill>
                  <a:srgbClr val="000000"/>
                </a:solidFill>
                <a:ea typeface="Times New Roman" pitchFamily="-112" charset="0"/>
                <a:cs typeface="Times New Roman" pitchFamily="-112" charset="0"/>
              </a:rPr>
              <a:t>aldehyde</a:t>
            </a:r>
            <a:r>
              <a:rPr lang="en-US" dirty="0" smtClean="0">
                <a:solidFill>
                  <a:srgbClr val="000000"/>
                </a:solidFill>
                <a:ea typeface="Times New Roman" pitchFamily="-112" charset="0"/>
                <a:cs typeface="Times New Roman" pitchFamily="-112" charset="0"/>
              </a:rPr>
              <a:t>.</a:t>
            </a:r>
          </a:p>
          <a:p>
            <a:r>
              <a:rPr lang="en-US" dirty="0" smtClean="0">
                <a:solidFill>
                  <a:srgbClr val="000000"/>
                </a:solidFill>
                <a:ea typeface="Times New Roman" pitchFamily="-112" charset="0"/>
                <a:cs typeface="Times New Roman" pitchFamily="-112" charset="0"/>
              </a:rPr>
              <a:t>C</a:t>
            </a:r>
            <a:r>
              <a:rPr lang="en-US" dirty="0">
                <a:solidFill>
                  <a:srgbClr val="000000"/>
                </a:solidFill>
                <a:ea typeface="Times New Roman" pitchFamily="-112" charset="0"/>
                <a:cs typeface="Times New Roman" pitchFamily="-112" charset="0"/>
              </a:rPr>
              <a:t>)</a:t>
            </a:r>
            <a:r>
              <a:rPr lang="en-US" dirty="0" smtClean="0">
                <a:solidFill>
                  <a:srgbClr val="000000"/>
                </a:solidFill>
                <a:ea typeface="Times New Roman" pitchFamily="-112" charset="0"/>
                <a:cs typeface="Times New Roman" pitchFamily="-112" charset="0"/>
              </a:rPr>
              <a:t>	C</a:t>
            </a:r>
            <a:r>
              <a:rPr lang="en-US" baseline="-25000" dirty="0" smtClean="0">
                <a:solidFill>
                  <a:srgbClr val="000000"/>
                </a:solidFill>
                <a:ea typeface="Times New Roman" pitchFamily="-112" charset="0"/>
                <a:cs typeface="Times New Roman" pitchFamily="-112" charset="0"/>
              </a:rPr>
              <a:t>10</a:t>
            </a:r>
            <a:r>
              <a:rPr lang="en-US" dirty="0" smtClean="0">
                <a:solidFill>
                  <a:srgbClr val="000000"/>
                </a:solidFill>
                <a:ea typeface="Times New Roman" pitchFamily="-112" charset="0"/>
                <a:cs typeface="Times New Roman" pitchFamily="-112" charset="0"/>
              </a:rPr>
              <a:t>, </a:t>
            </a:r>
            <a:r>
              <a:rPr lang="en-US" dirty="0" err="1" smtClean="0">
                <a:solidFill>
                  <a:srgbClr val="000000"/>
                </a:solidFill>
                <a:ea typeface="Times New Roman" pitchFamily="-112" charset="0"/>
                <a:cs typeface="Times New Roman" pitchFamily="-112" charset="0"/>
              </a:rPr>
              <a:t>monoterpene</a:t>
            </a:r>
            <a:r>
              <a:rPr lang="en-US" dirty="0" smtClean="0">
                <a:solidFill>
                  <a:srgbClr val="000000"/>
                </a:solidFill>
                <a:ea typeface="Times New Roman" pitchFamily="-112" charset="0"/>
                <a:cs typeface="Times New Roman" pitchFamily="-112" charset="0"/>
              </a:rPr>
              <a:t>, alcohol.</a:t>
            </a:r>
          </a:p>
          <a:p>
            <a:r>
              <a:rPr lang="en-US" dirty="0" smtClean="0">
                <a:solidFill>
                  <a:srgbClr val="000000"/>
                </a:solidFill>
                <a:ea typeface="Times New Roman" pitchFamily="-112" charset="0"/>
                <a:cs typeface="Times New Roman" pitchFamily="-112" charset="0"/>
              </a:rPr>
              <a:t>D</a:t>
            </a:r>
            <a:r>
              <a:rPr lang="en-US" dirty="0">
                <a:solidFill>
                  <a:srgbClr val="000000"/>
                </a:solidFill>
                <a:ea typeface="Times New Roman" pitchFamily="-112" charset="0"/>
                <a:cs typeface="Times New Roman" pitchFamily="-112" charset="0"/>
              </a:rPr>
              <a:t>)</a:t>
            </a:r>
            <a:r>
              <a:rPr lang="en-US" dirty="0" smtClean="0">
                <a:solidFill>
                  <a:srgbClr val="000000"/>
                </a:solidFill>
                <a:ea typeface="Times New Roman" pitchFamily="-112" charset="0"/>
                <a:cs typeface="Times New Roman" pitchFamily="-112" charset="0"/>
              </a:rPr>
              <a:t>	C</a:t>
            </a:r>
            <a:r>
              <a:rPr lang="en-US" baseline="-25000" dirty="0" smtClean="0">
                <a:solidFill>
                  <a:srgbClr val="000000"/>
                </a:solidFill>
                <a:ea typeface="Times New Roman" pitchFamily="-112" charset="0"/>
                <a:cs typeface="Times New Roman" pitchFamily="-112" charset="0"/>
              </a:rPr>
              <a:t>15</a:t>
            </a:r>
            <a:r>
              <a:rPr lang="en-US" dirty="0" smtClean="0">
                <a:solidFill>
                  <a:srgbClr val="000000"/>
                </a:solidFill>
                <a:ea typeface="Times New Roman" pitchFamily="-112" charset="0"/>
                <a:cs typeface="Times New Roman" pitchFamily="-112" charset="0"/>
              </a:rPr>
              <a:t>, </a:t>
            </a:r>
            <a:r>
              <a:rPr lang="en-US" dirty="0" err="1" smtClean="0">
                <a:solidFill>
                  <a:srgbClr val="000000"/>
                </a:solidFill>
                <a:ea typeface="Times New Roman" pitchFamily="-112" charset="0"/>
                <a:cs typeface="Times New Roman" pitchFamily="-112" charset="0"/>
              </a:rPr>
              <a:t>sesquiterpene</a:t>
            </a:r>
            <a:r>
              <a:rPr lang="en-US" dirty="0" smtClean="0">
                <a:solidFill>
                  <a:srgbClr val="000000"/>
                </a:solidFill>
                <a:ea typeface="Times New Roman" pitchFamily="-112" charset="0"/>
                <a:cs typeface="Times New Roman" pitchFamily="-112" charset="0"/>
              </a:rPr>
              <a:t>, alcohol.</a:t>
            </a:r>
            <a:endParaRPr lang="en-US" dirty="0">
              <a:solidFill>
                <a:srgbClr val="000000"/>
              </a:solidFill>
              <a:ea typeface="Times New Roman" pitchFamily="-112" charset="0"/>
              <a:cs typeface="Times New Roman" pitchFamily="-112" charset="0"/>
            </a:endParaRPr>
          </a:p>
        </p:txBody>
      </p:sp>
      <p:pic>
        <p:nvPicPr>
          <p:cNvPr id="130052" name="Picture 4" descr="CH26_Q03_qg"/>
          <p:cNvPicPr>
            <a:picLocks noChangeAspect="1" noChangeArrowheads="1"/>
          </p:cNvPicPr>
          <p:nvPr/>
        </p:nvPicPr>
        <p:blipFill>
          <a:blip r:embed="rId2"/>
          <a:srcRect/>
          <a:stretch>
            <a:fillRect/>
          </a:stretch>
        </p:blipFill>
        <p:spPr bwMode="auto">
          <a:xfrm>
            <a:off x="1219200" y="2133600"/>
            <a:ext cx="6172200" cy="18796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FG24_000-001"/>
          <p:cNvPicPr>
            <a:picLocks noChangeAspect="1" noChangeArrowheads="1"/>
          </p:cNvPicPr>
          <p:nvPr/>
        </p:nvPicPr>
        <p:blipFill>
          <a:blip r:embed="rId3"/>
          <a:srcRect/>
          <a:stretch>
            <a:fillRect/>
          </a:stretch>
        </p:blipFill>
        <p:spPr bwMode="auto">
          <a:xfrm>
            <a:off x="228600" y="188913"/>
            <a:ext cx="8637588" cy="6478587"/>
          </a:xfrm>
          <a:prstGeom prst="rect">
            <a:avLst/>
          </a:prstGeom>
          <a:noFill/>
          <a:ln w="9525">
            <a:noFill/>
            <a:miter lim="800000"/>
            <a:headEnd/>
            <a:tailEnd/>
          </a:ln>
        </p:spPr>
      </p:pic>
      <p:sp>
        <p:nvSpPr>
          <p:cNvPr id="21507" name="Text Box 3"/>
          <p:cNvSpPr txBox="1">
            <a:spLocks noChangeArrowheads="1"/>
          </p:cNvSpPr>
          <p:nvPr/>
        </p:nvSpPr>
        <p:spPr bwMode="auto">
          <a:xfrm>
            <a:off x="593725" y="417513"/>
            <a:ext cx="184150" cy="366712"/>
          </a:xfrm>
          <a:prstGeom prst="rect">
            <a:avLst/>
          </a:prstGeom>
          <a:noFill/>
          <a:ln w="9525">
            <a:noFill/>
            <a:miter lim="800000"/>
            <a:headEnd/>
            <a:tailEnd/>
          </a:ln>
        </p:spPr>
        <p:txBody>
          <a:bodyPr wrap="none">
            <a:prstTxWarp prst="textNoShape">
              <a:avLst/>
            </a:prstTxWarp>
            <a:spAutoFit/>
          </a:bodyPr>
          <a:lstStyle/>
          <a:p>
            <a:endParaRPr lang="en-US" sz="1800"/>
          </a:p>
        </p:txBody>
      </p:sp>
      <p:sp>
        <p:nvSpPr>
          <p:cNvPr id="21508" name="Text Box 4"/>
          <p:cNvSpPr txBox="1">
            <a:spLocks noChangeArrowheads="1"/>
          </p:cNvSpPr>
          <p:nvPr/>
        </p:nvSpPr>
        <p:spPr bwMode="auto">
          <a:xfrm>
            <a:off x="0" y="228600"/>
            <a:ext cx="184150" cy="519113"/>
          </a:xfrm>
          <a:prstGeom prst="rect">
            <a:avLst/>
          </a:prstGeom>
          <a:noFill/>
          <a:ln w="9525">
            <a:noFill/>
            <a:miter lim="800000"/>
            <a:headEnd/>
            <a:tailEnd/>
          </a:ln>
        </p:spPr>
        <p:txBody>
          <a:bodyPr wrap="none">
            <a:prstTxWarp prst="textNoShape">
              <a:avLst/>
            </a:prstTxWarp>
            <a:spAutoFit/>
          </a:bodyPr>
          <a:lstStyle/>
          <a:p>
            <a:endParaRPr lang="en-US">
              <a:solidFill>
                <a:schemeClr val="accent2"/>
              </a:solidFill>
            </a:endParaRPr>
          </a:p>
        </p:txBody>
      </p:sp>
      <p:sp>
        <p:nvSpPr>
          <p:cNvPr id="21509" name="TextBox 4"/>
          <p:cNvSpPr txBox="1">
            <a:spLocks noChangeArrowheads="1"/>
          </p:cNvSpPr>
          <p:nvPr/>
        </p:nvSpPr>
        <p:spPr bwMode="auto">
          <a:xfrm>
            <a:off x="2667000" y="533400"/>
            <a:ext cx="3733800" cy="461963"/>
          </a:xfrm>
          <a:prstGeom prst="rect">
            <a:avLst/>
          </a:prstGeom>
          <a:noFill/>
          <a:ln w="9525">
            <a:noFill/>
            <a:miter lim="800000"/>
            <a:headEnd/>
            <a:tailEnd/>
          </a:ln>
        </p:spPr>
        <p:txBody>
          <a:bodyPr>
            <a:prstTxWarp prst="textNoShape">
              <a:avLst/>
            </a:prstTxWarp>
            <a:spAutoFit/>
          </a:bodyPr>
          <a:lstStyle/>
          <a:p>
            <a:pPr algn="ctr"/>
            <a:r>
              <a:rPr lang="en-US"/>
              <a:t>Lipid Examples</a:t>
            </a:r>
          </a:p>
        </p:txBody>
      </p:sp>
      <p:pic>
        <p:nvPicPr>
          <p:cNvPr id="6" name="Picture 5" descr="Screen Shot 2016-11-26 at 11.52.02 AM.png"/>
          <p:cNvPicPr>
            <a:picLocks noChangeAspect="1"/>
          </p:cNvPicPr>
          <p:nvPr/>
        </p:nvPicPr>
        <p:blipFill>
          <a:blip r:embed="rId4"/>
          <a:stretch>
            <a:fillRect/>
          </a:stretch>
        </p:blipFill>
        <p:spPr>
          <a:xfrm>
            <a:off x="457200" y="5257800"/>
            <a:ext cx="2819400" cy="1231900"/>
          </a:xfrm>
          <a:prstGeom prst="rect">
            <a:avLst/>
          </a:prstGeom>
        </p:spPr>
      </p:pic>
      <p:pic>
        <p:nvPicPr>
          <p:cNvPr id="7" name="Picture 6" descr="Screen Shot 2016-11-26 at 12.29.20 PM.png"/>
          <p:cNvPicPr>
            <a:picLocks noChangeAspect="1"/>
          </p:cNvPicPr>
          <p:nvPr/>
        </p:nvPicPr>
        <p:blipFill>
          <a:blip r:embed="rId5"/>
          <a:stretch>
            <a:fillRect/>
          </a:stretch>
        </p:blipFill>
        <p:spPr>
          <a:xfrm>
            <a:off x="5181600" y="4800600"/>
            <a:ext cx="1847850" cy="1628471"/>
          </a:xfrm>
          <a:prstGeom prst="rect">
            <a:avLst/>
          </a:prstGeom>
        </p:spPr>
      </p:pic>
      <p:sp>
        <p:nvSpPr>
          <p:cNvPr id="8" name="TextBox 7"/>
          <p:cNvSpPr txBox="1"/>
          <p:nvPr/>
        </p:nvSpPr>
        <p:spPr>
          <a:xfrm>
            <a:off x="7086600" y="5562600"/>
            <a:ext cx="1600200" cy="276999"/>
          </a:xfrm>
          <a:prstGeom prst="rect">
            <a:avLst/>
          </a:prstGeom>
          <a:noFill/>
        </p:spPr>
        <p:txBody>
          <a:bodyPr wrap="square" rtlCol="0">
            <a:spAutoFit/>
          </a:bodyPr>
          <a:lstStyle/>
          <a:p>
            <a:r>
              <a:rPr lang="en-US" sz="1200" dirty="0" smtClean="0">
                <a:latin typeface="Helvetica"/>
                <a:cs typeface="Helvetica"/>
              </a:rPr>
              <a:t>Vitamin D3</a:t>
            </a:r>
            <a:endParaRPr lang="en-US" sz="1200" dirty="0">
              <a:latin typeface="Helvetica"/>
              <a:cs typeface="Helvetica"/>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8786"/>
                                        </p:tgtEl>
                                        <p:attrNameLst>
                                          <p:attrName>style.visibility</p:attrName>
                                        </p:attrNameLst>
                                      </p:cBhvr>
                                      <p:to>
                                        <p:strVal val="visible"/>
                                      </p:to>
                                    </p:set>
                                    <p:animEffect transition="in" filter="dissolve">
                                      <p:cBhvr>
                                        <p:cTn id="7" dur="500"/>
                                        <p:tgtEl>
                                          <p:spTgt spid="1187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en-US" dirty="0"/>
              <a:t>Question</a:t>
            </a:r>
            <a:r>
              <a:rPr lang="en-US" dirty="0" smtClean="0"/>
              <a:t> </a:t>
            </a:r>
            <a:endParaRPr lang="en-US" dirty="0"/>
          </a:p>
        </p:txBody>
      </p:sp>
      <p:sp>
        <p:nvSpPr>
          <p:cNvPr id="135171" name="Rectangle 3"/>
          <p:cNvSpPr>
            <a:spLocks noGrp="1" noChangeArrowheads="1"/>
          </p:cNvSpPr>
          <p:nvPr>
            <p:ph type="body" idx="1"/>
          </p:nvPr>
        </p:nvSpPr>
        <p:spPr/>
        <p:txBody>
          <a:bodyPr/>
          <a:lstStyle/>
          <a:p>
            <a:pPr>
              <a:buNone/>
            </a:pPr>
            <a:r>
              <a:rPr lang="en-US" dirty="0" err="1">
                <a:solidFill>
                  <a:srgbClr val="000000"/>
                </a:solidFill>
                <a:ea typeface="Times New Roman" pitchFamily="-112" charset="0"/>
                <a:cs typeface="Times New Roman" pitchFamily="-112" charset="0"/>
              </a:rPr>
              <a:t>Tetradecyl</a:t>
            </a:r>
            <a:r>
              <a:rPr lang="en-US" dirty="0">
                <a:solidFill>
                  <a:srgbClr val="000000"/>
                </a:solidFill>
                <a:ea typeface="Times New Roman" pitchFamily="-112" charset="0"/>
                <a:cs typeface="Times New Roman" pitchFamily="-112" charset="0"/>
              </a:rPr>
              <a:t> </a:t>
            </a:r>
            <a:r>
              <a:rPr lang="en-US" dirty="0" err="1">
                <a:solidFill>
                  <a:srgbClr val="000000"/>
                </a:solidFill>
                <a:ea typeface="Times New Roman" pitchFamily="-112" charset="0"/>
                <a:cs typeface="Times New Roman" pitchFamily="-112" charset="0"/>
              </a:rPr>
              <a:t>octanoate</a:t>
            </a:r>
            <a:r>
              <a:rPr lang="en-US" dirty="0">
                <a:solidFill>
                  <a:srgbClr val="000000"/>
                </a:solidFill>
                <a:ea typeface="Times New Roman" pitchFamily="-112" charset="0"/>
                <a:cs typeface="Times New Roman" pitchFamily="-112" charset="0"/>
              </a:rPr>
              <a:t> is classified as </a:t>
            </a:r>
            <a:r>
              <a:rPr lang="en-US" dirty="0" err="1" smtClean="0">
                <a:solidFill>
                  <a:srgbClr val="000000"/>
                </a:solidFill>
                <a:ea typeface="Times New Roman" pitchFamily="-112" charset="0"/>
                <a:cs typeface="Times New Roman" pitchFamily="-112" charset="0"/>
              </a:rPr>
              <a:t>a(n</a:t>
            </a:r>
            <a:r>
              <a:rPr lang="en-US" dirty="0" smtClean="0">
                <a:solidFill>
                  <a:srgbClr val="000000"/>
                </a:solidFill>
                <a:ea typeface="Times New Roman" pitchFamily="-112" charset="0"/>
                <a:cs typeface="Times New Roman" pitchFamily="-112" charset="0"/>
              </a:rPr>
              <a:t>) </a:t>
            </a:r>
            <a:endParaRPr lang="en-US" dirty="0">
              <a:solidFill>
                <a:srgbClr val="000000"/>
              </a:solidFill>
              <a:ea typeface="Times New Roman" pitchFamily="-112" charset="0"/>
              <a:cs typeface="Times New Roman" pitchFamily="-112" charset="0"/>
            </a:endParaRPr>
          </a:p>
          <a:p>
            <a:endParaRPr lang="en-US" dirty="0">
              <a:solidFill>
                <a:srgbClr val="000000"/>
              </a:solidFill>
              <a:ea typeface="Times New Roman" pitchFamily="-112" charset="0"/>
              <a:cs typeface="Times New Roman" pitchFamily="-112" charset="0"/>
            </a:endParaRPr>
          </a:p>
          <a:p>
            <a:endParaRPr lang="en-US" dirty="0">
              <a:solidFill>
                <a:srgbClr val="000000"/>
              </a:solidFill>
              <a:ea typeface="Times New Roman" pitchFamily="-112" charset="0"/>
              <a:cs typeface="Times New Roman" pitchFamily="-112" charset="0"/>
            </a:endParaRPr>
          </a:p>
          <a:p>
            <a:endParaRPr lang="en-US" dirty="0">
              <a:solidFill>
                <a:srgbClr val="000000"/>
              </a:solidFill>
              <a:ea typeface="Times New Roman" pitchFamily="-112" charset="0"/>
              <a:cs typeface="Times New Roman" pitchFamily="-112" charset="0"/>
            </a:endParaRPr>
          </a:p>
          <a:p>
            <a:endParaRPr lang="en-US" dirty="0" smtClean="0">
              <a:solidFill>
                <a:srgbClr val="000000"/>
              </a:solidFill>
              <a:ea typeface="Times New Roman" pitchFamily="-112" charset="0"/>
              <a:cs typeface="Times New Roman" pitchFamily="-112" charset="0"/>
            </a:endParaRPr>
          </a:p>
          <a:p>
            <a:r>
              <a:rPr lang="en-US" dirty="0" smtClean="0">
                <a:solidFill>
                  <a:srgbClr val="000000"/>
                </a:solidFill>
                <a:ea typeface="Times New Roman" pitchFamily="-112" charset="0"/>
                <a:cs typeface="Times New Roman" pitchFamily="-112" charset="0"/>
              </a:rPr>
              <a:t>A</a:t>
            </a:r>
            <a:r>
              <a:rPr lang="en-US" dirty="0">
                <a:solidFill>
                  <a:srgbClr val="000000"/>
                </a:solidFill>
                <a:ea typeface="Times New Roman" pitchFamily="-112" charset="0"/>
                <a:cs typeface="Times New Roman" pitchFamily="-112" charset="0"/>
              </a:rPr>
              <a:t>)</a:t>
            </a:r>
            <a:r>
              <a:rPr lang="en-US" dirty="0" smtClean="0">
                <a:solidFill>
                  <a:srgbClr val="000000"/>
                </a:solidFill>
                <a:ea typeface="Times New Roman" pitchFamily="-112" charset="0"/>
                <a:cs typeface="Times New Roman" pitchFamily="-112" charset="0"/>
              </a:rPr>
              <a:t>	ester (wax).	B</a:t>
            </a:r>
            <a:r>
              <a:rPr lang="en-US" dirty="0">
                <a:solidFill>
                  <a:srgbClr val="000000"/>
                </a:solidFill>
                <a:ea typeface="Times New Roman" pitchFamily="-112" charset="0"/>
                <a:cs typeface="Times New Roman" pitchFamily="-112" charset="0"/>
              </a:rPr>
              <a:t>)	fatty acid.</a:t>
            </a:r>
            <a:endParaRPr lang="en-US" dirty="0" smtClean="0">
              <a:solidFill>
                <a:srgbClr val="000000"/>
              </a:solidFill>
              <a:ea typeface="Times New Roman" pitchFamily="-112" charset="0"/>
              <a:cs typeface="Times New Roman" pitchFamily="-112" charset="0"/>
            </a:endParaRPr>
          </a:p>
          <a:p>
            <a:r>
              <a:rPr lang="en-US" dirty="0" smtClean="0">
                <a:solidFill>
                  <a:srgbClr val="000000"/>
                </a:solidFill>
                <a:ea typeface="Times New Roman" pitchFamily="-112" charset="0"/>
                <a:cs typeface="Times New Roman" pitchFamily="-112" charset="0"/>
              </a:rPr>
              <a:t>C</a:t>
            </a:r>
            <a:r>
              <a:rPr lang="en-US" dirty="0">
                <a:solidFill>
                  <a:srgbClr val="000000"/>
                </a:solidFill>
                <a:ea typeface="Times New Roman" pitchFamily="-112" charset="0"/>
                <a:cs typeface="Times New Roman" pitchFamily="-112" charset="0"/>
              </a:rPr>
              <a:t>)</a:t>
            </a:r>
            <a:r>
              <a:rPr lang="en-US" dirty="0" smtClean="0">
                <a:solidFill>
                  <a:srgbClr val="000000"/>
                </a:solidFill>
                <a:ea typeface="Times New Roman" pitchFamily="-112" charset="0"/>
                <a:cs typeface="Times New Roman" pitchFamily="-112" charset="0"/>
              </a:rPr>
              <a:t>	</a:t>
            </a:r>
            <a:r>
              <a:rPr lang="en-US" dirty="0" err="1" smtClean="0">
                <a:solidFill>
                  <a:srgbClr val="000000"/>
                </a:solidFill>
                <a:ea typeface="Times New Roman" pitchFamily="-112" charset="0"/>
                <a:cs typeface="Times New Roman" pitchFamily="-112" charset="0"/>
              </a:rPr>
              <a:t>ketone</a:t>
            </a:r>
            <a:r>
              <a:rPr lang="en-US" dirty="0" smtClean="0">
                <a:solidFill>
                  <a:srgbClr val="000000"/>
                </a:solidFill>
                <a:ea typeface="Times New Roman" pitchFamily="-112" charset="0"/>
                <a:cs typeface="Times New Roman" pitchFamily="-112" charset="0"/>
              </a:rPr>
              <a:t> (</a:t>
            </a:r>
            <a:r>
              <a:rPr lang="en-US" dirty="0" err="1" smtClean="0">
                <a:solidFill>
                  <a:srgbClr val="000000"/>
                </a:solidFill>
                <a:ea typeface="Times New Roman" pitchFamily="-112" charset="0"/>
                <a:cs typeface="Times New Roman" pitchFamily="-112" charset="0"/>
              </a:rPr>
              <a:t>terpene</a:t>
            </a:r>
            <a:r>
              <a:rPr lang="en-US" dirty="0" smtClean="0">
                <a:solidFill>
                  <a:srgbClr val="000000"/>
                </a:solidFill>
                <a:ea typeface="Times New Roman" pitchFamily="-112" charset="0"/>
                <a:cs typeface="Times New Roman" pitchFamily="-112" charset="0"/>
              </a:rPr>
              <a:t>).	D</a:t>
            </a:r>
            <a:r>
              <a:rPr lang="en-US" dirty="0">
                <a:solidFill>
                  <a:srgbClr val="000000"/>
                </a:solidFill>
                <a:ea typeface="Times New Roman" pitchFamily="-112" charset="0"/>
                <a:cs typeface="Times New Roman" pitchFamily="-112" charset="0"/>
              </a:rPr>
              <a:t>)	steroid.</a:t>
            </a:r>
          </a:p>
        </p:txBody>
      </p:sp>
      <p:pic>
        <p:nvPicPr>
          <p:cNvPr id="135172" name="Picture 4" descr="CH26_Q08_qg"/>
          <p:cNvPicPr>
            <a:picLocks noChangeAspect="1" noChangeArrowheads="1"/>
          </p:cNvPicPr>
          <p:nvPr/>
        </p:nvPicPr>
        <p:blipFill>
          <a:blip r:embed="rId2"/>
          <a:srcRect/>
          <a:stretch>
            <a:fillRect/>
          </a:stretch>
        </p:blipFill>
        <p:spPr bwMode="auto">
          <a:xfrm>
            <a:off x="2438400" y="2590800"/>
            <a:ext cx="3390900" cy="1651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762000" y="0"/>
            <a:ext cx="7772400" cy="1143000"/>
          </a:xfrm>
        </p:spPr>
        <p:txBody>
          <a:bodyPr/>
          <a:lstStyle/>
          <a:p>
            <a:r>
              <a:rPr lang="en-US" dirty="0" smtClean="0"/>
              <a:t>Question</a:t>
            </a:r>
            <a:endParaRPr lang="en-US" dirty="0"/>
          </a:p>
        </p:txBody>
      </p:sp>
      <p:sp>
        <p:nvSpPr>
          <p:cNvPr id="131075" name="Rectangle 3"/>
          <p:cNvSpPr>
            <a:spLocks noGrp="1" noChangeArrowheads="1"/>
          </p:cNvSpPr>
          <p:nvPr>
            <p:ph type="body" idx="1"/>
          </p:nvPr>
        </p:nvSpPr>
        <p:spPr>
          <a:xfrm>
            <a:off x="762000" y="914400"/>
            <a:ext cx="7661275" cy="5181600"/>
          </a:xfrm>
        </p:spPr>
        <p:txBody>
          <a:bodyPr/>
          <a:lstStyle/>
          <a:p>
            <a:pPr>
              <a:buNone/>
            </a:pPr>
            <a:r>
              <a:rPr lang="en-US" sz="2800" dirty="0">
                <a:solidFill>
                  <a:srgbClr val="000000"/>
                </a:solidFill>
                <a:ea typeface="Times New Roman" pitchFamily="-112" charset="0"/>
                <a:cs typeface="Times New Roman" pitchFamily="-112" charset="0"/>
              </a:rPr>
              <a:t>Vitamin A2</a:t>
            </a:r>
            <a:r>
              <a:rPr lang="en-US" sz="2800" dirty="0" smtClean="0">
                <a:solidFill>
                  <a:srgbClr val="000000"/>
                </a:solidFill>
                <a:ea typeface="Times New Roman" pitchFamily="-112" charset="0"/>
                <a:cs typeface="Times New Roman" pitchFamily="-112" charset="0"/>
              </a:rPr>
              <a:t> binds to </a:t>
            </a:r>
            <a:r>
              <a:rPr lang="en-US" sz="2800" dirty="0" err="1" smtClean="0">
                <a:solidFill>
                  <a:srgbClr val="000000"/>
                </a:solidFill>
                <a:ea typeface="Times New Roman" pitchFamily="-112" charset="0"/>
                <a:cs typeface="Times New Roman" pitchFamily="-112" charset="0"/>
              </a:rPr>
              <a:t>opsin</a:t>
            </a:r>
            <a:r>
              <a:rPr lang="en-US" sz="2800" dirty="0" smtClean="0">
                <a:solidFill>
                  <a:srgbClr val="000000"/>
                </a:solidFill>
                <a:ea typeface="Times New Roman" pitchFamily="-112" charset="0"/>
                <a:cs typeface="Times New Roman" pitchFamily="-112" charset="0"/>
              </a:rPr>
              <a:t>. It is </a:t>
            </a:r>
            <a:r>
              <a:rPr lang="en-US" sz="2800" dirty="0" err="1" smtClean="0">
                <a:solidFill>
                  <a:srgbClr val="000000"/>
                </a:solidFill>
                <a:ea typeface="Times New Roman" pitchFamily="-112" charset="0"/>
                <a:cs typeface="Times New Roman" pitchFamily="-112" charset="0"/>
              </a:rPr>
              <a:t>a(n</a:t>
            </a:r>
            <a:r>
              <a:rPr lang="en-US" sz="2800" dirty="0" smtClean="0">
                <a:solidFill>
                  <a:srgbClr val="000000"/>
                </a:solidFill>
                <a:ea typeface="Times New Roman" pitchFamily="-112" charset="0"/>
                <a:cs typeface="Times New Roman" pitchFamily="-112" charset="0"/>
              </a:rPr>
              <a:t>) _________ and has an important C=C double bond, which is ________.</a:t>
            </a:r>
          </a:p>
          <a:p>
            <a:endParaRPr lang="en-US" dirty="0">
              <a:solidFill>
                <a:srgbClr val="000000"/>
              </a:solidFill>
              <a:ea typeface="Times New Roman" pitchFamily="-112" charset="0"/>
              <a:cs typeface="Times New Roman" pitchFamily="-112" charset="0"/>
            </a:endParaRPr>
          </a:p>
          <a:p>
            <a:endParaRPr lang="en-US" dirty="0" smtClean="0">
              <a:solidFill>
                <a:srgbClr val="000000"/>
              </a:solidFill>
              <a:ea typeface="Times New Roman" pitchFamily="-112" charset="0"/>
              <a:cs typeface="Times New Roman" pitchFamily="-112" charset="0"/>
            </a:endParaRPr>
          </a:p>
          <a:p>
            <a:pPr>
              <a:buNone/>
            </a:pPr>
            <a:endParaRPr lang="en-US" dirty="0" smtClean="0">
              <a:solidFill>
                <a:srgbClr val="000000"/>
              </a:solidFill>
              <a:ea typeface="Times New Roman" pitchFamily="-112" charset="0"/>
              <a:cs typeface="Times New Roman" pitchFamily="-112" charset="0"/>
            </a:endParaRPr>
          </a:p>
          <a:p>
            <a:pPr>
              <a:buNone/>
            </a:pPr>
            <a:endParaRPr lang="en-US" dirty="0" smtClean="0">
              <a:solidFill>
                <a:srgbClr val="000000"/>
              </a:solidFill>
              <a:ea typeface="Times New Roman" pitchFamily="-112" charset="0"/>
              <a:cs typeface="Times New Roman" pitchFamily="-112" charset="0"/>
            </a:endParaRPr>
          </a:p>
          <a:p>
            <a:r>
              <a:rPr lang="en-US" sz="2800" dirty="0" smtClean="0">
                <a:solidFill>
                  <a:srgbClr val="000000"/>
                </a:solidFill>
                <a:ea typeface="Times New Roman" pitchFamily="-112" charset="0"/>
                <a:cs typeface="Times New Roman" pitchFamily="-112" charset="0"/>
              </a:rPr>
              <a:t>A</a:t>
            </a:r>
            <a:r>
              <a:rPr lang="en-US" sz="2800" dirty="0">
                <a:solidFill>
                  <a:srgbClr val="000000"/>
                </a:solidFill>
                <a:ea typeface="Times New Roman" pitchFamily="-112" charset="0"/>
                <a:cs typeface="Times New Roman" pitchFamily="-112" charset="0"/>
              </a:rPr>
              <a:t>)</a:t>
            </a:r>
            <a:r>
              <a:rPr lang="en-US" sz="2800" dirty="0" smtClean="0">
                <a:solidFill>
                  <a:srgbClr val="000000"/>
                </a:solidFill>
                <a:ea typeface="Times New Roman" pitchFamily="-112" charset="0"/>
                <a:cs typeface="Times New Roman" pitchFamily="-112" charset="0"/>
              </a:rPr>
              <a:t>	alcohol, trans</a:t>
            </a:r>
          </a:p>
          <a:p>
            <a:r>
              <a:rPr lang="en-US" sz="2800" dirty="0" smtClean="0">
                <a:solidFill>
                  <a:srgbClr val="000000"/>
                </a:solidFill>
                <a:ea typeface="Times New Roman" pitchFamily="-112" charset="0"/>
                <a:cs typeface="Times New Roman" pitchFamily="-112" charset="0"/>
              </a:rPr>
              <a:t>B</a:t>
            </a:r>
            <a:r>
              <a:rPr lang="en-US" sz="2800" dirty="0">
                <a:solidFill>
                  <a:srgbClr val="000000"/>
                </a:solidFill>
                <a:ea typeface="Times New Roman" pitchFamily="-112" charset="0"/>
                <a:cs typeface="Times New Roman" pitchFamily="-112" charset="0"/>
              </a:rPr>
              <a:t>)</a:t>
            </a:r>
            <a:r>
              <a:rPr lang="en-US" sz="2800" dirty="0" smtClean="0">
                <a:solidFill>
                  <a:srgbClr val="000000"/>
                </a:solidFill>
                <a:ea typeface="Times New Roman" pitchFamily="-112" charset="0"/>
                <a:cs typeface="Times New Roman" pitchFamily="-112" charset="0"/>
              </a:rPr>
              <a:t>	alcohol, </a:t>
            </a:r>
            <a:r>
              <a:rPr lang="en-US" sz="2800" dirty="0" err="1" smtClean="0">
                <a:solidFill>
                  <a:srgbClr val="000000"/>
                </a:solidFill>
                <a:ea typeface="Times New Roman" pitchFamily="-112" charset="0"/>
                <a:cs typeface="Times New Roman" pitchFamily="-112" charset="0"/>
              </a:rPr>
              <a:t>cis</a:t>
            </a:r>
            <a:endParaRPr lang="en-US" sz="2800" dirty="0" smtClean="0">
              <a:solidFill>
                <a:srgbClr val="000000"/>
              </a:solidFill>
              <a:ea typeface="Times New Roman" pitchFamily="-112" charset="0"/>
              <a:cs typeface="Times New Roman" pitchFamily="-112" charset="0"/>
            </a:endParaRPr>
          </a:p>
          <a:p>
            <a:r>
              <a:rPr lang="en-US" sz="2800" dirty="0" smtClean="0">
                <a:solidFill>
                  <a:srgbClr val="000000"/>
                </a:solidFill>
                <a:ea typeface="Times New Roman" pitchFamily="-112" charset="0"/>
                <a:cs typeface="Times New Roman" pitchFamily="-112" charset="0"/>
              </a:rPr>
              <a:t>C</a:t>
            </a:r>
            <a:r>
              <a:rPr lang="en-US" sz="2800" dirty="0">
                <a:solidFill>
                  <a:srgbClr val="000000"/>
                </a:solidFill>
                <a:ea typeface="Times New Roman" pitchFamily="-112" charset="0"/>
                <a:cs typeface="Times New Roman" pitchFamily="-112" charset="0"/>
              </a:rPr>
              <a:t>)</a:t>
            </a:r>
            <a:r>
              <a:rPr lang="en-US" sz="2800" dirty="0" smtClean="0">
                <a:solidFill>
                  <a:srgbClr val="000000"/>
                </a:solidFill>
                <a:ea typeface="Times New Roman" pitchFamily="-112" charset="0"/>
                <a:cs typeface="Times New Roman" pitchFamily="-112" charset="0"/>
              </a:rPr>
              <a:t>	</a:t>
            </a:r>
            <a:r>
              <a:rPr lang="en-US" sz="2800" dirty="0" err="1" smtClean="0">
                <a:solidFill>
                  <a:srgbClr val="000000"/>
                </a:solidFill>
                <a:ea typeface="Times New Roman" pitchFamily="-112" charset="0"/>
                <a:cs typeface="Times New Roman" pitchFamily="-112" charset="0"/>
              </a:rPr>
              <a:t>aldehyde</a:t>
            </a:r>
            <a:r>
              <a:rPr lang="en-US" sz="2800" dirty="0" smtClean="0">
                <a:solidFill>
                  <a:srgbClr val="000000"/>
                </a:solidFill>
                <a:ea typeface="Times New Roman" pitchFamily="-112" charset="0"/>
                <a:cs typeface="Times New Roman" pitchFamily="-112" charset="0"/>
              </a:rPr>
              <a:t>, trans</a:t>
            </a:r>
          </a:p>
          <a:p>
            <a:r>
              <a:rPr lang="en-US" sz="2800" dirty="0" smtClean="0">
                <a:solidFill>
                  <a:srgbClr val="000000"/>
                </a:solidFill>
                <a:ea typeface="Times New Roman" pitchFamily="-112" charset="0"/>
                <a:cs typeface="Times New Roman" pitchFamily="-112" charset="0"/>
              </a:rPr>
              <a:t>D</a:t>
            </a:r>
            <a:r>
              <a:rPr lang="en-US" sz="2800" dirty="0">
                <a:solidFill>
                  <a:srgbClr val="000000"/>
                </a:solidFill>
                <a:ea typeface="Times New Roman" pitchFamily="-112" charset="0"/>
                <a:cs typeface="Times New Roman" pitchFamily="-112" charset="0"/>
              </a:rPr>
              <a:t>)</a:t>
            </a:r>
            <a:r>
              <a:rPr lang="en-US" sz="2800" dirty="0" smtClean="0">
                <a:solidFill>
                  <a:srgbClr val="000000"/>
                </a:solidFill>
                <a:ea typeface="Times New Roman" pitchFamily="-112" charset="0"/>
                <a:cs typeface="Times New Roman" pitchFamily="-112" charset="0"/>
              </a:rPr>
              <a:t>	</a:t>
            </a:r>
            <a:r>
              <a:rPr lang="en-US" sz="2800" dirty="0" err="1" smtClean="0">
                <a:solidFill>
                  <a:srgbClr val="000000"/>
                </a:solidFill>
                <a:ea typeface="Times New Roman" pitchFamily="-112" charset="0"/>
                <a:cs typeface="Times New Roman" pitchFamily="-112" charset="0"/>
              </a:rPr>
              <a:t>aldehyde</a:t>
            </a:r>
            <a:r>
              <a:rPr lang="en-US" sz="2800" dirty="0" smtClean="0">
                <a:solidFill>
                  <a:srgbClr val="000000"/>
                </a:solidFill>
                <a:ea typeface="Times New Roman" pitchFamily="-112" charset="0"/>
                <a:cs typeface="Times New Roman" pitchFamily="-112" charset="0"/>
              </a:rPr>
              <a:t>, </a:t>
            </a:r>
            <a:r>
              <a:rPr lang="en-US" sz="2800" dirty="0" err="1" smtClean="0">
                <a:solidFill>
                  <a:srgbClr val="000000"/>
                </a:solidFill>
                <a:ea typeface="Times New Roman" pitchFamily="-112" charset="0"/>
                <a:cs typeface="Times New Roman" pitchFamily="-112" charset="0"/>
              </a:rPr>
              <a:t>cis</a:t>
            </a:r>
            <a:endParaRPr lang="en-US" sz="2800" dirty="0">
              <a:solidFill>
                <a:srgbClr val="000000"/>
              </a:solidFill>
              <a:ea typeface="Times New Roman" pitchFamily="-112" charset="0"/>
              <a:cs typeface="Times New Roman" pitchFamily="-112" charset="0"/>
            </a:endParaRPr>
          </a:p>
        </p:txBody>
      </p:sp>
      <p:pic>
        <p:nvPicPr>
          <p:cNvPr id="5" name="Picture 4" descr="CH26_Q04_qg"/>
          <p:cNvPicPr>
            <a:picLocks noChangeAspect="1" noChangeArrowheads="1"/>
          </p:cNvPicPr>
          <p:nvPr/>
        </p:nvPicPr>
        <p:blipFill>
          <a:blip r:embed="rId2"/>
          <a:srcRect/>
          <a:stretch>
            <a:fillRect/>
          </a:stretch>
        </p:blipFill>
        <p:spPr bwMode="auto">
          <a:xfrm>
            <a:off x="2819400" y="2133600"/>
            <a:ext cx="3835400" cy="2132952"/>
          </a:xfrm>
          <a:prstGeom prst="rect">
            <a:avLst/>
          </a:prstGeom>
          <a:noFill/>
        </p:spPr>
      </p:pic>
      <p:sp>
        <p:nvSpPr>
          <p:cNvPr id="6" name="Rounded Rectangle 5"/>
          <p:cNvSpPr/>
          <p:nvPr/>
        </p:nvSpPr>
        <p:spPr bwMode="auto">
          <a:xfrm>
            <a:off x="5410200" y="2362200"/>
            <a:ext cx="762000" cy="685800"/>
          </a:xfrm>
          <a:prstGeom prst="roundRect">
            <a:avLst/>
          </a:prstGeom>
          <a:solidFill>
            <a:schemeClr val="accent1">
              <a:alpha val="33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1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2800" i="1"/>
              <a:t>Structure of a mixed triacylglycerol in which three different fatty acid residues are present.</a:t>
            </a:r>
            <a:endParaRPr lang="en-US"/>
          </a:p>
        </p:txBody>
      </p:sp>
      <p:pic>
        <p:nvPicPr>
          <p:cNvPr id="23555" name="Picture 3" descr="c:\documents and settings\fournij\desktop\stoker_art_ppt\212_354503_la_15_04.gif"/>
          <p:cNvPicPr preferRelativeResize="0">
            <a:picLocks noChangeAspect="1" noChangeArrowheads="1"/>
          </p:cNvPicPr>
          <p:nvPr/>
        </p:nvPicPr>
        <p:blipFill>
          <a:blip r:embed="rId2"/>
          <a:srcRect/>
          <a:stretch>
            <a:fillRect/>
          </a:stretch>
        </p:blipFill>
        <p:spPr bwMode="auto">
          <a:xfrm>
            <a:off x="457200" y="1685925"/>
            <a:ext cx="8229600" cy="4083050"/>
          </a:xfrm>
          <a:prstGeom prst="rect">
            <a:avLst/>
          </a:prstGeom>
          <a:noFill/>
          <a:ln w="12700">
            <a:solidFill>
              <a:schemeClr val="tx1"/>
            </a:solidFill>
            <a:miter lim="800000"/>
            <a:headEnd/>
            <a:tailEnd/>
          </a:ln>
        </p:spPr>
      </p:pic>
      <p:sp>
        <p:nvSpPr>
          <p:cNvPr id="128004" name="Text Box 4"/>
          <p:cNvSpPr txBox="1">
            <a:spLocks noChangeArrowheads="1"/>
          </p:cNvSpPr>
          <p:nvPr/>
        </p:nvSpPr>
        <p:spPr bwMode="auto">
          <a:xfrm>
            <a:off x="4708525" y="2498725"/>
            <a:ext cx="1446213" cy="457200"/>
          </a:xfrm>
          <a:prstGeom prst="rect">
            <a:avLst/>
          </a:prstGeom>
          <a:noFill/>
          <a:ln w="9525">
            <a:noFill/>
            <a:miter lim="800000"/>
            <a:headEnd/>
            <a:tailEnd/>
          </a:ln>
        </p:spPr>
        <p:txBody>
          <a:bodyPr wrap="none">
            <a:prstTxWarp prst="textNoShape">
              <a:avLst/>
            </a:prstTxWarp>
            <a:spAutoFit/>
          </a:bodyPr>
          <a:lstStyle/>
          <a:p>
            <a:r>
              <a:rPr lang="en-US" i="1"/>
              <a:t>Saturated </a:t>
            </a:r>
            <a:endParaRPr lang="en-US"/>
          </a:p>
        </p:txBody>
      </p:sp>
      <p:sp>
        <p:nvSpPr>
          <p:cNvPr id="128005" name="Text Box 5"/>
          <p:cNvSpPr txBox="1">
            <a:spLocks noChangeArrowheads="1"/>
          </p:cNvSpPr>
          <p:nvPr/>
        </p:nvSpPr>
        <p:spPr bwMode="auto">
          <a:xfrm>
            <a:off x="5486400" y="3810000"/>
            <a:ext cx="3146425" cy="457200"/>
          </a:xfrm>
          <a:prstGeom prst="rect">
            <a:avLst/>
          </a:prstGeom>
          <a:noFill/>
          <a:ln w="9525">
            <a:noFill/>
            <a:miter lim="800000"/>
            <a:headEnd/>
            <a:tailEnd/>
          </a:ln>
        </p:spPr>
        <p:txBody>
          <a:bodyPr wrap="none">
            <a:prstTxWarp prst="textNoShape">
              <a:avLst/>
            </a:prstTxWarp>
            <a:spAutoFit/>
          </a:bodyPr>
          <a:lstStyle/>
          <a:p>
            <a:r>
              <a:rPr lang="en-US" i="1"/>
              <a:t>Mono-unsaturated (cis) </a:t>
            </a:r>
            <a:endParaRPr lang="en-US"/>
          </a:p>
        </p:txBody>
      </p:sp>
      <p:sp>
        <p:nvSpPr>
          <p:cNvPr id="128006" name="Text Box 6"/>
          <p:cNvSpPr txBox="1">
            <a:spLocks noChangeArrowheads="1"/>
          </p:cNvSpPr>
          <p:nvPr/>
        </p:nvSpPr>
        <p:spPr bwMode="auto">
          <a:xfrm>
            <a:off x="5410200" y="5181600"/>
            <a:ext cx="2892425" cy="457200"/>
          </a:xfrm>
          <a:prstGeom prst="rect">
            <a:avLst/>
          </a:prstGeom>
          <a:noFill/>
          <a:ln w="9525">
            <a:noFill/>
            <a:miter lim="800000"/>
            <a:headEnd/>
            <a:tailEnd/>
          </a:ln>
        </p:spPr>
        <p:txBody>
          <a:bodyPr wrap="none">
            <a:prstTxWarp prst="textNoShape">
              <a:avLst/>
            </a:prstTxWarp>
            <a:spAutoFit/>
          </a:bodyPr>
          <a:lstStyle/>
          <a:p>
            <a:r>
              <a:rPr lang="en-US" i="1"/>
              <a:t>Polyunsaturated (cis) </a:t>
            </a:r>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8004"/>
                                        </p:tgtEl>
                                        <p:attrNameLst>
                                          <p:attrName>style.visibility</p:attrName>
                                        </p:attrNameLst>
                                      </p:cBhvr>
                                      <p:to>
                                        <p:strVal val="visible"/>
                                      </p:to>
                                    </p:set>
                                    <p:anim calcmode="lin" valueType="num">
                                      <p:cBhvr additive="base">
                                        <p:cTn id="7" dur="500" fill="hold"/>
                                        <p:tgtEl>
                                          <p:spTgt spid="128004"/>
                                        </p:tgtEl>
                                        <p:attrNameLst>
                                          <p:attrName>ppt_x</p:attrName>
                                        </p:attrNameLst>
                                      </p:cBhvr>
                                      <p:tavLst>
                                        <p:tav tm="0">
                                          <p:val>
                                            <p:strVal val="0-#ppt_w/2"/>
                                          </p:val>
                                        </p:tav>
                                        <p:tav tm="100000">
                                          <p:val>
                                            <p:strVal val="#ppt_x"/>
                                          </p:val>
                                        </p:tav>
                                      </p:tavLst>
                                    </p:anim>
                                    <p:anim calcmode="lin" valueType="num">
                                      <p:cBhvr additive="base">
                                        <p:cTn id="8" dur="500" fill="hold"/>
                                        <p:tgtEl>
                                          <p:spTgt spid="12800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8005"/>
                                        </p:tgtEl>
                                        <p:attrNameLst>
                                          <p:attrName>style.visibility</p:attrName>
                                        </p:attrNameLst>
                                      </p:cBhvr>
                                      <p:to>
                                        <p:strVal val="visible"/>
                                      </p:to>
                                    </p:set>
                                    <p:anim calcmode="lin" valueType="num">
                                      <p:cBhvr additive="base">
                                        <p:cTn id="13" dur="500" fill="hold"/>
                                        <p:tgtEl>
                                          <p:spTgt spid="128005"/>
                                        </p:tgtEl>
                                        <p:attrNameLst>
                                          <p:attrName>ppt_x</p:attrName>
                                        </p:attrNameLst>
                                      </p:cBhvr>
                                      <p:tavLst>
                                        <p:tav tm="0">
                                          <p:val>
                                            <p:strVal val="0-#ppt_w/2"/>
                                          </p:val>
                                        </p:tav>
                                        <p:tav tm="100000">
                                          <p:val>
                                            <p:strVal val="#ppt_x"/>
                                          </p:val>
                                        </p:tav>
                                      </p:tavLst>
                                    </p:anim>
                                    <p:anim calcmode="lin" valueType="num">
                                      <p:cBhvr additive="base">
                                        <p:cTn id="14" dur="500" fill="hold"/>
                                        <p:tgtEl>
                                          <p:spTgt spid="12800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8006"/>
                                        </p:tgtEl>
                                        <p:attrNameLst>
                                          <p:attrName>style.visibility</p:attrName>
                                        </p:attrNameLst>
                                      </p:cBhvr>
                                      <p:to>
                                        <p:strVal val="visible"/>
                                      </p:to>
                                    </p:set>
                                    <p:anim calcmode="lin" valueType="num">
                                      <p:cBhvr additive="base">
                                        <p:cTn id="19" dur="500" fill="hold"/>
                                        <p:tgtEl>
                                          <p:spTgt spid="128006"/>
                                        </p:tgtEl>
                                        <p:attrNameLst>
                                          <p:attrName>ppt_x</p:attrName>
                                        </p:attrNameLst>
                                      </p:cBhvr>
                                      <p:tavLst>
                                        <p:tav tm="0">
                                          <p:val>
                                            <p:strVal val="0-#ppt_w/2"/>
                                          </p:val>
                                        </p:tav>
                                        <p:tav tm="100000">
                                          <p:val>
                                            <p:strVal val="#ppt_x"/>
                                          </p:val>
                                        </p:tav>
                                      </p:tavLst>
                                    </p:anim>
                                    <p:anim calcmode="lin" valueType="num">
                                      <p:cBhvr additive="base">
                                        <p:cTn id="20" dur="500" fill="hold"/>
                                        <p:tgtEl>
                                          <p:spTgt spid="1280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4" grpId="0" autoUpdateAnimBg="0"/>
      <p:bldP spid="128005" grpId="0" autoUpdateAnimBg="0"/>
      <p:bldP spid="128006"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1143000"/>
          </a:xfrm>
        </p:spPr>
        <p:txBody>
          <a:bodyPr/>
          <a:lstStyle/>
          <a:p>
            <a:r>
              <a:rPr lang="en-US" sz="2800" i="1"/>
              <a:t>The melting point of a fatty acid depends on the length of the carbon chain and on the number of double bonds present in the carbon chain.</a:t>
            </a:r>
            <a:endParaRPr lang="en-US"/>
          </a:p>
        </p:txBody>
      </p:sp>
      <p:pic>
        <p:nvPicPr>
          <p:cNvPr id="28675" name="Picture 3" descr="c:\documents and settings\fournij\desktop\stoker_art_ppt\209_354503_la_15_01.gif"/>
          <p:cNvPicPr preferRelativeResize="0">
            <a:picLocks noChangeAspect="1" noChangeArrowheads="1"/>
          </p:cNvPicPr>
          <p:nvPr/>
        </p:nvPicPr>
        <p:blipFill>
          <a:blip r:embed="rId2"/>
          <a:srcRect/>
          <a:stretch>
            <a:fillRect/>
          </a:stretch>
        </p:blipFill>
        <p:spPr bwMode="auto">
          <a:xfrm>
            <a:off x="1828800" y="1528763"/>
            <a:ext cx="5486400" cy="4918075"/>
          </a:xfrm>
          <a:prstGeom prst="rect">
            <a:avLst/>
          </a:prstGeom>
          <a:noFill/>
          <a:ln w="12700">
            <a:solidFill>
              <a:schemeClr val="tx1"/>
            </a:solidFill>
            <a:miter lim="800000"/>
            <a:headEnd/>
            <a:tailEnd/>
          </a:ln>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85800" y="228600"/>
            <a:ext cx="7772400" cy="1143000"/>
          </a:xfrm>
        </p:spPr>
        <p:txBody>
          <a:bodyPr/>
          <a:lstStyle/>
          <a:p>
            <a:r>
              <a:rPr lang="en-US" dirty="0" smtClean="0"/>
              <a:t>Question</a:t>
            </a:r>
            <a:endParaRPr lang="en-US" dirty="0"/>
          </a:p>
        </p:txBody>
      </p:sp>
      <p:sp>
        <p:nvSpPr>
          <p:cNvPr id="144387" name="Rectangle 3"/>
          <p:cNvSpPr>
            <a:spLocks noGrp="1" noChangeArrowheads="1"/>
          </p:cNvSpPr>
          <p:nvPr>
            <p:ph type="body" idx="1"/>
          </p:nvPr>
        </p:nvSpPr>
        <p:spPr>
          <a:xfrm>
            <a:off x="914400" y="1219200"/>
            <a:ext cx="7966075" cy="4876800"/>
          </a:xfrm>
        </p:spPr>
        <p:txBody>
          <a:bodyPr/>
          <a:lstStyle/>
          <a:p>
            <a:pPr>
              <a:buNone/>
            </a:pPr>
            <a:r>
              <a:rPr lang="en-US" sz="2800" dirty="0">
                <a:solidFill>
                  <a:srgbClr val="000000"/>
                </a:solidFill>
                <a:ea typeface="Times New Roman" pitchFamily="-112" charset="0"/>
                <a:cs typeface="Times New Roman" pitchFamily="-112" charset="0"/>
              </a:rPr>
              <a:t>Which of the following statements regarding fatty acids is false?</a:t>
            </a:r>
          </a:p>
          <a:p>
            <a:pPr>
              <a:buNone/>
            </a:pPr>
            <a:r>
              <a:rPr lang="en-US" sz="2800" dirty="0">
                <a:solidFill>
                  <a:srgbClr val="000000"/>
                </a:solidFill>
                <a:ea typeface="Times New Roman" pitchFamily="-112" charset="0"/>
                <a:cs typeface="Times New Roman" pitchFamily="-112" charset="0"/>
              </a:rPr>
              <a:t>	A)	Fatty </a:t>
            </a:r>
            <a:r>
              <a:rPr lang="en-US" sz="2800" dirty="0" smtClean="0">
                <a:solidFill>
                  <a:srgbClr val="000000"/>
                </a:solidFill>
                <a:ea typeface="Times New Roman" pitchFamily="-112" charset="0"/>
                <a:cs typeface="Times New Roman" pitchFamily="-112" charset="0"/>
              </a:rPr>
              <a:t>acid can have one or more carbon-carbon double bonds.</a:t>
            </a:r>
          </a:p>
          <a:p>
            <a:pPr>
              <a:buNone/>
            </a:pPr>
            <a:r>
              <a:rPr lang="en-US" sz="2800" dirty="0">
                <a:solidFill>
                  <a:srgbClr val="000000"/>
                </a:solidFill>
                <a:ea typeface="Times New Roman" pitchFamily="-112" charset="0"/>
                <a:cs typeface="Times New Roman" pitchFamily="-112" charset="0"/>
              </a:rPr>
              <a:t>	B)	Naturally occurring fatty acids have an odd</a:t>
            </a:r>
            <a:r>
              <a:rPr lang="en-US" sz="2800" dirty="0" smtClean="0">
                <a:solidFill>
                  <a:srgbClr val="000000"/>
                </a:solidFill>
                <a:ea typeface="Times New Roman" pitchFamily="-112" charset="0"/>
                <a:cs typeface="Times New Roman" pitchFamily="-112" charset="0"/>
              </a:rPr>
              <a:t> number </a:t>
            </a:r>
            <a:r>
              <a:rPr lang="en-US" sz="2800" dirty="0">
                <a:solidFill>
                  <a:srgbClr val="000000"/>
                </a:solidFill>
                <a:ea typeface="Times New Roman" pitchFamily="-112" charset="0"/>
                <a:cs typeface="Times New Roman" pitchFamily="-112" charset="0"/>
              </a:rPr>
              <a:t>of carbons.</a:t>
            </a:r>
          </a:p>
          <a:p>
            <a:pPr>
              <a:buNone/>
            </a:pPr>
            <a:r>
              <a:rPr lang="en-US" sz="2800" dirty="0">
                <a:solidFill>
                  <a:srgbClr val="000000"/>
                </a:solidFill>
                <a:ea typeface="Times New Roman" pitchFamily="-112" charset="0"/>
                <a:cs typeface="Times New Roman" pitchFamily="-112" charset="0"/>
              </a:rPr>
              <a:t>	C)	The configuration of the double </a:t>
            </a:r>
            <a:r>
              <a:rPr lang="en-US" sz="2800" dirty="0" err="1">
                <a:solidFill>
                  <a:srgbClr val="000000"/>
                </a:solidFill>
                <a:ea typeface="Times New Roman" pitchFamily="-112" charset="0"/>
                <a:cs typeface="Times New Roman" pitchFamily="-112" charset="0"/>
              </a:rPr>
              <a:t>bond(s</a:t>
            </a:r>
            <a:r>
              <a:rPr lang="en-US" sz="2800" dirty="0">
                <a:solidFill>
                  <a:srgbClr val="000000"/>
                </a:solidFill>
                <a:ea typeface="Times New Roman" pitchFamily="-112" charset="0"/>
                <a:cs typeface="Times New Roman" pitchFamily="-112" charset="0"/>
              </a:rPr>
              <a:t>) is</a:t>
            </a:r>
            <a:r>
              <a:rPr lang="en-US" sz="2800" dirty="0" smtClean="0">
                <a:solidFill>
                  <a:srgbClr val="000000"/>
                </a:solidFill>
                <a:ea typeface="Times New Roman" pitchFamily="-112" charset="0"/>
                <a:cs typeface="Times New Roman" pitchFamily="-112" charset="0"/>
              </a:rPr>
              <a:t> (are) generally </a:t>
            </a:r>
            <a:r>
              <a:rPr lang="en-US" sz="2800" i="1" dirty="0" err="1">
                <a:solidFill>
                  <a:srgbClr val="000000"/>
                </a:solidFill>
                <a:ea typeface="Times New Roman" pitchFamily="-112" charset="0"/>
                <a:cs typeface="Times New Roman" pitchFamily="-112" charset="0"/>
              </a:rPr>
              <a:t>cis</a:t>
            </a:r>
            <a:r>
              <a:rPr lang="en-US" sz="2800" dirty="0">
                <a:solidFill>
                  <a:srgbClr val="000000"/>
                </a:solidFill>
                <a:ea typeface="Times New Roman" pitchFamily="-112" charset="0"/>
                <a:cs typeface="Times New Roman" pitchFamily="-112" charset="0"/>
              </a:rPr>
              <a:t> in naturally occurring fatty acids.</a:t>
            </a:r>
          </a:p>
          <a:p>
            <a:pPr>
              <a:buNone/>
            </a:pPr>
            <a:r>
              <a:rPr lang="en-US" sz="2800" dirty="0">
                <a:solidFill>
                  <a:srgbClr val="000000"/>
                </a:solidFill>
                <a:ea typeface="Times New Roman" pitchFamily="-112" charset="0"/>
                <a:cs typeface="Times New Roman" pitchFamily="-112" charset="0"/>
              </a:rPr>
              <a:t>	D)	Unsaturated fatty acids have a lower</a:t>
            </a:r>
            <a:r>
              <a:rPr lang="en-US" sz="2800" dirty="0" smtClean="0">
                <a:solidFill>
                  <a:srgbClr val="000000"/>
                </a:solidFill>
                <a:ea typeface="Times New Roman" pitchFamily="-112" charset="0"/>
                <a:cs typeface="Times New Roman" pitchFamily="-112" charset="0"/>
              </a:rPr>
              <a:t> melting </a:t>
            </a:r>
            <a:r>
              <a:rPr lang="en-US" sz="2800" dirty="0">
                <a:solidFill>
                  <a:srgbClr val="000000"/>
                </a:solidFill>
                <a:ea typeface="Times New Roman" pitchFamily="-112" charset="0"/>
                <a:cs typeface="Times New Roman" pitchFamily="-112" charset="0"/>
              </a:rPr>
              <a:t>point than saturated 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FG25_03.JPG                                                    000325D7 WORKAS101                      B90835D4:"/>
          <p:cNvPicPr>
            <a:picLocks noChangeAspect="1" noChangeArrowheads="1"/>
          </p:cNvPicPr>
          <p:nvPr/>
        </p:nvPicPr>
        <p:blipFill>
          <a:blip r:embed="rId3"/>
          <a:srcRect/>
          <a:stretch>
            <a:fillRect/>
          </a:stretch>
        </p:blipFill>
        <p:spPr bwMode="auto">
          <a:xfrm>
            <a:off x="762000" y="762000"/>
            <a:ext cx="7454900" cy="5318125"/>
          </a:xfrm>
          <a:prstGeom prst="rect">
            <a:avLst/>
          </a:prstGeom>
          <a:noFill/>
          <a:ln w="9525">
            <a:noFill/>
            <a:miter lim="800000"/>
            <a:headEnd/>
            <a:tailEnd/>
          </a:ln>
        </p:spPr>
      </p:pic>
      <p:sp>
        <p:nvSpPr>
          <p:cNvPr id="24579" name="Text Box 3"/>
          <p:cNvSpPr txBox="1">
            <a:spLocks noChangeArrowheads="1"/>
          </p:cNvSpPr>
          <p:nvPr/>
        </p:nvSpPr>
        <p:spPr bwMode="auto">
          <a:xfrm>
            <a:off x="1371600" y="228600"/>
            <a:ext cx="7010400" cy="579438"/>
          </a:xfrm>
          <a:prstGeom prst="rect">
            <a:avLst/>
          </a:prstGeom>
          <a:noFill/>
          <a:ln w="9525">
            <a:noFill/>
            <a:miter lim="800000"/>
            <a:headEnd/>
            <a:tailEnd/>
          </a:ln>
        </p:spPr>
        <p:txBody>
          <a:bodyPr>
            <a:prstTxWarp prst="textNoShape">
              <a:avLst/>
            </a:prstTxWarp>
            <a:spAutoFit/>
          </a:bodyPr>
          <a:lstStyle/>
          <a:p>
            <a:pPr algn="ctr"/>
            <a:r>
              <a:rPr lang="en-US" sz="3200" i="1"/>
              <a:t>How do fat molecules differ?</a:t>
            </a:r>
            <a:endParaRPr lang="en-US"/>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G25_03.JPG                                                    000325D7 WORKAS101                      B90835D4:"/>
          <p:cNvPicPr>
            <a:picLocks noChangeAspect="1" noChangeArrowheads="1"/>
          </p:cNvPicPr>
          <p:nvPr/>
        </p:nvPicPr>
        <p:blipFill>
          <a:blip r:embed="rId7"/>
          <a:srcRect/>
          <a:stretch>
            <a:fillRect/>
          </a:stretch>
        </p:blipFill>
        <p:spPr bwMode="auto">
          <a:xfrm>
            <a:off x="1524000" y="990600"/>
            <a:ext cx="7048500" cy="5029200"/>
          </a:xfrm>
          <a:prstGeom prst="rect">
            <a:avLst/>
          </a:prstGeom>
          <a:noFill/>
          <a:ln w="9525">
            <a:noFill/>
            <a:miter lim="800000"/>
            <a:headEnd/>
            <a:tailEnd/>
          </a:ln>
        </p:spPr>
      </p:pic>
      <p:sp>
        <p:nvSpPr>
          <p:cNvPr id="26627" name="TextBox 4"/>
          <p:cNvSpPr txBox="1">
            <a:spLocks noChangeArrowheads="1"/>
          </p:cNvSpPr>
          <p:nvPr/>
        </p:nvSpPr>
        <p:spPr bwMode="auto">
          <a:xfrm>
            <a:off x="1371600" y="990600"/>
            <a:ext cx="3886200" cy="5262563"/>
          </a:xfrm>
          <a:prstGeom prst="rect">
            <a:avLst/>
          </a:prstGeom>
          <a:solidFill>
            <a:schemeClr val="bg1"/>
          </a:solidFill>
          <a:ln w="9525">
            <a:noFill/>
            <a:miter lim="800000"/>
            <a:headEnd/>
            <a:tailEnd/>
          </a:ln>
        </p:spPr>
        <p:txBody>
          <a:bodyPr>
            <a:prstTxWarp prst="textNoShape">
              <a:avLst/>
            </a:prstTxWarp>
            <a:spAutoFit/>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pic>
        <p:nvPicPr>
          <p:cNvPr id="26628" name="Picture 4" descr="/Users/ronrusay/Desktop/Powerpoint &amp; Movies/Movies/fat-satd.MOV">
            <a:hlinkClick r:id="" action="ppaction://media"/>
          </p:cNvPr>
          <p:cNvPicPr/>
          <p:nvPr>
            <a:videoFile r:link="rId2"/>
            <p:extLst>
              <p:ext uri="{DAA4B4D4-6D71-4841-9C94-3DE7FCFB9230}">
                <p14:media xmlns:p14="http://schemas.microsoft.com/office/powerpoint/2010/main" r:link="rId1"/>
              </p:ext>
            </p:extLst>
          </p:nvPr>
        </p:nvPicPr>
        <p:blipFill>
          <a:blip r:embed="rId8"/>
          <a:srcRect/>
          <a:stretch>
            <a:fillRect/>
          </a:stretch>
        </p:blipFill>
        <p:spPr bwMode="auto">
          <a:xfrm>
            <a:off x="1295400" y="914400"/>
            <a:ext cx="3048000" cy="2235200"/>
          </a:xfrm>
          <a:prstGeom prst="rect">
            <a:avLst/>
          </a:prstGeom>
          <a:noFill/>
          <a:ln w="9525">
            <a:noFill/>
            <a:miter lim="800000"/>
            <a:headEnd/>
            <a:tailEnd/>
          </a:ln>
        </p:spPr>
      </p:pic>
      <p:pic>
        <p:nvPicPr>
          <p:cNvPr id="26629" name="Picture 5" descr="/Users/ronrusay/Desktop/Powerpoint &amp; Movies/Movies/fat-unsatd.MOV">
            <a:hlinkClick r:id="" action="ppaction://media"/>
          </p:cNvPr>
          <p:cNvPicPr/>
          <p:nvPr>
            <a:videoFile r:link="rId4"/>
            <p:extLst>
              <p:ext uri="{DAA4B4D4-6D71-4841-9C94-3DE7FCFB9230}">
                <p14:media xmlns:p14="http://schemas.microsoft.com/office/powerpoint/2010/main" r:link="rId3"/>
              </p:ext>
            </p:extLst>
          </p:nvPr>
        </p:nvPicPr>
        <p:blipFill>
          <a:blip r:embed="rId9"/>
          <a:srcRect/>
          <a:stretch>
            <a:fillRect/>
          </a:stretch>
        </p:blipFill>
        <p:spPr bwMode="auto">
          <a:xfrm>
            <a:off x="1295400" y="3352800"/>
            <a:ext cx="3048000" cy="2235200"/>
          </a:xfrm>
          <a:prstGeom prst="rect">
            <a:avLst/>
          </a:prstGeom>
          <a:noFill/>
          <a:ln w="9525">
            <a:noFill/>
            <a:miter lim="800000"/>
            <a:headEnd/>
            <a:tailEnd/>
          </a:ln>
        </p:spPr>
      </p:pic>
      <p:sp>
        <p:nvSpPr>
          <p:cNvPr id="6" name="Rectangle 5">
            <a:hlinkClick r:id="rId10"/>
          </p:cNvPr>
          <p:cNvSpPr/>
          <p:nvPr/>
        </p:nvSpPr>
        <p:spPr>
          <a:xfrm>
            <a:off x="1143000" y="228600"/>
            <a:ext cx="7010400" cy="400110"/>
          </a:xfrm>
          <a:prstGeom prst="rect">
            <a:avLst/>
          </a:prstGeom>
        </p:spPr>
        <p:txBody>
          <a:bodyPr wrap="square">
            <a:spAutoFit/>
          </a:bodyPr>
          <a:lstStyle/>
          <a:p>
            <a:r>
              <a:rPr lang="en-US" sz="2000" dirty="0" err="1" smtClean="0">
                <a:latin typeface="Helvetica"/>
                <a:cs typeface="Helvetica"/>
              </a:rPr>
              <a:t>http://chemconnections.org/general/movies/fat-satd.MOV</a:t>
            </a:r>
            <a:endParaRPr lang="en-US" sz="2000" dirty="0">
              <a:latin typeface="Helvetica"/>
              <a:cs typeface="Helvetica"/>
            </a:endParaRPr>
          </a:p>
        </p:txBody>
      </p:sp>
      <p:sp>
        <p:nvSpPr>
          <p:cNvPr id="7" name="Rectangle 6">
            <a:hlinkClick r:id="rId11"/>
          </p:cNvPr>
          <p:cNvSpPr/>
          <p:nvPr/>
        </p:nvSpPr>
        <p:spPr>
          <a:xfrm>
            <a:off x="1295400" y="6172200"/>
            <a:ext cx="7391400" cy="400110"/>
          </a:xfrm>
          <a:prstGeom prst="rect">
            <a:avLst/>
          </a:prstGeom>
        </p:spPr>
        <p:txBody>
          <a:bodyPr wrap="square">
            <a:spAutoFit/>
          </a:bodyPr>
          <a:lstStyle/>
          <a:p>
            <a:r>
              <a:rPr lang="en-US" sz="2000" dirty="0" err="1" smtClean="0">
                <a:latin typeface="Helvetica"/>
                <a:cs typeface="Helvetica"/>
              </a:rPr>
              <a:t>http://chemconnections.org/general/movies/</a:t>
            </a:r>
            <a:r>
              <a:rPr lang="en-US" sz="2000" dirty="0" err="1" smtClean="0">
                <a:solidFill>
                  <a:srgbClr val="000000"/>
                </a:solidFill>
                <a:latin typeface="Geneva"/>
                <a:ea typeface="Geneva"/>
                <a:cs typeface="Geneva"/>
              </a:rPr>
              <a:t>fat</a:t>
            </a:r>
            <a:r>
              <a:rPr lang="en-US" sz="2000" dirty="0" err="1">
                <a:solidFill>
                  <a:srgbClr val="000000"/>
                </a:solidFill>
                <a:latin typeface="Geneva"/>
                <a:ea typeface="Geneva"/>
                <a:cs typeface="Geneva"/>
              </a:rPr>
              <a:t>-unsatd.MOV</a:t>
            </a:r>
            <a:endParaRPr lang="en-US" sz="2000" dirty="0">
              <a:latin typeface="Helvetica"/>
              <a:cs typeface="Helvetica"/>
            </a:endParaRPr>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662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6628"/>
                                        </p:tgtEl>
                                      </p:cBhvr>
                                    </p:cmd>
                                  </p:childTnLst>
                                </p:cTn>
                              </p:par>
                            </p:childTnLst>
                          </p:cTn>
                        </p:par>
                      </p:childTnLst>
                    </p:cTn>
                  </p:par>
                </p:childTnLst>
              </p:cTn>
              <p:nextCondLst>
                <p:cond evt="onClick" delay="0">
                  <p:tgtEl>
                    <p:spTgt spid="26628"/>
                  </p:tgtEl>
                </p:cond>
              </p:nextCondLst>
            </p:seq>
            <p:video>
              <p:cMediaNode>
                <p:cTn id="7" fill="hold" display="0">
                  <p:stCondLst>
                    <p:cond delay="indefinite"/>
                  </p:stCondLst>
                  <p:endCondLst>
                    <p:cond evt="onNext" delay="0">
                      <p:tgtEl>
                        <p:sldTgt/>
                      </p:tgtEl>
                    </p:cond>
                    <p:cond evt="onPrev" delay="0">
                      <p:tgtEl>
                        <p:sldTgt/>
                      </p:tgtEl>
                    </p:cond>
                  </p:endCondLst>
                </p:cTn>
                <p:tgtEl>
                  <p:spTgt spid="26628"/>
                </p:tgtEl>
              </p:cMediaNode>
            </p:video>
            <p:seq concurrent="1" nextAc="seek">
              <p:cTn id="8" restart="whenNotActive" fill="hold" evtFilter="cancelBubble" nodeType="interactiveSeq">
                <p:stCondLst>
                  <p:cond evt="onClick" delay="0">
                    <p:tgtEl>
                      <p:spTgt spid="2662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6629"/>
                                        </p:tgtEl>
                                      </p:cBhvr>
                                    </p:cmd>
                                  </p:childTnLst>
                                </p:cTn>
                              </p:par>
                            </p:childTnLst>
                          </p:cTn>
                        </p:par>
                      </p:childTnLst>
                    </p:cTn>
                  </p:par>
                </p:childTnLst>
              </p:cTn>
              <p:nextCondLst>
                <p:cond evt="onClick" delay="0">
                  <p:tgtEl>
                    <p:spTgt spid="26629"/>
                  </p:tgtEl>
                </p:cond>
              </p:nextCondLst>
            </p:seq>
            <p:video>
              <p:cMediaNode>
                <p:cTn id="13" fill="hold" display="0">
                  <p:stCondLst>
                    <p:cond delay="indefinite"/>
                  </p:stCondLst>
                  <p:endCondLst>
                    <p:cond evt="onNext" delay="0">
                      <p:tgtEl>
                        <p:sldTgt/>
                      </p:tgtEl>
                    </p:cond>
                    <p:cond evt="onPrev" delay="0">
                      <p:tgtEl>
                        <p:sldTgt/>
                      </p:tgtEl>
                    </p:cond>
                  </p:endCondLst>
                </p:cTn>
                <p:tgtEl>
                  <p:spTgt spid="26629"/>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6" name="Picture 6" descr="CH26_Q01_c"/>
          <p:cNvPicPr>
            <a:picLocks noChangeAspect="1" noChangeArrowheads="1"/>
          </p:cNvPicPr>
          <p:nvPr/>
        </p:nvPicPr>
        <p:blipFill>
          <a:blip r:embed="rId2"/>
          <a:srcRect/>
          <a:stretch>
            <a:fillRect/>
          </a:stretch>
        </p:blipFill>
        <p:spPr bwMode="auto">
          <a:xfrm>
            <a:off x="1219200" y="4648200"/>
            <a:ext cx="3429000" cy="1943100"/>
          </a:xfrm>
          <a:prstGeom prst="rect">
            <a:avLst/>
          </a:prstGeom>
          <a:noFill/>
        </p:spPr>
      </p:pic>
      <p:sp>
        <p:nvSpPr>
          <p:cNvPr id="128003" name="Rectangle 3"/>
          <p:cNvSpPr>
            <a:spLocks noGrp="1" noChangeArrowheads="1"/>
          </p:cNvSpPr>
          <p:nvPr>
            <p:ph type="body" idx="1"/>
          </p:nvPr>
        </p:nvSpPr>
        <p:spPr/>
        <p:txBody>
          <a:bodyPr/>
          <a:lstStyle/>
          <a:p>
            <a:r>
              <a:rPr lang="en-US" dirty="0">
                <a:solidFill>
                  <a:srgbClr val="000000"/>
                </a:solidFill>
                <a:ea typeface="Times New Roman" pitchFamily="-112" charset="0"/>
                <a:cs typeface="Times New Roman" pitchFamily="-112" charset="0"/>
              </a:rPr>
              <a:t>Which one of the following is </a:t>
            </a:r>
            <a:r>
              <a:rPr lang="en-US" dirty="0" smtClean="0">
                <a:solidFill>
                  <a:srgbClr val="000000"/>
                </a:solidFill>
                <a:ea typeface="Times New Roman" pitchFamily="-112" charset="0"/>
                <a:cs typeface="Times New Roman" pitchFamily="-112" charset="0"/>
              </a:rPr>
              <a:t>a fat, </a:t>
            </a:r>
            <a:r>
              <a:rPr lang="en-US" dirty="0" err="1">
                <a:solidFill>
                  <a:srgbClr val="000000"/>
                </a:solidFill>
                <a:ea typeface="Times New Roman" pitchFamily="-112" charset="0"/>
                <a:cs typeface="Times New Roman" pitchFamily="-112" charset="0"/>
              </a:rPr>
              <a:t>triacylglycerol</a:t>
            </a:r>
            <a:r>
              <a:rPr lang="en-US" dirty="0">
                <a:solidFill>
                  <a:srgbClr val="000000"/>
                </a:solidFill>
                <a:ea typeface="Times New Roman" pitchFamily="-112" charset="0"/>
                <a:cs typeface="Times New Roman" pitchFamily="-112" charset="0"/>
              </a:rPr>
              <a:t> (triglyceride)?</a:t>
            </a:r>
          </a:p>
          <a:p>
            <a:endParaRPr lang="en-US" dirty="0">
              <a:solidFill>
                <a:srgbClr val="000000"/>
              </a:solidFill>
              <a:ea typeface="Times New Roman" pitchFamily="-112" charset="0"/>
              <a:cs typeface="Times New Roman" pitchFamily="-112" charset="0"/>
            </a:endParaRPr>
          </a:p>
          <a:p>
            <a:r>
              <a:rPr lang="en-US" dirty="0">
                <a:solidFill>
                  <a:srgbClr val="000000"/>
                </a:solidFill>
                <a:ea typeface="Times New Roman" pitchFamily="-112" charset="0"/>
                <a:cs typeface="Times New Roman" pitchFamily="-112" charset="0"/>
              </a:rPr>
              <a:t>A)					B)</a:t>
            </a:r>
          </a:p>
          <a:p>
            <a:endParaRPr lang="en-US" dirty="0">
              <a:solidFill>
                <a:srgbClr val="000000"/>
              </a:solidFill>
              <a:ea typeface="Times New Roman" pitchFamily="-112" charset="0"/>
              <a:cs typeface="Times New Roman" pitchFamily="-112" charset="0"/>
            </a:endParaRPr>
          </a:p>
          <a:p>
            <a:endParaRPr lang="en-US" dirty="0">
              <a:solidFill>
                <a:srgbClr val="000000"/>
              </a:solidFill>
              <a:ea typeface="Times New Roman" pitchFamily="-112" charset="0"/>
              <a:cs typeface="Times New Roman" pitchFamily="-112" charset="0"/>
            </a:endParaRPr>
          </a:p>
          <a:p>
            <a:r>
              <a:rPr lang="en-US" dirty="0">
                <a:solidFill>
                  <a:srgbClr val="000000"/>
                </a:solidFill>
                <a:ea typeface="Times New Roman" pitchFamily="-112" charset="0"/>
                <a:cs typeface="Times New Roman" pitchFamily="-112" charset="0"/>
              </a:rPr>
              <a:t>C)					D)</a:t>
            </a:r>
          </a:p>
        </p:txBody>
      </p:sp>
      <p:pic>
        <p:nvPicPr>
          <p:cNvPr id="128004" name="Picture 4" descr="CH26_Q01_a"/>
          <p:cNvPicPr>
            <a:picLocks noChangeAspect="1" noChangeArrowheads="1"/>
          </p:cNvPicPr>
          <p:nvPr/>
        </p:nvPicPr>
        <p:blipFill>
          <a:blip r:embed="rId3"/>
          <a:srcRect/>
          <a:stretch>
            <a:fillRect/>
          </a:stretch>
        </p:blipFill>
        <p:spPr bwMode="auto">
          <a:xfrm>
            <a:off x="1524000" y="3200400"/>
            <a:ext cx="2438400" cy="1503363"/>
          </a:xfrm>
          <a:prstGeom prst="rect">
            <a:avLst/>
          </a:prstGeom>
          <a:noFill/>
        </p:spPr>
      </p:pic>
      <p:sp>
        <p:nvSpPr>
          <p:cNvPr id="128002" name="Rectangle 2"/>
          <p:cNvSpPr>
            <a:spLocks noGrp="1" noChangeArrowheads="1"/>
          </p:cNvSpPr>
          <p:nvPr>
            <p:ph type="title"/>
          </p:nvPr>
        </p:nvSpPr>
        <p:spPr/>
        <p:txBody>
          <a:bodyPr/>
          <a:lstStyle/>
          <a:p>
            <a:r>
              <a:rPr lang="en-US" dirty="0" smtClean="0"/>
              <a:t>Question</a:t>
            </a:r>
            <a:endParaRPr lang="en-US" dirty="0"/>
          </a:p>
        </p:txBody>
      </p:sp>
      <p:pic>
        <p:nvPicPr>
          <p:cNvPr id="128007" name="Picture 7" descr="CH26_Q01_d"/>
          <p:cNvPicPr>
            <a:picLocks noChangeAspect="1" noChangeArrowheads="1"/>
          </p:cNvPicPr>
          <p:nvPr/>
        </p:nvPicPr>
        <p:blipFill>
          <a:blip r:embed="rId4"/>
          <a:srcRect/>
          <a:stretch>
            <a:fillRect/>
          </a:stretch>
        </p:blipFill>
        <p:spPr bwMode="auto">
          <a:xfrm>
            <a:off x="5943600" y="5045075"/>
            <a:ext cx="3200400" cy="1812925"/>
          </a:xfrm>
          <a:prstGeom prst="rect">
            <a:avLst/>
          </a:prstGeom>
          <a:noFill/>
        </p:spPr>
      </p:pic>
      <p:pic>
        <p:nvPicPr>
          <p:cNvPr id="128005" name="Picture 5" descr="CH26_Q01_b"/>
          <p:cNvPicPr>
            <a:picLocks noChangeAspect="1" noChangeArrowheads="1"/>
          </p:cNvPicPr>
          <p:nvPr/>
        </p:nvPicPr>
        <p:blipFill>
          <a:blip r:embed="rId5"/>
          <a:srcRect/>
          <a:stretch>
            <a:fillRect/>
          </a:stretch>
        </p:blipFill>
        <p:spPr bwMode="auto">
          <a:xfrm>
            <a:off x="5943600" y="3124200"/>
            <a:ext cx="3200400" cy="181292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685800" y="152400"/>
            <a:ext cx="7772400" cy="1143000"/>
          </a:xfrm>
        </p:spPr>
        <p:txBody>
          <a:bodyPr/>
          <a:lstStyle/>
          <a:p>
            <a:r>
              <a:rPr lang="en-US" dirty="0"/>
              <a:t>Question</a:t>
            </a:r>
            <a:r>
              <a:rPr lang="en-US" dirty="0" smtClean="0"/>
              <a:t> </a:t>
            </a:r>
            <a:endParaRPr lang="en-US" dirty="0"/>
          </a:p>
        </p:txBody>
      </p:sp>
      <p:sp>
        <p:nvSpPr>
          <p:cNvPr id="136195" name="Rectangle 3"/>
          <p:cNvSpPr>
            <a:spLocks noGrp="1" noChangeArrowheads="1"/>
          </p:cNvSpPr>
          <p:nvPr>
            <p:ph type="body" idx="1"/>
          </p:nvPr>
        </p:nvSpPr>
        <p:spPr>
          <a:xfrm>
            <a:off x="914400" y="1219200"/>
            <a:ext cx="7661275" cy="5105400"/>
          </a:xfrm>
        </p:spPr>
        <p:txBody>
          <a:bodyPr/>
          <a:lstStyle/>
          <a:p>
            <a:r>
              <a:rPr lang="en-US" dirty="0">
                <a:solidFill>
                  <a:srgbClr val="000000"/>
                </a:solidFill>
                <a:ea typeface="Times New Roman" pitchFamily="-112" charset="0"/>
                <a:cs typeface="Times New Roman" pitchFamily="-112" charset="0"/>
              </a:rPr>
              <a:t>Which of the triglycerides below is</a:t>
            </a:r>
            <a:r>
              <a:rPr lang="en-US" dirty="0" smtClean="0">
                <a:solidFill>
                  <a:srgbClr val="000000"/>
                </a:solidFill>
                <a:ea typeface="Times New Roman" pitchFamily="-112" charset="0"/>
                <a:cs typeface="Times New Roman" pitchFamily="-112" charset="0"/>
              </a:rPr>
              <a:t> (are) </a:t>
            </a:r>
            <a:r>
              <a:rPr lang="en-US" dirty="0" err="1" smtClean="0">
                <a:solidFill>
                  <a:srgbClr val="000000"/>
                </a:solidFill>
                <a:ea typeface="Times New Roman" pitchFamily="-112" charset="0"/>
                <a:cs typeface="Times New Roman" pitchFamily="-112" charset="0"/>
              </a:rPr>
              <a:t>chiral</a:t>
            </a:r>
            <a:r>
              <a:rPr lang="en-US" dirty="0" smtClean="0">
                <a:solidFill>
                  <a:srgbClr val="000000"/>
                </a:solidFill>
                <a:ea typeface="Times New Roman" pitchFamily="-112" charset="0"/>
                <a:cs typeface="Times New Roman" pitchFamily="-112" charset="0"/>
              </a:rPr>
              <a:t>? </a:t>
            </a:r>
            <a:endParaRPr lang="en-US" dirty="0">
              <a:solidFill>
                <a:srgbClr val="000000"/>
              </a:solidFill>
              <a:ea typeface="Times New Roman" pitchFamily="-112" charset="0"/>
              <a:cs typeface="Times New Roman" pitchFamily="-112" charset="0"/>
            </a:endParaRPr>
          </a:p>
          <a:p>
            <a:endParaRPr lang="en-US" dirty="0">
              <a:solidFill>
                <a:srgbClr val="000000"/>
              </a:solidFill>
              <a:ea typeface="Times New Roman" pitchFamily="-112" charset="0"/>
              <a:cs typeface="Times New Roman" pitchFamily="-112" charset="0"/>
            </a:endParaRPr>
          </a:p>
          <a:p>
            <a:endParaRPr lang="en-US" dirty="0">
              <a:solidFill>
                <a:srgbClr val="000000"/>
              </a:solidFill>
              <a:ea typeface="Times New Roman" pitchFamily="-112" charset="0"/>
              <a:cs typeface="Times New Roman" pitchFamily="-112" charset="0"/>
            </a:endParaRPr>
          </a:p>
          <a:p>
            <a:endParaRPr lang="en-US" dirty="0">
              <a:solidFill>
                <a:srgbClr val="000000"/>
              </a:solidFill>
              <a:ea typeface="Times New Roman" pitchFamily="-112" charset="0"/>
              <a:cs typeface="Times New Roman" pitchFamily="-112" charset="0"/>
            </a:endParaRPr>
          </a:p>
          <a:p>
            <a:endParaRPr lang="en-US" dirty="0">
              <a:solidFill>
                <a:srgbClr val="000000"/>
              </a:solidFill>
              <a:ea typeface="Times New Roman" pitchFamily="-112" charset="0"/>
              <a:cs typeface="Times New Roman" pitchFamily="-112" charset="0"/>
            </a:endParaRPr>
          </a:p>
          <a:p>
            <a:endParaRPr lang="en-US" dirty="0">
              <a:solidFill>
                <a:srgbClr val="000000"/>
              </a:solidFill>
              <a:ea typeface="Times New Roman" pitchFamily="-112" charset="0"/>
              <a:cs typeface="Times New Roman" pitchFamily="-112" charset="0"/>
            </a:endParaRPr>
          </a:p>
          <a:p>
            <a:r>
              <a:rPr lang="en-US" dirty="0">
                <a:solidFill>
                  <a:srgbClr val="000000"/>
                </a:solidFill>
                <a:ea typeface="Times New Roman" pitchFamily="-112" charset="0"/>
                <a:cs typeface="Times New Roman" pitchFamily="-112" charset="0"/>
              </a:rPr>
              <a:t>	A)	1</a:t>
            </a:r>
            <a:r>
              <a:rPr lang="en-US" dirty="0" smtClean="0">
                <a:solidFill>
                  <a:srgbClr val="000000"/>
                </a:solidFill>
                <a:ea typeface="Times New Roman" pitchFamily="-112" charset="0"/>
                <a:cs typeface="Times New Roman" pitchFamily="-112" charset="0"/>
              </a:rPr>
              <a:t> 	</a:t>
            </a:r>
            <a:r>
              <a:rPr lang="en-US" dirty="0">
                <a:solidFill>
                  <a:srgbClr val="000000"/>
                </a:solidFill>
                <a:ea typeface="Times New Roman" pitchFamily="-112" charset="0"/>
                <a:cs typeface="Times New Roman" pitchFamily="-112" charset="0"/>
              </a:rPr>
              <a:t>	B) 2</a:t>
            </a:r>
            <a:r>
              <a:rPr lang="en-US" dirty="0" smtClean="0">
                <a:solidFill>
                  <a:srgbClr val="000000"/>
                </a:solidFill>
                <a:ea typeface="Times New Roman" pitchFamily="-112" charset="0"/>
                <a:cs typeface="Times New Roman" pitchFamily="-112" charset="0"/>
              </a:rPr>
              <a:t> </a:t>
            </a:r>
          </a:p>
          <a:p>
            <a:r>
              <a:rPr lang="en-US" dirty="0" smtClean="0">
                <a:solidFill>
                  <a:srgbClr val="000000"/>
                </a:solidFill>
                <a:ea typeface="Times New Roman" pitchFamily="-112" charset="0"/>
                <a:cs typeface="Times New Roman" pitchFamily="-112" charset="0"/>
              </a:rPr>
              <a:t>	</a:t>
            </a:r>
            <a:r>
              <a:rPr lang="en-US" dirty="0">
                <a:solidFill>
                  <a:srgbClr val="000000"/>
                </a:solidFill>
                <a:ea typeface="Times New Roman" pitchFamily="-112" charset="0"/>
                <a:cs typeface="Times New Roman" pitchFamily="-112" charset="0"/>
              </a:rPr>
              <a:t>C)	</a:t>
            </a:r>
            <a:r>
              <a:rPr lang="en-US" dirty="0" smtClean="0">
                <a:solidFill>
                  <a:srgbClr val="000000"/>
                </a:solidFill>
                <a:ea typeface="Times New Roman" pitchFamily="-112" charset="0"/>
                <a:cs typeface="Times New Roman" pitchFamily="-112" charset="0"/>
              </a:rPr>
              <a:t>3	</a:t>
            </a:r>
            <a:r>
              <a:rPr lang="en-US" dirty="0">
                <a:solidFill>
                  <a:srgbClr val="000000"/>
                </a:solidFill>
                <a:ea typeface="Times New Roman" pitchFamily="-112" charset="0"/>
                <a:cs typeface="Times New Roman" pitchFamily="-112" charset="0"/>
              </a:rPr>
              <a:t>	D)</a:t>
            </a:r>
            <a:r>
              <a:rPr lang="en-US" dirty="0" smtClean="0">
                <a:solidFill>
                  <a:srgbClr val="000000"/>
                </a:solidFill>
                <a:ea typeface="Times New Roman" pitchFamily="-112" charset="0"/>
                <a:cs typeface="Times New Roman" pitchFamily="-112" charset="0"/>
              </a:rPr>
              <a:t> 2 </a:t>
            </a:r>
            <a:r>
              <a:rPr lang="en-US" dirty="0">
                <a:solidFill>
                  <a:srgbClr val="000000"/>
                </a:solidFill>
                <a:ea typeface="Times New Roman" pitchFamily="-112" charset="0"/>
                <a:cs typeface="Times New Roman" pitchFamily="-112" charset="0"/>
              </a:rPr>
              <a:t>and 3</a:t>
            </a:r>
          </a:p>
        </p:txBody>
      </p:sp>
      <p:pic>
        <p:nvPicPr>
          <p:cNvPr id="136196" name="Picture 4" descr="CH26_Q09_qg"/>
          <p:cNvPicPr>
            <a:picLocks noChangeAspect="1" noChangeArrowheads="1"/>
          </p:cNvPicPr>
          <p:nvPr/>
        </p:nvPicPr>
        <p:blipFill>
          <a:blip r:embed="rId2"/>
          <a:srcRect/>
          <a:stretch>
            <a:fillRect/>
          </a:stretch>
        </p:blipFill>
        <p:spPr bwMode="auto">
          <a:xfrm>
            <a:off x="914400" y="2667000"/>
            <a:ext cx="7010400" cy="25527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table-07-02.jpg                                                00017733 LONE PINE                      B8968932:"/>
          <p:cNvPicPr>
            <a:picLocks noChangeAspect="1" noChangeArrowheads="1"/>
          </p:cNvPicPr>
          <p:nvPr/>
        </p:nvPicPr>
        <p:blipFill>
          <a:blip r:embed="rId2"/>
          <a:srcRect/>
          <a:stretch>
            <a:fillRect/>
          </a:stretch>
        </p:blipFill>
        <p:spPr bwMode="auto">
          <a:xfrm>
            <a:off x="303213" y="928688"/>
            <a:ext cx="8535987" cy="4999037"/>
          </a:xfrm>
          <a:prstGeom prst="rect">
            <a:avLst/>
          </a:prstGeom>
          <a:noFill/>
          <a:ln w="9525">
            <a:noFill/>
            <a:miter lim="800000"/>
            <a:headEnd/>
            <a:tailEnd/>
          </a:ln>
        </p:spPr>
      </p:pic>
      <p:sp>
        <p:nvSpPr>
          <p:cNvPr id="29699" name="Text Box 3"/>
          <p:cNvSpPr txBox="1">
            <a:spLocks noChangeArrowheads="1"/>
          </p:cNvSpPr>
          <p:nvPr/>
        </p:nvSpPr>
        <p:spPr bwMode="auto">
          <a:xfrm>
            <a:off x="1812925" y="5927725"/>
            <a:ext cx="5668963" cy="457200"/>
          </a:xfrm>
          <a:prstGeom prst="rect">
            <a:avLst/>
          </a:prstGeom>
          <a:noFill/>
          <a:ln w="9525">
            <a:noFill/>
            <a:miter lim="800000"/>
            <a:headEnd/>
            <a:tailEnd/>
          </a:ln>
        </p:spPr>
        <p:txBody>
          <a:bodyPr wrap="none">
            <a:prstTxWarp prst="textNoShape">
              <a:avLst/>
            </a:prstTxWarp>
            <a:spAutoFit/>
          </a:bodyPr>
          <a:lstStyle/>
          <a:p>
            <a:r>
              <a:rPr lang="en-US" i="1"/>
              <a:t>The collapse of movie theater popcorn sales!</a:t>
            </a:r>
          </a:p>
        </p:txBody>
      </p:sp>
      <p:sp>
        <p:nvSpPr>
          <p:cNvPr id="29700" name="Text Box 4"/>
          <p:cNvSpPr txBox="1">
            <a:spLocks noChangeArrowheads="1"/>
          </p:cNvSpPr>
          <p:nvPr/>
        </p:nvSpPr>
        <p:spPr bwMode="auto">
          <a:xfrm>
            <a:off x="152400" y="838200"/>
            <a:ext cx="1479550" cy="457200"/>
          </a:xfrm>
          <a:prstGeom prst="rect">
            <a:avLst/>
          </a:prstGeom>
          <a:solidFill>
            <a:schemeClr val="bg1"/>
          </a:solidFill>
          <a:ln w="9525">
            <a:noFill/>
            <a:miter lim="800000"/>
            <a:headEnd/>
            <a:tailEnd/>
          </a:ln>
        </p:spPr>
        <p:txBody>
          <a:bodyPr>
            <a:prstTxWarp prst="textNoShape">
              <a:avLst/>
            </a:prstTxWarp>
            <a:spAutoFit/>
          </a:bodyPr>
          <a:lstStyle/>
          <a:p>
            <a:r>
              <a:rPr lang="en-US"/>
              <a:t>            </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
          <p:cNvSpPr txBox="1">
            <a:spLocks noChangeArrowheads="1"/>
          </p:cNvSpPr>
          <p:nvPr/>
        </p:nvSpPr>
        <p:spPr bwMode="auto">
          <a:xfrm>
            <a:off x="3048000" y="6096000"/>
            <a:ext cx="3063875" cy="400050"/>
          </a:xfrm>
          <a:prstGeom prst="rect">
            <a:avLst/>
          </a:prstGeom>
          <a:noFill/>
          <a:ln w="9525">
            <a:noFill/>
            <a:miter lim="800000"/>
            <a:headEnd/>
            <a:tailEnd/>
          </a:ln>
        </p:spPr>
        <p:txBody>
          <a:bodyPr wrap="none">
            <a:prstTxWarp prst="textNoShape">
              <a:avLst/>
            </a:prstTxWarp>
            <a:spAutoFit/>
          </a:bodyPr>
          <a:lstStyle/>
          <a:p>
            <a:r>
              <a:rPr lang="en-US" sz="2000">
                <a:solidFill>
                  <a:srgbClr val="000000"/>
                </a:solidFill>
                <a:latin typeface="Arial" pitchFamily="-112" charset="0"/>
              </a:rPr>
              <a:t>Food Pyramid, April 2016</a:t>
            </a:r>
          </a:p>
        </p:txBody>
      </p:sp>
      <p:pic>
        <p:nvPicPr>
          <p:cNvPr id="30723" name="Picture 4" descr="Screen Shot 2016-05-09 at 8.55.46 AM.png"/>
          <p:cNvPicPr>
            <a:picLocks noChangeAspect="1"/>
          </p:cNvPicPr>
          <p:nvPr/>
        </p:nvPicPr>
        <p:blipFill>
          <a:blip r:embed="rId3"/>
          <a:srcRect/>
          <a:stretch>
            <a:fillRect/>
          </a:stretch>
        </p:blipFill>
        <p:spPr bwMode="auto">
          <a:xfrm>
            <a:off x="1181100" y="908050"/>
            <a:ext cx="6781800" cy="50419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Screen Shot 2013-04-26 at 9.36.23 PM.png"/>
          <p:cNvPicPr>
            <a:picLocks noChangeAspect="1"/>
          </p:cNvPicPr>
          <p:nvPr/>
        </p:nvPicPr>
        <p:blipFill>
          <a:blip r:embed="rId3"/>
          <a:srcRect/>
          <a:stretch>
            <a:fillRect/>
          </a:stretch>
        </p:blipFill>
        <p:spPr bwMode="auto">
          <a:xfrm>
            <a:off x="2667000" y="381000"/>
            <a:ext cx="4038600" cy="5572125"/>
          </a:xfrm>
          <a:prstGeom prst="rect">
            <a:avLst/>
          </a:prstGeom>
          <a:noFill/>
          <a:ln w="9525">
            <a:noFill/>
            <a:miter lim="800000"/>
            <a:headEnd/>
            <a:tailEnd/>
          </a:ln>
        </p:spPr>
      </p:pic>
      <p:sp>
        <p:nvSpPr>
          <p:cNvPr id="32771" name="TextBox 3"/>
          <p:cNvSpPr txBox="1">
            <a:spLocks noChangeArrowheads="1"/>
          </p:cNvSpPr>
          <p:nvPr/>
        </p:nvSpPr>
        <p:spPr bwMode="auto">
          <a:xfrm>
            <a:off x="3048000" y="6096000"/>
            <a:ext cx="3106738" cy="400050"/>
          </a:xfrm>
          <a:prstGeom prst="rect">
            <a:avLst/>
          </a:prstGeom>
          <a:noFill/>
          <a:ln w="9525">
            <a:noFill/>
            <a:miter lim="800000"/>
            <a:headEnd/>
            <a:tailEnd/>
          </a:ln>
        </p:spPr>
        <p:txBody>
          <a:bodyPr wrap="none">
            <a:prstTxWarp prst="textNoShape">
              <a:avLst/>
            </a:prstTxWarp>
            <a:spAutoFit/>
          </a:bodyPr>
          <a:lstStyle/>
          <a:p>
            <a:r>
              <a:rPr lang="en-US" sz="2000">
                <a:solidFill>
                  <a:srgbClr val="000000"/>
                </a:solidFill>
                <a:latin typeface="Arial" pitchFamily="-112" charset="0"/>
              </a:rPr>
              <a:t>Businessweek, April 2013</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1219200" y="914400"/>
            <a:ext cx="7315200" cy="5078313"/>
          </a:xfrm>
          <a:prstGeom prst="rect">
            <a:avLst/>
          </a:prstGeom>
          <a:noFill/>
          <a:ln w="9525">
            <a:noFill/>
            <a:miter lim="800000"/>
            <a:headEnd/>
            <a:tailEnd/>
          </a:ln>
        </p:spPr>
        <p:txBody>
          <a:bodyPr wrap="square">
            <a:prstTxWarp prst="textNoShape">
              <a:avLst/>
            </a:prstTxWarp>
            <a:spAutoFit/>
          </a:bodyPr>
          <a:lstStyle/>
          <a:p>
            <a:r>
              <a:rPr lang="en-US" dirty="0"/>
              <a:t>The human body is 60-70 percent water, blood is ~90 percent, the brain and muscles are ~75 percent , and bones are  ~20 percent by mass. * A human can survive for a month or more without eating food, but only 1-2 weeks without drinking water.</a:t>
            </a:r>
          </a:p>
          <a:p>
            <a:endParaRPr lang="en-US" dirty="0"/>
          </a:p>
          <a:p>
            <a:r>
              <a:rPr lang="en-US" dirty="0"/>
              <a:t>How much energy is required to raise the water in your body from 25</a:t>
            </a:r>
            <a:r>
              <a:rPr lang="en-US" baseline="30000" dirty="0"/>
              <a:t>o</a:t>
            </a:r>
            <a:r>
              <a:rPr lang="en-US" dirty="0"/>
              <a:t>C (average room temperature) to 37</a:t>
            </a:r>
            <a:r>
              <a:rPr lang="en-US" baseline="30000" dirty="0"/>
              <a:t>o</a:t>
            </a:r>
            <a:r>
              <a:rPr lang="en-US" dirty="0"/>
              <a:t>C (average body temperature [that is, chemical -biological temperature])?</a:t>
            </a:r>
            <a:r>
              <a:rPr lang="en-US" dirty="0" smtClean="0"/>
              <a:t> </a:t>
            </a:r>
            <a:r>
              <a:rPr lang="en-US" sz="2000" i="1" dirty="0" smtClean="0"/>
              <a:t>Assume that there is the equivalent of 5 liters </a:t>
            </a:r>
            <a:r>
              <a:rPr lang="en-US" sz="2000" i="1" dirty="0"/>
              <a:t>o</a:t>
            </a:r>
            <a:r>
              <a:rPr lang="en-US" sz="2000" i="1" dirty="0" smtClean="0"/>
              <a:t>f water, </a:t>
            </a:r>
            <a:r>
              <a:rPr lang="en-US" sz="2000" i="1" dirty="0" err="1" smtClean="0"/>
              <a:t>d</a:t>
            </a:r>
            <a:r>
              <a:rPr lang="en-US" sz="2000" i="1" dirty="0" smtClean="0"/>
              <a:t> = 1.0 </a:t>
            </a:r>
            <a:r>
              <a:rPr lang="en-US" sz="2000" i="1" dirty="0" err="1" smtClean="0"/>
              <a:t>g/mL</a:t>
            </a:r>
            <a:r>
              <a:rPr lang="en-US" sz="2000" i="1" dirty="0" smtClean="0"/>
              <a:t> in your body. The </a:t>
            </a:r>
            <a:r>
              <a:rPr lang="en-US" sz="2000" i="1" dirty="0"/>
              <a:t>heat capacity of water is 4.184 J/</a:t>
            </a:r>
            <a:r>
              <a:rPr lang="en-US" sz="2000" i="1" dirty="0" err="1"/>
              <a:t>g</a:t>
            </a:r>
            <a:r>
              <a:rPr lang="en-US" sz="2000" i="1" dirty="0"/>
              <a:t> </a:t>
            </a:r>
            <a:r>
              <a:rPr lang="en-US" sz="2000" i="1" baseline="30000" dirty="0" err="1"/>
              <a:t>o</a:t>
            </a:r>
            <a:r>
              <a:rPr lang="en-US" sz="2000" i="1" dirty="0" err="1"/>
              <a:t>C</a:t>
            </a:r>
            <a:r>
              <a:rPr lang="en-US" sz="2000" i="1" dirty="0"/>
              <a:t> (1.00 cal /</a:t>
            </a:r>
            <a:r>
              <a:rPr lang="en-US" sz="2000" i="1" dirty="0" err="1"/>
              <a:t>g</a:t>
            </a:r>
            <a:r>
              <a:rPr lang="en-US" sz="2000" i="1" dirty="0"/>
              <a:t> </a:t>
            </a:r>
            <a:r>
              <a:rPr lang="en-US" sz="2000" i="1" baseline="30000" dirty="0" err="1"/>
              <a:t>o</a:t>
            </a:r>
            <a:r>
              <a:rPr lang="en-US" sz="2000" i="1" dirty="0" err="1"/>
              <a:t>C</a:t>
            </a:r>
            <a:r>
              <a:rPr lang="en-US" sz="2000" i="1" dirty="0"/>
              <a:t>); (0.001 Cal / </a:t>
            </a:r>
            <a:r>
              <a:rPr lang="en-US" sz="2000" i="1" dirty="0" err="1"/>
              <a:t>g</a:t>
            </a:r>
            <a:r>
              <a:rPr lang="en-US" sz="2000" i="1" dirty="0"/>
              <a:t> </a:t>
            </a:r>
            <a:r>
              <a:rPr lang="en-US" sz="2000" i="1" baseline="30000" dirty="0" err="1"/>
              <a:t>o</a:t>
            </a:r>
            <a:r>
              <a:rPr lang="en-US" sz="2000" i="1" dirty="0" err="1"/>
              <a:t>C</a:t>
            </a:r>
            <a:r>
              <a:rPr lang="en-US" sz="2000" i="1" dirty="0"/>
              <a:t>); (0.001 kcal /</a:t>
            </a:r>
            <a:r>
              <a:rPr lang="en-US" sz="2000" i="1" dirty="0" err="1"/>
              <a:t>g</a:t>
            </a:r>
            <a:r>
              <a:rPr lang="en-US" sz="2000" i="1" dirty="0"/>
              <a:t> </a:t>
            </a:r>
            <a:r>
              <a:rPr lang="en-US" sz="2000" i="1" baseline="30000" dirty="0" err="1"/>
              <a:t>o</a:t>
            </a:r>
            <a:r>
              <a:rPr lang="en-US" sz="2000" i="1" dirty="0" err="1"/>
              <a:t>C</a:t>
            </a:r>
            <a:r>
              <a:rPr lang="en-US" sz="2000" i="1" dirty="0"/>
              <a:t>) </a:t>
            </a:r>
          </a:p>
          <a:p>
            <a:endParaRPr lang="en-US" sz="2000" i="1" dirty="0"/>
          </a:p>
          <a:p>
            <a:r>
              <a:rPr lang="en-US" dirty="0"/>
              <a:t>How many grams of fat</a:t>
            </a:r>
            <a:r>
              <a:rPr lang="en-US" dirty="0" smtClean="0"/>
              <a:t> would </a:t>
            </a:r>
            <a:r>
              <a:rPr lang="en-US" dirty="0"/>
              <a:t>need to be burned?</a:t>
            </a:r>
            <a:r>
              <a:rPr lang="en-US" dirty="0" smtClean="0"/>
              <a:t> </a:t>
            </a:r>
            <a:r>
              <a:rPr lang="en-US" sz="2000" i="1" dirty="0" smtClean="0"/>
              <a:t>(9 Cal/</a:t>
            </a:r>
            <a:r>
              <a:rPr lang="en-US" sz="2000" i="1" dirty="0" err="1" smtClean="0"/>
              <a:t>g</a:t>
            </a:r>
            <a:r>
              <a:rPr lang="en-US" sz="2000" i="1" dirty="0" smtClean="0"/>
              <a:t>) </a:t>
            </a:r>
            <a:endParaRPr lang="en-US" sz="2000" i="1"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figure-07-16.jpg                                               00017733 LONE PINE                      B8968932:"/>
          <p:cNvPicPr>
            <a:picLocks noChangeAspect="1" noChangeArrowheads="1"/>
          </p:cNvPicPr>
          <p:nvPr/>
        </p:nvPicPr>
        <p:blipFill>
          <a:blip r:embed="rId2"/>
          <a:srcRect/>
          <a:stretch>
            <a:fillRect/>
          </a:stretch>
        </p:blipFill>
        <p:spPr bwMode="auto">
          <a:xfrm>
            <a:off x="609600" y="1676400"/>
            <a:ext cx="7924800" cy="3282950"/>
          </a:xfrm>
          <a:prstGeom prst="rect">
            <a:avLst/>
          </a:prstGeom>
          <a:noFill/>
          <a:ln w="9525">
            <a:noFill/>
            <a:miter lim="800000"/>
            <a:headEnd/>
            <a:tailEnd/>
          </a:ln>
        </p:spPr>
      </p:pic>
      <p:grpSp>
        <p:nvGrpSpPr>
          <p:cNvPr id="2" name="Group 9"/>
          <p:cNvGrpSpPr>
            <a:grpSpLocks/>
          </p:cNvGrpSpPr>
          <p:nvPr/>
        </p:nvGrpSpPr>
        <p:grpSpPr bwMode="auto">
          <a:xfrm>
            <a:off x="228600" y="304800"/>
            <a:ext cx="8382000" cy="6370638"/>
            <a:chOff x="228600" y="304800"/>
            <a:chExt cx="8382000" cy="6370974"/>
          </a:xfrm>
        </p:grpSpPr>
        <p:sp>
          <p:nvSpPr>
            <p:cNvPr id="35844" name="TextBox 5"/>
            <p:cNvSpPr txBox="1">
              <a:spLocks noChangeArrowheads="1"/>
            </p:cNvSpPr>
            <p:nvPr/>
          </p:nvSpPr>
          <p:spPr bwMode="auto">
            <a:xfrm>
              <a:off x="228600" y="304800"/>
              <a:ext cx="8382000" cy="6370974"/>
            </a:xfrm>
            <a:prstGeom prst="rect">
              <a:avLst/>
            </a:prstGeom>
            <a:solidFill>
              <a:schemeClr val="bg1"/>
            </a:solidFill>
            <a:ln w="9525">
              <a:noFill/>
              <a:miter lim="800000"/>
              <a:headEnd/>
              <a:tailEnd/>
            </a:ln>
          </p:spPr>
          <p:txBody>
            <a:bodyPr>
              <a:prstTxWarp prst="textNoShape">
                <a:avLst/>
              </a:prstTxWarp>
              <a:spAutoFit/>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grpSp>
          <p:nvGrpSpPr>
            <p:cNvPr id="35845" name="Group 6"/>
            <p:cNvGrpSpPr>
              <a:grpSpLocks/>
            </p:cNvGrpSpPr>
            <p:nvPr/>
          </p:nvGrpSpPr>
          <p:grpSpPr bwMode="auto">
            <a:xfrm>
              <a:off x="2057400" y="502798"/>
              <a:ext cx="5654675" cy="5638862"/>
              <a:chOff x="2057400" y="-564002"/>
              <a:chExt cx="5654675" cy="5638862"/>
            </a:xfrm>
          </p:grpSpPr>
          <p:sp>
            <p:nvSpPr>
              <p:cNvPr id="35846" name="Text Box 3"/>
              <p:cNvSpPr txBox="1">
                <a:spLocks noChangeArrowheads="1"/>
              </p:cNvSpPr>
              <p:nvPr/>
            </p:nvSpPr>
            <p:spPr bwMode="auto">
              <a:xfrm>
                <a:off x="2057400" y="3505200"/>
                <a:ext cx="5654675" cy="1569660"/>
              </a:xfrm>
              <a:prstGeom prst="rect">
                <a:avLst/>
              </a:prstGeom>
              <a:solidFill>
                <a:schemeClr val="bg1"/>
              </a:solidFill>
              <a:ln w="9525">
                <a:noFill/>
                <a:miter lim="800000"/>
                <a:headEnd/>
                <a:tailEnd/>
              </a:ln>
            </p:spPr>
            <p:txBody>
              <a:bodyPr>
                <a:prstTxWarp prst="textNoShape">
                  <a:avLst/>
                </a:prstTxWarp>
                <a:spAutoFit/>
              </a:bodyPr>
              <a:lstStyle/>
              <a:p>
                <a:pPr>
                  <a:buFontTx/>
                  <a:buChar char="•"/>
                </a:pPr>
                <a:r>
                  <a:rPr lang="en-US" i="1"/>
                  <a:t> What is cholesterol?</a:t>
                </a:r>
              </a:p>
              <a:p>
                <a:pPr>
                  <a:buFontTx/>
                  <a:buChar char="•"/>
                </a:pPr>
                <a:r>
                  <a:rPr lang="en-US" i="1"/>
                  <a:t> Is there such a thing as “good” vs. “bad” cholesterol?</a:t>
                </a:r>
              </a:p>
              <a:p>
                <a:pPr>
                  <a:buFontTx/>
                  <a:buChar char="•"/>
                </a:pPr>
                <a:r>
                  <a:rPr lang="en-US" i="1"/>
                  <a:t> How does it relate to fat?</a:t>
                </a:r>
                <a:endParaRPr lang="en-US"/>
              </a:p>
            </p:txBody>
          </p:sp>
          <p:pic>
            <p:nvPicPr>
              <p:cNvPr id="35847" name="Picture 8" descr="Screen Shot 2016-05-08 at 9.22.02 PM.png"/>
              <p:cNvPicPr>
                <a:picLocks noChangeAspect="1"/>
              </p:cNvPicPr>
              <p:nvPr/>
            </p:nvPicPr>
            <p:blipFill>
              <a:blip r:embed="rId3"/>
              <a:srcRect/>
              <a:stretch>
                <a:fillRect/>
              </a:stretch>
            </p:blipFill>
            <p:spPr bwMode="auto">
              <a:xfrm>
                <a:off x="2133600" y="-564002"/>
                <a:ext cx="3924300" cy="4081902"/>
              </a:xfrm>
              <a:prstGeom prst="rect">
                <a:avLst/>
              </a:prstGeom>
              <a:noFill/>
              <a:ln w="9525">
                <a:noFill/>
                <a:miter lim="800000"/>
                <a:headEnd/>
                <a:tailEnd/>
              </a:ln>
            </p:spPr>
          </p:pic>
        </p:gr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9" descr="Screen Shot 2016-05-09 at 8.21.37 AM.png"/>
          <p:cNvPicPr>
            <a:picLocks noChangeAspect="1"/>
          </p:cNvPicPr>
          <p:nvPr/>
        </p:nvPicPr>
        <p:blipFill>
          <a:blip r:embed="rId2"/>
          <a:srcRect/>
          <a:stretch>
            <a:fillRect/>
          </a:stretch>
        </p:blipFill>
        <p:spPr bwMode="auto">
          <a:xfrm>
            <a:off x="3276600" y="609600"/>
            <a:ext cx="5575300" cy="5029200"/>
          </a:xfrm>
          <a:prstGeom prst="rect">
            <a:avLst/>
          </a:prstGeom>
          <a:noFill/>
          <a:ln w="9525">
            <a:noFill/>
            <a:miter lim="800000"/>
            <a:headEnd/>
            <a:tailEnd/>
          </a:ln>
        </p:spPr>
      </p:pic>
      <p:sp>
        <p:nvSpPr>
          <p:cNvPr id="36867" name="Rectangle 10"/>
          <p:cNvSpPr>
            <a:spLocks noChangeArrowheads="1"/>
          </p:cNvSpPr>
          <p:nvPr/>
        </p:nvSpPr>
        <p:spPr bwMode="auto">
          <a:xfrm>
            <a:off x="304800" y="6019800"/>
            <a:ext cx="8153400" cy="646113"/>
          </a:xfrm>
          <a:prstGeom prst="rect">
            <a:avLst/>
          </a:prstGeom>
          <a:noFill/>
          <a:ln w="9525">
            <a:noFill/>
            <a:miter lim="800000"/>
            <a:headEnd/>
            <a:tailEnd/>
          </a:ln>
        </p:spPr>
        <p:txBody>
          <a:bodyPr>
            <a:prstTxWarp prst="textNoShape">
              <a:avLst/>
            </a:prstTxWarp>
            <a:spAutoFit/>
          </a:bodyPr>
          <a:lstStyle/>
          <a:p>
            <a:pPr algn="ctr"/>
            <a:r>
              <a:rPr lang="en-US" sz="1800">
                <a:latin typeface="Arial" pitchFamily="-112" charset="0"/>
                <a:ea typeface="Arial" pitchFamily="-112" charset="0"/>
                <a:cs typeface="Arial" pitchFamily="-112" charset="0"/>
              </a:rPr>
              <a:t>https://www.nlm.nih.gov/medlineplus/magazine/issues/summer12/articles/summer12pg6-7.html</a:t>
            </a:r>
          </a:p>
        </p:txBody>
      </p:sp>
      <p:pic>
        <p:nvPicPr>
          <p:cNvPr id="36868" name="Picture 12" descr="Screen Shot 2016-05-09 at 8.27.21 AM.png"/>
          <p:cNvPicPr>
            <a:picLocks noChangeAspect="1"/>
          </p:cNvPicPr>
          <p:nvPr/>
        </p:nvPicPr>
        <p:blipFill>
          <a:blip r:embed="rId3"/>
          <a:srcRect/>
          <a:stretch>
            <a:fillRect/>
          </a:stretch>
        </p:blipFill>
        <p:spPr bwMode="auto">
          <a:xfrm>
            <a:off x="228600" y="914400"/>
            <a:ext cx="2922588" cy="3886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09600" y="228600"/>
            <a:ext cx="8305800" cy="1143000"/>
          </a:xfrm>
        </p:spPr>
        <p:txBody>
          <a:bodyPr/>
          <a:lstStyle/>
          <a:p>
            <a:r>
              <a:rPr lang="en-US" sz="3200" i="1" smtClean="0"/>
              <a:t>Eukaryotic Cell and Cell Wall</a:t>
            </a:r>
            <a:endParaRPr lang="en-US" smtClean="0"/>
          </a:p>
        </p:txBody>
      </p:sp>
      <p:pic>
        <p:nvPicPr>
          <p:cNvPr id="37891" name="Picture 3" descr="c:\documents and settings\fournij\desktop\stoker_art_ppt\283_354503_la_18_02.gif"/>
          <p:cNvPicPr preferRelativeResize="0">
            <a:picLocks noChangeAspect="1" noChangeArrowheads="1"/>
          </p:cNvPicPr>
          <p:nvPr/>
        </p:nvPicPr>
        <p:blipFill>
          <a:blip r:embed="rId2"/>
          <a:srcRect/>
          <a:stretch>
            <a:fillRect/>
          </a:stretch>
        </p:blipFill>
        <p:spPr bwMode="auto">
          <a:xfrm>
            <a:off x="381000" y="1547813"/>
            <a:ext cx="4168775" cy="2414587"/>
          </a:xfrm>
          <a:prstGeom prst="rect">
            <a:avLst/>
          </a:prstGeom>
          <a:noFill/>
          <a:ln w="12700">
            <a:solidFill>
              <a:schemeClr val="tx1"/>
            </a:solidFill>
            <a:miter lim="800000"/>
            <a:headEnd/>
            <a:tailEnd/>
          </a:ln>
        </p:spPr>
      </p:pic>
      <p:sp>
        <p:nvSpPr>
          <p:cNvPr id="37892" name="Text Box 4"/>
          <p:cNvSpPr txBox="1">
            <a:spLocks noChangeArrowheads="1"/>
          </p:cNvSpPr>
          <p:nvPr/>
        </p:nvSpPr>
        <p:spPr bwMode="auto">
          <a:xfrm>
            <a:off x="609600" y="3581400"/>
            <a:ext cx="1066800" cy="366713"/>
          </a:xfrm>
          <a:prstGeom prst="rect">
            <a:avLst/>
          </a:prstGeom>
          <a:noFill/>
          <a:ln w="9525">
            <a:noFill/>
            <a:miter lim="800000"/>
            <a:headEnd/>
            <a:tailEnd/>
          </a:ln>
        </p:spPr>
        <p:txBody>
          <a:bodyPr wrap="none">
            <a:prstTxWarp prst="textNoShape">
              <a:avLst/>
            </a:prstTxWarp>
            <a:spAutoFit/>
          </a:bodyPr>
          <a:lstStyle/>
          <a:p>
            <a:r>
              <a:rPr lang="en-US" sz="1800"/>
              <a:t>Cell Wall</a:t>
            </a:r>
            <a:endParaRPr lang="en-US"/>
          </a:p>
        </p:txBody>
      </p:sp>
      <p:sp>
        <p:nvSpPr>
          <p:cNvPr id="37893" name="Line 6"/>
          <p:cNvSpPr>
            <a:spLocks noChangeShapeType="1"/>
          </p:cNvSpPr>
          <p:nvPr/>
        </p:nvSpPr>
        <p:spPr bwMode="auto">
          <a:xfrm>
            <a:off x="1676400" y="3733800"/>
            <a:ext cx="152400"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pic>
        <p:nvPicPr>
          <p:cNvPr id="37894" name="Picture 3" descr="c:\documents and settings\fournij\desktop\stoker_art_ppt\226_354503_la_15_18.gif"/>
          <p:cNvPicPr preferRelativeResize="0">
            <a:picLocks noChangeAspect="1" noChangeArrowheads="1"/>
          </p:cNvPicPr>
          <p:nvPr/>
        </p:nvPicPr>
        <p:blipFill>
          <a:blip r:embed="rId3"/>
          <a:srcRect/>
          <a:stretch>
            <a:fillRect/>
          </a:stretch>
        </p:blipFill>
        <p:spPr bwMode="auto">
          <a:xfrm>
            <a:off x="3733800" y="3581400"/>
            <a:ext cx="4724400" cy="2778125"/>
          </a:xfrm>
          <a:prstGeom prst="rect">
            <a:avLst/>
          </a:prstGeom>
          <a:noFill/>
          <a:ln w="12700">
            <a:solidFill>
              <a:schemeClr val="tx1"/>
            </a:solidFill>
            <a:miter lim="800000"/>
            <a:headEnd/>
            <a:tailEnd/>
          </a:ln>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dirty="0" smtClean="0"/>
              <a:t>Question</a:t>
            </a:r>
            <a:endParaRPr lang="en-US" dirty="0"/>
          </a:p>
        </p:txBody>
      </p:sp>
      <p:sp>
        <p:nvSpPr>
          <p:cNvPr id="142339" name="Rectangle 3"/>
          <p:cNvSpPr>
            <a:spLocks noGrp="1" noChangeArrowheads="1"/>
          </p:cNvSpPr>
          <p:nvPr>
            <p:ph type="body" idx="1"/>
          </p:nvPr>
        </p:nvSpPr>
        <p:spPr/>
        <p:txBody>
          <a:bodyPr/>
          <a:lstStyle/>
          <a:p>
            <a:r>
              <a:rPr lang="en-US" dirty="0">
                <a:solidFill>
                  <a:srgbClr val="000000"/>
                </a:solidFill>
                <a:ea typeface="Times New Roman" pitchFamily="-112" charset="0"/>
                <a:cs typeface="Times New Roman" pitchFamily="-112" charset="0"/>
              </a:rPr>
              <a:t>A major component of a lipid </a:t>
            </a:r>
            <a:r>
              <a:rPr lang="en-US" dirty="0" err="1">
                <a:solidFill>
                  <a:srgbClr val="000000"/>
                </a:solidFill>
                <a:ea typeface="Times New Roman" pitchFamily="-112" charset="0"/>
                <a:cs typeface="Times New Roman" pitchFamily="-112" charset="0"/>
              </a:rPr>
              <a:t>bilayer</a:t>
            </a:r>
            <a:r>
              <a:rPr lang="en-US" dirty="0">
                <a:solidFill>
                  <a:srgbClr val="000000"/>
                </a:solidFill>
                <a:ea typeface="Times New Roman" pitchFamily="-112" charset="0"/>
                <a:cs typeface="Times New Roman" pitchFamily="-112" charset="0"/>
              </a:rPr>
              <a:t> is</a:t>
            </a:r>
          </a:p>
          <a:p>
            <a:r>
              <a:rPr lang="en-US" dirty="0">
                <a:solidFill>
                  <a:srgbClr val="000000"/>
                </a:solidFill>
                <a:ea typeface="Times New Roman" pitchFamily="-112" charset="0"/>
                <a:cs typeface="Times New Roman" pitchFamily="-112" charset="0"/>
              </a:rPr>
              <a:t>	A)</a:t>
            </a:r>
            <a:r>
              <a:rPr lang="en-US" dirty="0" smtClean="0">
                <a:solidFill>
                  <a:srgbClr val="000000"/>
                </a:solidFill>
                <a:ea typeface="Times New Roman" pitchFamily="-112" charset="0"/>
                <a:cs typeface="Times New Roman" pitchFamily="-112" charset="0"/>
              </a:rPr>
              <a:t>	carbohydrate</a:t>
            </a:r>
          </a:p>
          <a:p>
            <a:r>
              <a:rPr lang="en-US" dirty="0">
                <a:solidFill>
                  <a:srgbClr val="000000"/>
                </a:solidFill>
                <a:ea typeface="Times New Roman" pitchFamily="-112" charset="0"/>
                <a:cs typeface="Times New Roman" pitchFamily="-112" charset="0"/>
              </a:rPr>
              <a:t>	B)</a:t>
            </a:r>
            <a:r>
              <a:rPr lang="en-US" dirty="0" smtClean="0">
                <a:solidFill>
                  <a:srgbClr val="000000"/>
                </a:solidFill>
                <a:ea typeface="Times New Roman" pitchFamily="-112" charset="0"/>
                <a:cs typeface="Times New Roman" pitchFamily="-112" charset="0"/>
              </a:rPr>
              <a:t>	wax</a:t>
            </a:r>
          </a:p>
          <a:p>
            <a:r>
              <a:rPr lang="en-US" dirty="0">
                <a:solidFill>
                  <a:srgbClr val="000000"/>
                </a:solidFill>
                <a:ea typeface="Times New Roman" pitchFamily="-112" charset="0"/>
                <a:cs typeface="Times New Roman" pitchFamily="-112" charset="0"/>
              </a:rPr>
              <a:t>	C)</a:t>
            </a:r>
            <a:r>
              <a:rPr lang="en-US" dirty="0" smtClean="0">
                <a:solidFill>
                  <a:srgbClr val="000000"/>
                </a:solidFill>
                <a:ea typeface="Times New Roman" pitchFamily="-112" charset="0"/>
                <a:cs typeface="Times New Roman" pitchFamily="-112" charset="0"/>
              </a:rPr>
              <a:t>	cholesterol</a:t>
            </a:r>
          </a:p>
          <a:p>
            <a:r>
              <a:rPr lang="en-US" dirty="0">
                <a:solidFill>
                  <a:srgbClr val="000000"/>
                </a:solidFill>
                <a:ea typeface="Times New Roman" pitchFamily="-112" charset="0"/>
                <a:cs typeface="Times New Roman" pitchFamily="-112" charset="0"/>
              </a:rPr>
              <a:t>	D)</a:t>
            </a:r>
            <a:r>
              <a:rPr lang="en-US" dirty="0" smtClean="0">
                <a:solidFill>
                  <a:srgbClr val="000000"/>
                </a:solidFill>
                <a:ea typeface="Times New Roman" pitchFamily="-112" charset="0"/>
                <a:cs typeface="Times New Roman" pitchFamily="-112" charset="0"/>
              </a:rPr>
              <a:t>	fat</a:t>
            </a:r>
            <a:endParaRPr lang="en-US" dirty="0">
              <a:solidFill>
                <a:srgbClr val="000000"/>
              </a:solidFill>
              <a:ea typeface="Times New Roman" pitchFamily="-112" charset="0"/>
              <a:cs typeface="Times New Roman" pitchFamily="-112" charset="0"/>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90500" y="2743200"/>
            <a:ext cx="8763000" cy="1490663"/>
          </a:xfrm>
        </p:spPr>
        <p:txBody>
          <a:bodyPr/>
          <a:lstStyle/>
          <a:p>
            <a:r>
              <a:rPr lang="en-US" sz="4800" i="1"/>
              <a:t>Steroids</a:t>
            </a:r>
            <a:endParaRPr lang="en-US" sz="6300" b="1"/>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figure-07-18.jpg                                               00017733 LONE PINE                      B8968932:"/>
          <p:cNvPicPr>
            <a:picLocks noChangeAspect="1" noChangeArrowheads="1"/>
          </p:cNvPicPr>
          <p:nvPr/>
        </p:nvPicPr>
        <p:blipFill>
          <a:blip r:embed="rId2"/>
          <a:srcRect/>
          <a:stretch>
            <a:fillRect/>
          </a:stretch>
        </p:blipFill>
        <p:spPr bwMode="auto">
          <a:xfrm>
            <a:off x="2071688" y="379413"/>
            <a:ext cx="4999037" cy="609758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762000" y="228600"/>
            <a:ext cx="7772400" cy="1143000"/>
          </a:xfrm>
        </p:spPr>
        <p:txBody>
          <a:bodyPr/>
          <a:lstStyle/>
          <a:p>
            <a:r>
              <a:rPr lang="en-US" dirty="0" smtClean="0"/>
              <a:t>Question</a:t>
            </a:r>
            <a:endParaRPr lang="en-US" dirty="0"/>
          </a:p>
        </p:txBody>
      </p:sp>
      <p:sp>
        <p:nvSpPr>
          <p:cNvPr id="138243" name="Rectangle 3"/>
          <p:cNvSpPr>
            <a:spLocks noGrp="1" noChangeArrowheads="1"/>
          </p:cNvSpPr>
          <p:nvPr>
            <p:ph type="body" idx="1"/>
          </p:nvPr>
        </p:nvSpPr>
        <p:spPr>
          <a:xfrm>
            <a:off x="762000" y="1143000"/>
            <a:ext cx="7661275" cy="4953000"/>
          </a:xfrm>
        </p:spPr>
        <p:txBody>
          <a:bodyPr/>
          <a:lstStyle/>
          <a:p>
            <a:pPr>
              <a:lnSpc>
                <a:spcPct val="90000"/>
              </a:lnSpc>
            </a:pPr>
            <a:r>
              <a:rPr lang="en-US" dirty="0">
                <a:solidFill>
                  <a:srgbClr val="000000"/>
                </a:solidFill>
                <a:ea typeface="Times New Roman" pitchFamily="-112" charset="0"/>
                <a:cs typeface="Times New Roman" pitchFamily="-112" charset="0"/>
              </a:rPr>
              <a:t>The backbone</a:t>
            </a:r>
            <a:r>
              <a:rPr lang="en-US" dirty="0" smtClean="0">
                <a:solidFill>
                  <a:srgbClr val="000000"/>
                </a:solidFill>
                <a:ea typeface="Times New Roman" pitchFamily="-112" charset="0"/>
                <a:cs typeface="Times New Roman" pitchFamily="-112" charset="0"/>
              </a:rPr>
              <a:t> structure of </a:t>
            </a:r>
            <a:r>
              <a:rPr lang="en-US" dirty="0">
                <a:solidFill>
                  <a:srgbClr val="000000"/>
                </a:solidFill>
                <a:ea typeface="Times New Roman" pitchFamily="-112" charset="0"/>
                <a:cs typeface="Times New Roman" pitchFamily="-112" charset="0"/>
              </a:rPr>
              <a:t>cephalosporin P is classified as a</a:t>
            </a:r>
          </a:p>
          <a:p>
            <a:pPr>
              <a:lnSpc>
                <a:spcPct val="90000"/>
              </a:lnSpc>
            </a:pPr>
            <a:endParaRPr lang="en-US" dirty="0">
              <a:solidFill>
                <a:srgbClr val="000000"/>
              </a:solidFill>
              <a:ea typeface="Times New Roman" pitchFamily="-112" charset="0"/>
              <a:cs typeface="Times New Roman" pitchFamily="-112" charset="0"/>
            </a:endParaRPr>
          </a:p>
          <a:p>
            <a:pPr>
              <a:lnSpc>
                <a:spcPct val="90000"/>
              </a:lnSpc>
            </a:pPr>
            <a:endParaRPr lang="en-US" dirty="0">
              <a:solidFill>
                <a:srgbClr val="000000"/>
              </a:solidFill>
              <a:ea typeface="Times New Roman" pitchFamily="-112" charset="0"/>
              <a:cs typeface="Times New Roman" pitchFamily="-112" charset="0"/>
            </a:endParaRPr>
          </a:p>
          <a:p>
            <a:pPr>
              <a:lnSpc>
                <a:spcPct val="90000"/>
              </a:lnSpc>
            </a:pPr>
            <a:endParaRPr lang="en-US" dirty="0" smtClean="0">
              <a:solidFill>
                <a:srgbClr val="000000"/>
              </a:solidFill>
              <a:ea typeface="Times New Roman" pitchFamily="-112" charset="0"/>
              <a:cs typeface="Times New Roman" pitchFamily="-112" charset="0"/>
            </a:endParaRPr>
          </a:p>
          <a:p>
            <a:pPr>
              <a:lnSpc>
                <a:spcPct val="90000"/>
              </a:lnSpc>
              <a:buNone/>
            </a:pPr>
            <a:endParaRPr lang="en-US" dirty="0" smtClean="0">
              <a:solidFill>
                <a:srgbClr val="000000"/>
              </a:solidFill>
              <a:ea typeface="Times New Roman" pitchFamily="-112" charset="0"/>
              <a:cs typeface="Times New Roman" pitchFamily="-112" charset="0"/>
            </a:endParaRPr>
          </a:p>
          <a:p>
            <a:pPr>
              <a:lnSpc>
                <a:spcPct val="90000"/>
              </a:lnSpc>
            </a:pPr>
            <a:endParaRPr lang="en-US" dirty="0" smtClean="0">
              <a:solidFill>
                <a:srgbClr val="000000"/>
              </a:solidFill>
              <a:ea typeface="Times New Roman" pitchFamily="-112" charset="0"/>
              <a:cs typeface="Times New Roman" pitchFamily="-112" charset="0"/>
            </a:endParaRPr>
          </a:p>
          <a:p>
            <a:pPr>
              <a:lnSpc>
                <a:spcPct val="90000"/>
              </a:lnSpc>
            </a:pPr>
            <a:r>
              <a:rPr lang="en-US" dirty="0" smtClean="0">
                <a:solidFill>
                  <a:srgbClr val="000000"/>
                </a:solidFill>
                <a:ea typeface="Times New Roman" pitchFamily="-112" charset="0"/>
                <a:cs typeface="Times New Roman" pitchFamily="-112" charset="0"/>
              </a:rPr>
              <a:t>A</a:t>
            </a:r>
            <a:r>
              <a:rPr lang="en-US" dirty="0">
                <a:solidFill>
                  <a:srgbClr val="000000"/>
                </a:solidFill>
                <a:ea typeface="Times New Roman" pitchFamily="-112" charset="0"/>
                <a:cs typeface="Times New Roman" pitchFamily="-112" charset="0"/>
              </a:rPr>
              <a:t>)</a:t>
            </a:r>
            <a:r>
              <a:rPr lang="en-US" dirty="0" smtClean="0">
                <a:solidFill>
                  <a:srgbClr val="000000"/>
                </a:solidFill>
                <a:ea typeface="Times New Roman" pitchFamily="-112" charset="0"/>
                <a:cs typeface="Times New Roman" pitchFamily="-112" charset="0"/>
              </a:rPr>
              <a:t>	fatty acid.		B</a:t>
            </a:r>
            <a:r>
              <a:rPr lang="en-US" dirty="0">
                <a:solidFill>
                  <a:srgbClr val="000000"/>
                </a:solidFill>
                <a:ea typeface="Times New Roman" pitchFamily="-112" charset="0"/>
                <a:cs typeface="Times New Roman" pitchFamily="-112" charset="0"/>
              </a:rPr>
              <a:t>) steroid.</a:t>
            </a:r>
            <a:endParaRPr lang="en-US" dirty="0" smtClean="0">
              <a:solidFill>
                <a:srgbClr val="000000"/>
              </a:solidFill>
              <a:ea typeface="Times New Roman" pitchFamily="-112" charset="0"/>
              <a:cs typeface="Times New Roman" pitchFamily="-112" charset="0"/>
            </a:endParaRPr>
          </a:p>
          <a:p>
            <a:pPr>
              <a:lnSpc>
                <a:spcPct val="90000"/>
              </a:lnSpc>
            </a:pPr>
            <a:r>
              <a:rPr lang="en-US" dirty="0" smtClean="0">
                <a:solidFill>
                  <a:srgbClr val="000000"/>
                </a:solidFill>
                <a:ea typeface="Times New Roman" pitchFamily="-112" charset="0"/>
                <a:cs typeface="Times New Roman" pitchFamily="-112" charset="0"/>
              </a:rPr>
              <a:t>C</a:t>
            </a:r>
            <a:r>
              <a:rPr lang="en-US" dirty="0">
                <a:solidFill>
                  <a:srgbClr val="000000"/>
                </a:solidFill>
                <a:ea typeface="Times New Roman" pitchFamily="-112" charset="0"/>
                <a:cs typeface="Times New Roman" pitchFamily="-112" charset="0"/>
              </a:rPr>
              <a:t>)	</a:t>
            </a:r>
            <a:r>
              <a:rPr lang="en-US" dirty="0" smtClean="0">
                <a:solidFill>
                  <a:srgbClr val="000000"/>
                </a:solidFill>
                <a:ea typeface="Times New Roman" pitchFamily="-112" charset="0"/>
                <a:cs typeface="Times New Roman" pitchFamily="-112" charset="0"/>
              </a:rPr>
              <a:t>cholesterol.  	D</a:t>
            </a:r>
            <a:r>
              <a:rPr lang="en-US" dirty="0">
                <a:solidFill>
                  <a:srgbClr val="000000"/>
                </a:solidFill>
                <a:ea typeface="Times New Roman" pitchFamily="-112" charset="0"/>
                <a:cs typeface="Times New Roman" pitchFamily="-112" charset="0"/>
              </a:rPr>
              <a:t>)</a:t>
            </a:r>
            <a:r>
              <a:rPr lang="en-US" dirty="0" smtClean="0">
                <a:solidFill>
                  <a:srgbClr val="000000"/>
                </a:solidFill>
                <a:ea typeface="Times New Roman" pitchFamily="-112" charset="0"/>
                <a:cs typeface="Times New Roman" pitchFamily="-112" charset="0"/>
              </a:rPr>
              <a:t> wax.</a:t>
            </a:r>
            <a:endParaRPr lang="en-US" dirty="0">
              <a:solidFill>
                <a:srgbClr val="000000"/>
              </a:solidFill>
              <a:ea typeface="Times New Roman" pitchFamily="-112" charset="0"/>
              <a:cs typeface="Times New Roman" pitchFamily="-112" charset="0"/>
            </a:endParaRPr>
          </a:p>
        </p:txBody>
      </p:sp>
      <p:pic>
        <p:nvPicPr>
          <p:cNvPr id="5" name="Picture 4" descr="CH26_Q11_qg"/>
          <p:cNvPicPr>
            <a:picLocks noChangeAspect="1" noChangeArrowheads="1"/>
          </p:cNvPicPr>
          <p:nvPr/>
        </p:nvPicPr>
        <p:blipFill>
          <a:blip r:embed="rId2"/>
          <a:srcRect/>
          <a:stretch>
            <a:fillRect/>
          </a:stretch>
        </p:blipFill>
        <p:spPr bwMode="auto">
          <a:xfrm>
            <a:off x="2438400" y="2286000"/>
            <a:ext cx="3733800" cy="2068364"/>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228600"/>
            <a:ext cx="8458200" cy="1143000"/>
          </a:xfrm>
        </p:spPr>
        <p:txBody>
          <a:bodyPr/>
          <a:lstStyle/>
          <a:p>
            <a:r>
              <a:rPr lang="en-US" sz="3200" i="1"/>
              <a:t>Structures of selected steroids. (Sex hormones and synthetic compounds that have similar actions.)</a:t>
            </a:r>
            <a:endParaRPr lang="en-US"/>
          </a:p>
        </p:txBody>
      </p:sp>
      <p:pic>
        <p:nvPicPr>
          <p:cNvPr id="40963" name="Picture 3" descr="c:\documents and settings\fournij\desktop\stoker_art_ppt\219_354503_la_15_13.gif"/>
          <p:cNvPicPr preferRelativeResize="0">
            <a:picLocks noChangeAspect="1" noChangeArrowheads="1"/>
          </p:cNvPicPr>
          <p:nvPr/>
        </p:nvPicPr>
        <p:blipFill>
          <a:blip r:embed="rId2"/>
          <a:srcRect/>
          <a:stretch>
            <a:fillRect/>
          </a:stretch>
        </p:blipFill>
        <p:spPr bwMode="auto">
          <a:xfrm>
            <a:off x="381000" y="1371600"/>
            <a:ext cx="8382000" cy="4794250"/>
          </a:xfrm>
          <a:prstGeom prst="rect">
            <a:avLst/>
          </a:prstGeom>
          <a:noFill/>
          <a:ln w="12700">
            <a:solidFill>
              <a:schemeClr val="tx1"/>
            </a:solidFill>
            <a:miter lim="800000"/>
            <a:headEnd/>
            <a:tailEnd/>
          </a:ln>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4"/>
          <p:cNvSpPr txBox="1">
            <a:spLocks noChangeArrowheads="1"/>
          </p:cNvSpPr>
          <p:nvPr/>
        </p:nvSpPr>
        <p:spPr bwMode="auto">
          <a:xfrm>
            <a:off x="3048000" y="914400"/>
            <a:ext cx="3448050" cy="641350"/>
          </a:xfrm>
          <a:prstGeom prst="rect">
            <a:avLst/>
          </a:prstGeom>
          <a:noFill/>
          <a:ln w="9525">
            <a:noFill/>
            <a:miter lim="800000"/>
            <a:headEnd/>
            <a:tailEnd/>
          </a:ln>
        </p:spPr>
        <p:txBody>
          <a:bodyPr wrap="none">
            <a:prstTxWarp prst="textNoShape">
              <a:avLst/>
            </a:prstTxWarp>
            <a:spAutoFit/>
          </a:bodyPr>
          <a:lstStyle/>
          <a:p>
            <a:r>
              <a:rPr lang="en-US" sz="3600" i="1">
                <a:solidFill>
                  <a:srgbClr val="800000"/>
                </a:solidFill>
              </a:rPr>
              <a:t>Anabolic Steroids</a:t>
            </a:r>
            <a:endParaRPr lang="en-US"/>
          </a:p>
        </p:txBody>
      </p:sp>
      <p:sp>
        <p:nvSpPr>
          <p:cNvPr id="41987" name="Rectangle 4">
            <a:hlinkClick r:id="rId2"/>
          </p:cNvPr>
          <p:cNvSpPr>
            <a:spLocks noChangeArrowheads="1"/>
          </p:cNvSpPr>
          <p:nvPr/>
        </p:nvSpPr>
        <p:spPr bwMode="auto">
          <a:xfrm>
            <a:off x="838200" y="228600"/>
            <a:ext cx="7696200" cy="461963"/>
          </a:xfrm>
          <a:prstGeom prst="rect">
            <a:avLst/>
          </a:prstGeom>
          <a:noFill/>
          <a:ln w="9525">
            <a:noFill/>
            <a:miter lim="800000"/>
            <a:headEnd/>
            <a:tailEnd/>
          </a:ln>
        </p:spPr>
        <p:txBody>
          <a:bodyPr>
            <a:prstTxWarp prst="textNoShape">
              <a:avLst/>
            </a:prstTxWarp>
            <a:spAutoFit/>
          </a:bodyPr>
          <a:lstStyle/>
          <a:p>
            <a:pPr algn="ctr"/>
            <a:r>
              <a:rPr lang="en-US" dirty="0"/>
              <a:t>http://</a:t>
            </a:r>
            <a:r>
              <a:rPr lang="en-US" dirty="0" err="1"/>
              <a:t>www.cbsnews.com/videos/russias</a:t>
            </a:r>
            <a:r>
              <a:rPr lang="en-US" dirty="0"/>
              <a:t>-dark-secret/</a:t>
            </a:r>
          </a:p>
        </p:txBody>
      </p:sp>
      <p:pic>
        <p:nvPicPr>
          <p:cNvPr id="41988" name="Picture 5" descr="Screen Shot 2016-05-09 at 8.50.59 AM.png"/>
          <p:cNvPicPr>
            <a:picLocks noChangeAspect="1"/>
          </p:cNvPicPr>
          <p:nvPr/>
        </p:nvPicPr>
        <p:blipFill>
          <a:blip r:embed="rId3"/>
          <a:srcRect/>
          <a:stretch>
            <a:fillRect/>
          </a:stretch>
        </p:blipFill>
        <p:spPr bwMode="auto">
          <a:xfrm>
            <a:off x="1905000" y="1752600"/>
            <a:ext cx="5524500" cy="38608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steroids-THG.JPG                                               0000093CChem 106-Book-WebMO            AB89E6CB:"/>
          <p:cNvPicPr>
            <a:picLocks noChangeAspect="1" noChangeArrowheads="1"/>
          </p:cNvPicPr>
          <p:nvPr/>
        </p:nvPicPr>
        <p:blipFill>
          <a:blip r:embed="rId2"/>
          <a:srcRect/>
          <a:stretch>
            <a:fillRect/>
          </a:stretch>
        </p:blipFill>
        <p:spPr bwMode="auto">
          <a:xfrm>
            <a:off x="1600200" y="1890713"/>
            <a:ext cx="6629400" cy="3432175"/>
          </a:xfrm>
          <a:prstGeom prst="rect">
            <a:avLst/>
          </a:prstGeom>
          <a:noFill/>
          <a:ln w="9525">
            <a:noFill/>
            <a:miter lim="800000"/>
            <a:headEnd/>
            <a:tailEnd/>
          </a:ln>
        </p:spPr>
      </p:pic>
      <p:sp>
        <p:nvSpPr>
          <p:cNvPr id="43011" name="Text Box 4"/>
          <p:cNvSpPr txBox="1">
            <a:spLocks noChangeArrowheads="1"/>
          </p:cNvSpPr>
          <p:nvPr/>
        </p:nvSpPr>
        <p:spPr bwMode="auto">
          <a:xfrm>
            <a:off x="3048000" y="914400"/>
            <a:ext cx="3448050" cy="641350"/>
          </a:xfrm>
          <a:prstGeom prst="rect">
            <a:avLst/>
          </a:prstGeom>
          <a:noFill/>
          <a:ln w="9525">
            <a:noFill/>
            <a:miter lim="800000"/>
            <a:headEnd/>
            <a:tailEnd/>
          </a:ln>
        </p:spPr>
        <p:txBody>
          <a:bodyPr wrap="none">
            <a:prstTxWarp prst="textNoShape">
              <a:avLst/>
            </a:prstTxWarp>
            <a:spAutoFit/>
          </a:bodyPr>
          <a:lstStyle/>
          <a:p>
            <a:r>
              <a:rPr lang="en-US" sz="3600" i="1">
                <a:solidFill>
                  <a:srgbClr val="800000"/>
                </a:solidFill>
              </a:rPr>
              <a:t>Anabolic Steroids</a:t>
            </a:r>
            <a:endParaRPr lang="en-US"/>
          </a:p>
        </p:txBody>
      </p:sp>
      <p:sp>
        <p:nvSpPr>
          <p:cNvPr id="5" name="Rectangle 4">
            <a:hlinkClick r:id="rId3"/>
          </p:cNvPr>
          <p:cNvSpPr>
            <a:spLocks noChangeArrowheads="1"/>
          </p:cNvSpPr>
          <p:nvPr/>
        </p:nvSpPr>
        <p:spPr bwMode="auto">
          <a:xfrm>
            <a:off x="838200" y="228600"/>
            <a:ext cx="7696200" cy="461963"/>
          </a:xfrm>
          <a:prstGeom prst="rect">
            <a:avLst/>
          </a:prstGeom>
          <a:noFill/>
          <a:ln w="9525">
            <a:noFill/>
            <a:miter lim="800000"/>
            <a:headEnd/>
            <a:tailEnd/>
          </a:ln>
        </p:spPr>
        <p:txBody>
          <a:bodyPr>
            <a:prstTxWarp prst="textNoShape">
              <a:avLst/>
            </a:prstTxWarp>
            <a:spAutoFit/>
          </a:bodyPr>
          <a:lstStyle/>
          <a:p>
            <a:pPr algn="ctr"/>
            <a:r>
              <a:rPr lang="en-US" dirty="0"/>
              <a:t>http://</a:t>
            </a:r>
            <a:r>
              <a:rPr lang="en-US" dirty="0" err="1"/>
              <a:t>www.cbsnews.com/videos/russias</a:t>
            </a:r>
            <a:r>
              <a:rPr lang="en-US" dirty="0"/>
              <a:t>-dark-secret/</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14400"/>
          </a:xfrm>
        </p:spPr>
        <p:txBody>
          <a:bodyPr/>
          <a:lstStyle/>
          <a:p>
            <a:pPr>
              <a:defRPr/>
            </a:pPr>
            <a:r>
              <a:rPr lang="en-US" sz="3200" dirty="0" smtClean="0">
                <a:solidFill>
                  <a:srgbClr val="000000"/>
                </a:solidFill>
                <a:effectLst>
                  <a:outerShdw blurRad="38100" dist="38100" dir="2700000" algn="tl">
                    <a:srgbClr val="DDDDDD"/>
                  </a:outerShdw>
                </a:effectLst>
                <a:ea typeface="ＭＳ Ｐゴシック" pitchFamily="-84" charset="-128"/>
                <a:cs typeface="ＭＳ Ｐゴシック" pitchFamily="-84" charset="-128"/>
              </a:rPr>
              <a:t>Enzyme Inhibition: Estrogen &amp; Breast Cancer</a:t>
            </a:r>
            <a:endParaRPr lang="en-US" dirty="0" smtClean="0">
              <a:solidFill>
                <a:srgbClr val="000000"/>
              </a:solidFill>
              <a:effectLst>
                <a:outerShdw blurRad="38100" dist="38100" dir="2700000" algn="tl">
                  <a:srgbClr val="DDDDDD"/>
                </a:outerShdw>
              </a:effectLst>
              <a:ea typeface="ＭＳ Ｐゴシック" pitchFamily="-84" charset="-128"/>
              <a:cs typeface="ＭＳ Ｐゴシック" pitchFamily="-84" charset="-128"/>
            </a:endParaRPr>
          </a:p>
        </p:txBody>
      </p:sp>
      <p:pic>
        <p:nvPicPr>
          <p:cNvPr id="44035" name="Picture 4" descr="Aromatase_3EQM.png"/>
          <p:cNvPicPr>
            <a:picLocks noChangeAspect="1"/>
          </p:cNvPicPr>
          <p:nvPr/>
        </p:nvPicPr>
        <p:blipFill>
          <a:blip r:embed="rId3"/>
          <a:srcRect/>
          <a:stretch>
            <a:fillRect/>
          </a:stretch>
        </p:blipFill>
        <p:spPr bwMode="auto">
          <a:xfrm>
            <a:off x="2438400" y="1676400"/>
            <a:ext cx="4267200" cy="3200400"/>
          </a:xfrm>
          <a:prstGeom prst="rect">
            <a:avLst/>
          </a:prstGeom>
          <a:noFill/>
          <a:ln w="9525">
            <a:noFill/>
            <a:miter lim="800000"/>
            <a:headEnd/>
            <a:tailEnd/>
          </a:ln>
        </p:spPr>
      </p:pic>
      <p:pic>
        <p:nvPicPr>
          <p:cNvPr id="44036" name="Picture 5" descr="800px-Testosterone_estradiol_conversion.png"/>
          <p:cNvPicPr>
            <a:picLocks noChangeAspect="1"/>
          </p:cNvPicPr>
          <p:nvPr/>
        </p:nvPicPr>
        <p:blipFill>
          <a:blip r:embed="rId4"/>
          <a:srcRect/>
          <a:stretch>
            <a:fillRect/>
          </a:stretch>
        </p:blipFill>
        <p:spPr bwMode="auto">
          <a:xfrm>
            <a:off x="1905000" y="4724400"/>
            <a:ext cx="4899025" cy="1654175"/>
          </a:xfrm>
          <a:prstGeom prst="rect">
            <a:avLst/>
          </a:prstGeom>
          <a:noFill/>
          <a:ln w="9525">
            <a:noFill/>
            <a:miter lim="800000"/>
            <a:headEnd/>
            <a:tailEnd/>
          </a:ln>
        </p:spPr>
      </p:pic>
      <p:sp>
        <p:nvSpPr>
          <p:cNvPr id="44037" name="Rectangle 6"/>
          <p:cNvSpPr>
            <a:spLocks noChangeArrowheads="1"/>
          </p:cNvSpPr>
          <p:nvPr/>
        </p:nvSpPr>
        <p:spPr bwMode="auto">
          <a:xfrm>
            <a:off x="0" y="1295400"/>
            <a:ext cx="3892550" cy="400050"/>
          </a:xfrm>
          <a:prstGeom prst="rect">
            <a:avLst/>
          </a:prstGeom>
          <a:noFill/>
          <a:ln w="9525">
            <a:noFill/>
            <a:miter lim="800000"/>
            <a:headEnd/>
            <a:tailEnd/>
          </a:ln>
        </p:spPr>
        <p:txBody>
          <a:bodyPr wrap="none">
            <a:prstTxWarp prst="textNoShape">
              <a:avLst/>
            </a:prstTxWarp>
            <a:spAutoFit/>
          </a:bodyPr>
          <a:lstStyle/>
          <a:p>
            <a:r>
              <a:rPr lang="en-US" sz="2000" i="1">
                <a:solidFill>
                  <a:srgbClr val="000000"/>
                </a:solidFill>
                <a:latin typeface="Arial" pitchFamily="-112" charset="0"/>
              </a:rPr>
              <a:t>Inhibiting a cancer cell’s division</a:t>
            </a:r>
          </a:p>
        </p:txBody>
      </p:sp>
      <p:sp>
        <p:nvSpPr>
          <p:cNvPr id="44038" name="Rectangle 5"/>
          <p:cNvSpPr>
            <a:spLocks noChangeArrowheads="1"/>
          </p:cNvSpPr>
          <p:nvPr/>
        </p:nvSpPr>
        <p:spPr bwMode="auto">
          <a:xfrm>
            <a:off x="6553200" y="3200400"/>
            <a:ext cx="2209800" cy="400050"/>
          </a:xfrm>
          <a:prstGeom prst="rect">
            <a:avLst/>
          </a:prstGeom>
          <a:noFill/>
          <a:ln w="9525">
            <a:noFill/>
            <a:miter lim="800000"/>
            <a:headEnd/>
            <a:tailEnd/>
          </a:ln>
        </p:spPr>
        <p:txBody>
          <a:bodyPr wrap="none">
            <a:prstTxWarp prst="textNoShape">
              <a:avLst/>
            </a:prstTxWarp>
            <a:spAutoFit/>
          </a:bodyPr>
          <a:lstStyle/>
          <a:p>
            <a:r>
              <a:rPr lang="en-US" sz="2000">
                <a:solidFill>
                  <a:srgbClr val="000000"/>
                </a:solidFill>
                <a:latin typeface="Arial" pitchFamily="-112" charset="0"/>
              </a:rPr>
              <a:t>Cytochrome p450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defRPr/>
            </a:pPr>
            <a:r>
              <a:rPr lang="en-US" dirty="0" smtClean="0">
                <a:solidFill>
                  <a:srgbClr val="000000"/>
                </a:solidFill>
                <a:effectLst>
                  <a:outerShdw blurRad="38100" dist="38100" dir="2700000" algn="tl">
                    <a:srgbClr val="DDDDDD"/>
                  </a:outerShdw>
                </a:effectLst>
                <a:ea typeface="ＭＳ Ｐゴシック" pitchFamily="-84" charset="-128"/>
                <a:cs typeface="ＭＳ Ｐゴシック" pitchFamily="-84" charset="-128"/>
              </a:rPr>
              <a:t>Enzyme Inhibition</a:t>
            </a:r>
          </a:p>
        </p:txBody>
      </p:sp>
      <p:pic>
        <p:nvPicPr>
          <p:cNvPr id="46083" name="Picture 3" descr="1000px-Exemestane.svg.png"/>
          <p:cNvPicPr>
            <a:picLocks noChangeAspect="1"/>
          </p:cNvPicPr>
          <p:nvPr/>
        </p:nvPicPr>
        <p:blipFill>
          <a:blip r:embed="rId3"/>
          <a:srcRect/>
          <a:stretch>
            <a:fillRect/>
          </a:stretch>
        </p:blipFill>
        <p:spPr bwMode="auto">
          <a:xfrm>
            <a:off x="1250950" y="1066800"/>
            <a:ext cx="2254250" cy="1828800"/>
          </a:xfrm>
          <a:prstGeom prst="rect">
            <a:avLst/>
          </a:prstGeom>
          <a:noFill/>
          <a:ln w="9525">
            <a:noFill/>
            <a:miter lim="800000"/>
            <a:headEnd/>
            <a:tailEnd/>
          </a:ln>
        </p:spPr>
      </p:pic>
      <p:pic>
        <p:nvPicPr>
          <p:cNvPr id="46084" name="Picture 4" descr="500px-Androstendion.svg.png"/>
          <p:cNvPicPr>
            <a:picLocks noChangeAspect="1"/>
          </p:cNvPicPr>
          <p:nvPr/>
        </p:nvPicPr>
        <p:blipFill>
          <a:blip r:embed="rId4"/>
          <a:srcRect/>
          <a:stretch>
            <a:fillRect/>
          </a:stretch>
        </p:blipFill>
        <p:spPr bwMode="auto">
          <a:xfrm>
            <a:off x="5105400" y="1143000"/>
            <a:ext cx="2057400" cy="1390650"/>
          </a:xfrm>
          <a:prstGeom prst="rect">
            <a:avLst/>
          </a:prstGeom>
          <a:noFill/>
          <a:ln w="9525">
            <a:noFill/>
            <a:miter lim="800000"/>
            <a:headEnd/>
            <a:tailEnd/>
          </a:ln>
        </p:spPr>
      </p:pic>
      <p:pic>
        <p:nvPicPr>
          <p:cNvPr id="46085" name="Picture 6" descr="Aromatase_3EQM.png"/>
          <p:cNvPicPr>
            <a:picLocks noChangeAspect="1"/>
          </p:cNvPicPr>
          <p:nvPr/>
        </p:nvPicPr>
        <p:blipFill>
          <a:blip r:embed="rId5"/>
          <a:srcRect/>
          <a:stretch>
            <a:fillRect/>
          </a:stretch>
        </p:blipFill>
        <p:spPr bwMode="auto">
          <a:xfrm>
            <a:off x="2667000" y="3124200"/>
            <a:ext cx="4267200" cy="3200400"/>
          </a:xfrm>
          <a:prstGeom prst="rect">
            <a:avLst/>
          </a:prstGeom>
          <a:noFill/>
          <a:ln w="9525">
            <a:noFill/>
            <a:miter lim="800000"/>
            <a:headEnd/>
            <a:tailEnd/>
          </a:ln>
        </p:spPr>
      </p:pic>
      <p:sp>
        <p:nvSpPr>
          <p:cNvPr id="46086" name="Rectangle 7"/>
          <p:cNvSpPr>
            <a:spLocks noChangeArrowheads="1"/>
          </p:cNvSpPr>
          <p:nvPr/>
        </p:nvSpPr>
        <p:spPr bwMode="auto">
          <a:xfrm>
            <a:off x="1524000" y="2971800"/>
            <a:ext cx="1609725" cy="400050"/>
          </a:xfrm>
          <a:prstGeom prst="rect">
            <a:avLst/>
          </a:prstGeom>
          <a:noFill/>
          <a:ln w="9525">
            <a:noFill/>
            <a:miter lim="800000"/>
            <a:headEnd/>
            <a:tailEnd/>
          </a:ln>
        </p:spPr>
        <p:txBody>
          <a:bodyPr wrap="none">
            <a:prstTxWarp prst="textNoShape">
              <a:avLst/>
            </a:prstTxWarp>
            <a:spAutoFit/>
          </a:bodyPr>
          <a:lstStyle/>
          <a:p>
            <a:r>
              <a:rPr lang="en-US" sz="2000">
                <a:solidFill>
                  <a:srgbClr val="000000"/>
                </a:solidFill>
                <a:latin typeface="Arial" pitchFamily="-112" charset="0"/>
              </a:rPr>
              <a:t>Exemestane </a:t>
            </a:r>
            <a:endParaRPr lang="en-US">
              <a:solidFill>
                <a:srgbClr val="000000"/>
              </a:solidFill>
              <a:latin typeface="Arial" pitchFamily="-112" charset="0"/>
            </a:endParaRPr>
          </a:p>
        </p:txBody>
      </p:sp>
      <p:sp>
        <p:nvSpPr>
          <p:cNvPr id="46087" name="Rectangle 8"/>
          <p:cNvSpPr>
            <a:spLocks noChangeArrowheads="1"/>
          </p:cNvSpPr>
          <p:nvPr/>
        </p:nvSpPr>
        <p:spPr bwMode="auto">
          <a:xfrm>
            <a:off x="5410200" y="2971800"/>
            <a:ext cx="2136775" cy="400050"/>
          </a:xfrm>
          <a:prstGeom prst="rect">
            <a:avLst/>
          </a:prstGeom>
          <a:noFill/>
          <a:ln w="9525">
            <a:noFill/>
            <a:miter lim="800000"/>
            <a:headEnd/>
            <a:tailEnd/>
          </a:ln>
        </p:spPr>
        <p:txBody>
          <a:bodyPr wrap="none">
            <a:prstTxWarp prst="textNoShape">
              <a:avLst/>
            </a:prstTxWarp>
            <a:spAutoFit/>
          </a:bodyPr>
          <a:lstStyle/>
          <a:p>
            <a:r>
              <a:rPr lang="en-US" sz="2000">
                <a:solidFill>
                  <a:srgbClr val="000000"/>
                </a:solidFill>
                <a:latin typeface="Arial" pitchFamily="-112" charset="0"/>
              </a:rPr>
              <a:t>Androstenedione </a:t>
            </a:r>
            <a:endParaRPr lang="en-US">
              <a:solidFill>
                <a:srgbClr val="000000"/>
              </a:solidFill>
              <a:latin typeface="Arial" pitchFamily="-112" charset="0"/>
            </a:endParaRPr>
          </a:p>
        </p:txBody>
      </p:sp>
      <p:sp>
        <p:nvSpPr>
          <p:cNvPr id="46088" name="Rectangle 9"/>
          <p:cNvSpPr>
            <a:spLocks noChangeArrowheads="1"/>
          </p:cNvSpPr>
          <p:nvPr/>
        </p:nvSpPr>
        <p:spPr bwMode="auto">
          <a:xfrm>
            <a:off x="3048000" y="6324600"/>
            <a:ext cx="3478213" cy="400050"/>
          </a:xfrm>
          <a:prstGeom prst="rect">
            <a:avLst/>
          </a:prstGeom>
          <a:noFill/>
          <a:ln w="9525">
            <a:noFill/>
            <a:miter lim="800000"/>
            <a:headEnd/>
            <a:tailEnd/>
          </a:ln>
        </p:spPr>
        <p:txBody>
          <a:bodyPr wrap="none">
            <a:prstTxWarp prst="textNoShape">
              <a:avLst/>
            </a:prstTxWarp>
            <a:spAutoFit/>
          </a:bodyPr>
          <a:lstStyle/>
          <a:p>
            <a:r>
              <a:rPr lang="en-US" sz="2000" i="1">
                <a:solidFill>
                  <a:srgbClr val="000090"/>
                </a:solidFill>
                <a:latin typeface="Arial" pitchFamily="-112" charset="0"/>
              </a:rPr>
              <a:t>Aromatase: Cytochrome p450 </a:t>
            </a:r>
            <a:endParaRPr lang="en-US" i="1">
              <a:solidFill>
                <a:srgbClr val="000090"/>
              </a:solidFill>
              <a:latin typeface="Arial" pitchFamily="-112" charset="0"/>
            </a:endParaRPr>
          </a:p>
        </p:txBody>
      </p:sp>
      <p:pic>
        <p:nvPicPr>
          <p:cNvPr id="46089" name="Picture 9" descr="200px-Letrozole.svg.png"/>
          <p:cNvPicPr>
            <a:picLocks noChangeAspect="1"/>
          </p:cNvPicPr>
          <p:nvPr/>
        </p:nvPicPr>
        <p:blipFill>
          <a:blip r:embed="rId6"/>
          <a:srcRect/>
          <a:stretch>
            <a:fillRect/>
          </a:stretch>
        </p:blipFill>
        <p:spPr bwMode="auto">
          <a:xfrm>
            <a:off x="228600" y="4038600"/>
            <a:ext cx="2540000" cy="1574800"/>
          </a:xfrm>
          <a:prstGeom prst="rect">
            <a:avLst/>
          </a:prstGeom>
          <a:noFill/>
          <a:ln w="9525">
            <a:noFill/>
            <a:miter lim="800000"/>
            <a:headEnd/>
            <a:tailEnd/>
          </a:ln>
        </p:spPr>
      </p:pic>
      <p:sp>
        <p:nvSpPr>
          <p:cNvPr id="46090" name="Rectangle 7"/>
          <p:cNvSpPr>
            <a:spLocks noChangeArrowheads="1"/>
          </p:cNvSpPr>
          <p:nvPr/>
        </p:nvSpPr>
        <p:spPr bwMode="auto">
          <a:xfrm>
            <a:off x="990600" y="5867400"/>
            <a:ext cx="1239838" cy="400050"/>
          </a:xfrm>
          <a:prstGeom prst="rect">
            <a:avLst/>
          </a:prstGeom>
          <a:noFill/>
          <a:ln w="9525">
            <a:noFill/>
            <a:miter lim="800000"/>
            <a:headEnd/>
            <a:tailEnd/>
          </a:ln>
        </p:spPr>
        <p:txBody>
          <a:bodyPr wrap="none">
            <a:prstTxWarp prst="textNoShape">
              <a:avLst/>
            </a:prstTxWarp>
            <a:spAutoFit/>
          </a:bodyPr>
          <a:lstStyle/>
          <a:p>
            <a:r>
              <a:rPr lang="en-US" sz="2000">
                <a:solidFill>
                  <a:srgbClr val="000000"/>
                </a:solidFill>
                <a:latin typeface="Arial" pitchFamily="-112" charset="0"/>
              </a:rPr>
              <a:t>Letrozole</a:t>
            </a:r>
            <a:r>
              <a:rPr lang="en-US" sz="2000">
                <a:latin typeface="Arial" pitchFamily="-112" charset="0"/>
              </a:rPr>
              <a:t> </a:t>
            </a:r>
            <a:endParaRPr lang="en-US">
              <a:latin typeface="Arial" pitchFamily="-112" charset="0"/>
            </a:endParaRPr>
          </a:p>
        </p:txBody>
      </p:sp>
      <p:pic>
        <p:nvPicPr>
          <p:cNvPr id="46091" name="Picture 11" descr="200px-Anastrozole.svg.png"/>
          <p:cNvPicPr>
            <a:picLocks noChangeAspect="1"/>
          </p:cNvPicPr>
          <p:nvPr/>
        </p:nvPicPr>
        <p:blipFill>
          <a:blip r:embed="rId7"/>
          <a:srcRect/>
          <a:stretch>
            <a:fillRect/>
          </a:stretch>
        </p:blipFill>
        <p:spPr bwMode="auto">
          <a:xfrm>
            <a:off x="6705600" y="4038600"/>
            <a:ext cx="2133600" cy="1471613"/>
          </a:xfrm>
          <a:prstGeom prst="rect">
            <a:avLst/>
          </a:prstGeom>
          <a:noFill/>
          <a:ln w="9525">
            <a:noFill/>
            <a:miter lim="800000"/>
            <a:headEnd/>
            <a:tailEnd/>
          </a:ln>
        </p:spPr>
      </p:pic>
      <p:sp>
        <p:nvSpPr>
          <p:cNvPr id="46092" name="Rectangle 7"/>
          <p:cNvSpPr>
            <a:spLocks noChangeArrowheads="1"/>
          </p:cNvSpPr>
          <p:nvPr/>
        </p:nvSpPr>
        <p:spPr bwMode="auto">
          <a:xfrm>
            <a:off x="7162800" y="5867400"/>
            <a:ext cx="1552575" cy="400050"/>
          </a:xfrm>
          <a:prstGeom prst="rect">
            <a:avLst/>
          </a:prstGeom>
          <a:noFill/>
          <a:ln w="9525">
            <a:noFill/>
            <a:miter lim="800000"/>
            <a:headEnd/>
            <a:tailEnd/>
          </a:ln>
        </p:spPr>
        <p:txBody>
          <a:bodyPr wrap="none">
            <a:prstTxWarp prst="textNoShape">
              <a:avLst/>
            </a:prstTxWarp>
            <a:spAutoFit/>
          </a:bodyPr>
          <a:lstStyle/>
          <a:p>
            <a:r>
              <a:rPr lang="en-US" sz="2000">
                <a:solidFill>
                  <a:srgbClr val="000000"/>
                </a:solidFill>
                <a:latin typeface="Arial" pitchFamily="-112" charset="0"/>
              </a:rPr>
              <a:t>Anastrozole</a:t>
            </a:r>
            <a:r>
              <a:rPr lang="en-US" sz="2000">
                <a:latin typeface="Arial" pitchFamily="-112" charset="0"/>
              </a:rPr>
              <a:t> </a:t>
            </a:r>
            <a:endParaRPr lang="en-US">
              <a:latin typeface="Arial" pitchFamily="-112"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dirty="0" smtClean="0"/>
              <a:t>Question</a:t>
            </a:r>
            <a:endParaRPr lang="en-US" dirty="0"/>
          </a:p>
        </p:txBody>
      </p:sp>
      <p:sp>
        <p:nvSpPr>
          <p:cNvPr id="145411" name="Rectangle 3"/>
          <p:cNvSpPr>
            <a:spLocks noGrp="1" noChangeArrowheads="1"/>
          </p:cNvSpPr>
          <p:nvPr>
            <p:ph type="body" idx="1"/>
          </p:nvPr>
        </p:nvSpPr>
        <p:spPr/>
        <p:txBody>
          <a:bodyPr/>
          <a:lstStyle/>
          <a:p>
            <a:r>
              <a:rPr lang="en-US" dirty="0">
                <a:solidFill>
                  <a:srgbClr val="000000"/>
                </a:solidFill>
                <a:ea typeface="Times New Roman" pitchFamily="-112" charset="0"/>
                <a:cs typeface="Times New Roman" pitchFamily="-112" charset="0"/>
              </a:rPr>
              <a:t>Which of the following is not classified as a steroid?</a:t>
            </a:r>
          </a:p>
          <a:p>
            <a:r>
              <a:rPr lang="en-US" dirty="0">
                <a:solidFill>
                  <a:srgbClr val="000000"/>
                </a:solidFill>
                <a:ea typeface="Times New Roman" pitchFamily="-112" charset="0"/>
                <a:cs typeface="Times New Roman" pitchFamily="-112" charset="0"/>
              </a:rPr>
              <a:t>	A)	testosterone</a:t>
            </a:r>
          </a:p>
          <a:p>
            <a:r>
              <a:rPr lang="en-US" dirty="0">
                <a:solidFill>
                  <a:srgbClr val="000000"/>
                </a:solidFill>
                <a:ea typeface="Times New Roman" pitchFamily="-112" charset="0"/>
                <a:cs typeface="Times New Roman" pitchFamily="-112" charset="0"/>
              </a:rPr>
              <a:t>	B)</a:t>
            </a:r>
            <a:r>
              <a:rPr lang="en-US" dirty="0" smtClean="0">
                <a:solidFill>
                  <a:srgbClr val="000000"/>
                </a:solidFill>
                <a:ea typeface="Times New Roman" pitchFamily="-112" charset="0"/>
                <a:cs typeface="Times New Roman" pitchFamily="-112" charset="0"/>
              </a:rPr>
              <a:t>	</a:t>
            </a:r>
            <a:r>
              <a:rPr lang="en-US" dirty="0" err="1" smtClean="0">
                <a:solidFill>
                  <a:srgbClr val="000000"/>
                </a:solidFill>
                <a:ea typeface="Times New Roman" pitchFamily="-112" charset="0"/>
                <a:cs typeface="Times New Roman" pitchFamily="-112" charset="0"/>
              </a:rPr>
              <a:t>estradiol</a:t>
            </a:r>
            <a:endParaRPr lang="en-US" dirty="0" smtClean="0">
              <a:solidFill>
                <a:srgbClr val="000000"/>
              </a:solidFill>
              <a:ea typeface="Times New Roman" pitchFamily="-112" charset="0"/>
              <a:cs typeface="Times New Roman" pitchFamily="-112" charset="0"/>
            </a:endParaRPr>
          </a:p>
          <a:p>
            <a:r>
              <a:rPr lang="en-US" dirty="0">
                <a:solidFill>
                  <a:srgbClr val="000000"/>
                </a:solidFill>
                <a:ea typeface="Times New Roman" pitchFamily="-112" charset="0"/>
                <a:cs typeface="Times New Roman" pitchFamily="-112" charset="0"/>
              </a:rPr>
              <a:t>	C)	cortisone</a:t>
            </a:r>
          </a:p>
          <a:p>
            <a:r>
              <a:rPr lang="en-US" dirty="0">
                <a:solidFill>
                  <a:srgbClr val="000000"/>
                </a:solidFill>
                <a:ea typeface="Times New Roman" pitchFamily="-112" charset="0"/>
                <a:cs typeface="Times New Roman" pitchFamily="-112" charset="0"/>
              </a:rPr>
              <a:t>	D)	</a:t>
            </a:r>
            <a:r>
              <a:rPr lang="en-US" dirty="0" err="1">
                <a:solidFill>
                  <a:srgbClr val="000000"/>
                </a:solidFill>
                <a:latin typeface="Symbol" pitchFamily="-112" charset="2"/>
                <a:ea typeface="Times New Roman" pitchFamily="-112" charset="0"/>
                <a:cs typeface="Symbol" pitchFamily="-112" charset="2"/>
              </a:rPr>
              <a:t>b</a:t>
            </a:r>
            <a:r>
              <a:rPr lang="en-US" dirty="0">
                <a:solidFill>
                  <a:srgbClr val="000000"/>
                </a:solidFill>
                <a:ea typeface="Times New Roman" pitchFamily="-112" charset="0"/>
                <a:cs typeface="Times New Roman" pitchFamily="-112" charset="0"/>
              </a:rPr>
              <a:t>-carotene</a:t>
            </a:r>
          </a:p>
        </p:txBody>
      </p:sp>
    </p:spTree>
  </p:cSld>
  <p:clrMapOvr>
    <a:masterClrMapping/>
  </p:clrMapOvr>
</p:sld>
</file>

<file path=ppt/theme/theme1.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CC"/>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Jet:Applications:Microsoft Office 98:Templates:Blank Presentation</Template>
  <TotalTime>25308</TotalTime>
  <Words>993</Words>
  <Application>Microsoft Macintosh PowerPoint</Application>
  <PresentationFormat>On-screen Show (4:3)</PresentationFormat>
  <Paragraphs>189</Paragraphs>
  <Slides>34</Slides>
  <Notes>8</Notes>
  <HiddenSlides>0</HiddenSlides>
  <MMClips>2</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Blank Presentation</vt:lpstr>
      <vt:lpstr>PowerPoint Presentation</vt:lpstr>
      <vt:lpstr>Lipids: Fats &amp; Oils</vt:lpstr>
      <vt:lpstr>PowerPoint Presentation</vt:lpstr>
      <vt:lpstr>PowerPoint Presentation</vt:lpstr>
      <vt:lpstr>PowerPoint Presentation</vt:lpstr>
      <vt:lpstr>PowerPoint Presentation</vt:lpstr>
      <vt:lpstr>Question</vt:lpstr>
      <vt:lpstr>PowerPoint Presentation</vt:lpstr>
      <vt:lpstr>Question </vt:lpstr>
      <vt:lpstr>Question</vt:lpstr>
      <vt:lpstr>Structure of a mixed triacylglycerol in which three different fatty acid residues are present.</vt:lpstr>
      <vt:lpstr>The melting point of a fatty acid depends on the length of the carbon chain and on the number of double bonds present in the carbon chain.</vt:lpstr>
      <vt:lpstr>Question</vt:lpstr>
      <vt:lpstr>PowerPoint Presentation</vt:lpstr>
      <vt:lpstr>PowerPoint Presentation</vt:lpstr>
      <vt:lpstr>Question</vt:lpstr>
      <vt:lpstr>Question </vt:lpstr>
      <vt:lpstr>PowerPoint Presentation</vt:lpstr>
      <vt:lpstr>PowerPoint Presentation</vt:lpstr>
      <vt:lpstr>PowerPoint Presentation</vt:lpstr>
      <vt:lpstr>PowerPoint Presentation</vt:lpstr>
      <vt:lpstr>PowerPoint Presentation</vt:lpstr>
      <vt:lpstr>PowerPoint Presentation</vt:lpstr>
      <vt:lpstr>Eukaryotic Cell and Cell Wall</vt:lpstr>
      <vt:lpstr>Question</vt:lpstr>
      <vt:lpstr>Steroids</vt:lpstr>
      <vt:lpstr>PowerPoint Presentation</vt:lpstr>
      <vt:lpstr>Question</vt:lpstr>
      <vt:lpstr>Structures of selected steroids. (Sex hormones and synthetic compounds that have similar actions.)</vt:lpstr>
      <vt:lpstr>PowerPoint Presentation</vt:lpstr>
      <vt:lpstr>PowerPoint Presentation</vt:lpstr>
      <vt:lpstr>Enzyme Inhibition: Estrogen &amp; Breast Cancer</vt:lpstr>
      <vt:lpstr>Enzyme Inhibition</vt:lpstr>
      <vt:lpstr>Question</vt:lpstr>
    </vt:vector>
  </TitlesOfParts>
  <Company>sumanas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No Slide Title</dc:title>
  <dc:creator>kph</dc:creator>
  <cp:keywords/>
  <cp:lastModifiedBy>Ron Rusay</cp:lastModifiedBy>
  <cp:revision>59</cp:revision>
  <cp:lastPrinted>2019-05-16T20:28:07Z</cp:lastPrinted>
  <dcterms:created xsi:type="dcterms:W3CDTF">2016-11-17T22:07:26Z</dcterms:created>
  <dcterms:modified xsi:type="dcterms:W3CDTF">2019-05-16T20:32:33Z</dcterms:modified>
</cp:coreProperties>
</file>