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embeddings/oleObject1.bin" ContentType="application/vnd.openxmlformats-officedocument.oleObject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481" r:id="rId2"/>
    <p:sldId id="482" r:id="rId3"/>
    <p:sldId id="483" r:id="rId4"/>
    <p:sldId id="484" r:id="rId5"/>
    <p:sldId id="485" r:id="rId6"/>
    <p:sldId id="486" r:id="rId7"/>
    <p:sldId id="487" r:id="rId8"/>
    <p:sldId id="618" r:id="rId9"/>
    <p:sldId id="609" r:id="rId10"/>
    <p:sldId id="488" r:id="rId11"/>
    <p:sldId id="619" r:id="rId12"/>
    <p:sldId id="489" r:id="rId13"/>
    <p:sldId id="620" r:id="rId14"/>
    <p:sldId id="622" r:id="rId15"/>
    <p:sldId id="610" r:id="rId16"/>
    <p:sldId id="548" r:id="rId17"/>
    <p:sldId id="546" r:id="rId18"/>
    <p:sldId id="547" r:id="rId19"/>
    <p:sldId id="494" r:id="rId20"/>
    <p:sldId id="549" r:id="rId21"/>
    <p:sldId id="621" r:id="rId22"/>
    <p:sldId id="611" r:id="rId23"/>
    <p:sldId id="612" r:id="rId24"/>
    <p:sldId id="616" r:id="rId25"/>
    <p:sldId id="617" r:id="rId26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clrMode="gray" frameSlides="1"/>
  <p:clrMru>
    <a:srgbClr val="FFC4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>
        <p:scale>
          <a:sx n="80" d="100"/>
          <a:sy n="80" d="100"/>
        </p:scale>
        <p:origin x="-384" y="-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handoutMaster" Target="handoutMasters/handoutMaster1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A9DD6E2-6A19-7D43-91F0-74C7FE17C1A6}" type="datetime1">
              <a:rPr lang="en-US"/>
              <a:pPr/>
              <a:t>10/1/19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F847E04-1717-D441-8350-3B2385F604A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5534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792A80-1F82-9C40-9676-E4DFFCAC3102}" type="datetime1">
              <a:rPr lang="en-US"/>
              <a:pPr/>
              <a:t>10/1/19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E03DFC0-2BB9-494C-85B8-E9FB5530CB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5843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ＭＳ Ｐゴシック" pitchFamily="-112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A351CF5-A658-4F48-8860-4915D302A75B}" type="slidenum">
              <a:rPr lang="en-US" sz="1200"/>
              <a:pPr eaLnBrk="1" hangingPunct="1"/>
              <a:t>7</a:t>
            </a:fld>
            <a:endParaRPr lang="en-US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B959286D-AF76-BD44-B7A5-E0E04E6E26C7}" type="slidenum">
              <a:rPr lang="en-US">
                <a:latin typeface="Arial" charset="0"/>
              </a:rPr>
              <a:pPr/>
              <a:t>8</a:t>
            </a:fld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9F4452D-28E2-AC49-9343-04067E806CF2}" type="slidenum">
              <a:rPr lang="en-US" sz="1200"/>
              <a:pPr eaLnBrk="1" hangingPunct="1"/>
              <a:t>10</a:t>
            </a:fld>
            <a:endParaRPr lang="en-US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DCAB9F0-7D24-214C-A0FD-1E7A83011658}" type="slidenum">
              <a:rPr lang="en-US" sz="1200"/>
              <a:pPr eaLnBrk="1" hangingPunct="1"/>
              <a:t>17</a:t>
            </a:fld>
            <a:endParaRPr lang="en-US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DD26179C-C1E9-DF4D-9889-8021929A240B}" type="slidenum">
              <a:rPr lang="en-US">
                <a:latin typeface="Arial" charset="0"/>
              </a:rPr>
              <a:pPr/>
              <a:t>23</a:t>
            </a:fld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B959286D-AF76-BD44-B7A5-E0E04E6E26C7}" type="slidenum">
              <a:rPr lang="en-US">
                <a:latin typeface="Arial" charset="0"/>
              </a:rPr>
              <a:pPr/>
              <a:t>24</a:t>
            </a:fld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B959286D-AF76-BD44-B7A5-E0E04E6E26C7}" type="slidenum">
              <a:rPr lang="en-US">
                <a:latin typeface="Arial" charset="0"/>
              </a:rPr>
              <a:pPr/>
              <a:t>25</a:t>
            </a:fld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026BB5E-283E-1340-B3EE-26701766AFE6}" type="datetime1">
              <a:rPr lang="en-US"/>
              <a:pPr/>
              <a:t>10/1/19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3A5A77-E7C6-E946-8F8A-7FFC66340BA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370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4103706-98D8-124B-9013-BF4A9C7E9B93}" type="datetime1">
              <a:rPr lang="en-US"/>
              <a:pPr/>
              <a:t>10/1/19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AEE9C2-3AF3-5842-BAAD-A50698291C3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433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63A5839-5C0E-9746-AB65-A5810302B90C}" type="datetime1">
              <a:rPr lang="en-US"/>
              <a:pPr/>
              <a:t>10/1/19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64C169-0A38-6643-B559-CD9A31639E5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210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8A919CD-8C53-3347-BB35-E598081C084F}" type="datetime1">
              <a:rPr lang="en-US"/>
              <a:pPr/>
              <a:t>10/1/19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017673-E663-1E4F-9D82-F94AC5125BA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288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53F9A0-A79D-1A43-8798-281441B71B55}" type="datetime1">
              <a:rPr lang="en-US"/>
              <a:pPr/>
              <a:t>10/1/19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44EE2A-B04A-7E45-A816-2DCDA55EF34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736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D391655-71FF-1A44-9BEC-5A0BAF599BC6}" type="datetime1">
              <a:rPr lang="en-US"/>
              <a:pPr/>
              <a:t>10/1/19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2E929D-B332-D749-AD91-E11761C674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034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1002C5D-7B5A-3244-B157-F2D8A8567D40}" type="datetime1">
              <a:rPr lang="en-US"/>
              <a:pPr/>
              <a:t>10/1/19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F31EB1-19FC-D743-91FD-37F9F88E227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124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49A22B9-713D-5C4A-8078-3E5E77C67CF0}" type="datetime1">
              <a:rPr lang="en-US"/>
              <a:pPr/>
              <a:t>10/1/19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21A926-35BC-C74E-B8C7-6B5C08AD1F3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462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273C9EF-2C45-C44B-9059-93C029AE974B}" type="datetime1">
              <a:rPr lang="en-US"/>
              <a:pPr/>
              <a:t>10/1/19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71DA86-B982-8541-8501-C99BCC976BE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795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68EA59-20BA-8043-905A-6F5E7B7EC701}" type="datetime1">
              <a:rPr lang="en-US"/>
              <a:pPr/>
              <a:t>10/1/19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80F163-5636-A24D-B595-64114EA9C58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717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BCB9604-5C89-3548-B039-ABA086D3173E}" type="datetime1">
              <a:rPr lang="en-US"/>
              <a:pPr/>
              <a:t>10/1/19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6C0510-0973-7E47-8401-15C3773D28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5428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ircles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1550" y="5689600"/>
            <a:ext cx="1627188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2"/>
          <p:cNvSpPr>
            <a:spLocks noGrp="1"/>
          </p:cNvSpPr>
          <p:nvPr>
            <p:ph sz="half" idx="13"/>
          </p:nvPr>
        </p:nvSpPr>
        <p:spPr>
          <a:xfrm>
            <a:off x="232012" y="1473958"/>
            <a:ext cx="8652681" cy="4652206"/>
          </a:xfrm>
        </p:spPr>
        <p:txBody>
          <a:bodyPr/>
          <a:lstStyle>
            <a:lvl1pPr>
              <a:defRPr sz="2800"/>
            </a:lvl1pPr>
            <a:lvl2pPr marL="742950" indent="-374650">
              <a:defRPr sz="2400"/>
            </a:lvl2pPr>
            <a:lvl3pPr marL="1077913" indent="-341313"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661" y="97214"/>
            <a:ext cx="858444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latin typeface="Helvetica" charset="0"/>
              </a:defRPr>
            </a:lvl1pPr>
          </a:lstStyle>
          <a:p>
            <a:r>
              <a:rPr lang="en-CA"/>
              <a:t>Copyright 2012 John Wiley &amp; Sons, Inc.</a:t>
            </a: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latin typeface="Helvetica" charset="0"/>
              </a:defRPr>
            </a:lvl1pPr>
          </a:lstStyle>
          <a:p>
            <a:r>
              <a:rPr lang="en-US"/>
              <a:t>Klein, </a:t>
            </a:r>
            <a:r>
              <a:rPr lang="en-US">
                <a:solidFill>
                  <a:schemeClr val="accent2"/>
                </a:solidFill>
              </a:rPr>
              <a:t>Organic Chemistry </a:t>
            </a:r>
            <a:r>
              <a:rPr lang="en-US">
                <a:solidFill>
                  <a:srgbClr val="FFFFFF"/>
                </a:solidFill>
              </a:rPr>
              <a:t>1e</a:t>
            </a:r>
            <a:r>
              <a:rPr lang="en-US"/>
              <a:t> </a:t>
            </a:r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latin typeface="Helvetica" charset="0"/>
              </a:defRPr>
            </a:lvl1pPr>
          </a:lstStyle>
          <a:p>
            <a:r>
              <a:rPr lang="en-US"/>
              <a:t>7 -</a:t>
            </a:r>
            <a:fld id="{6A2FDB2E-4EA5-8E4E-8BFA-5D06CBF6C8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545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853D3E6A-BC69-774C-8BED-6CCF7C58370B}" type="datetime1">
              <a:rPr lang="en-US"/>
              <a:pPr/>
              <a:t>10/1/19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48A8544C-70D3-7746-AEFE-423B60DC22C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84" charset="-128"/>
          <a:cs typeface="ＭＳ Ｐゴシック" pitchFamily="-84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84" charset="-128"/>
          <a:cs typeface="ＭＳ Ｐゴシック" pitchFamily="-84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8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8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8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8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hyperlink" Target="http://molview.org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q_Ca-HKh1g" TargetMode="External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hyperlink" Target="http://chemconnections.org/general/chem108/Molecular%20Shapes-Guide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Relationship Id="rId3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molview.org" TargetMode="External"/><Relationship Id="rId3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Relationship Id="rId7" Type="http://schemas.openxmlformats.org/officeDocument/2006/relationships/image" Target="../media/image29.png"/><Relationship Id="rId8" Type="http://schemas.openxmlformats.org/officeDocument/2006/relationships/image" Target="../media/image30.jpe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2" Type="http://schemas.openxmlformats.org/officeDocument/2006/relationships/hyperlink" Target="http://molview.org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2.png"/><Relationship Id="rId3" Type="http://schemas.openxmlformats.org/officeDocument/2006/relationships/hyperlink" Target="http://molview.org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31.png"/><Relationship Id="rId5" Type="http://schemas.openxmlformats.org/officeDocument/2006/relationships/image" Target="../media/image33.png"/><Relationship Id="rId6" Type="http://schemas.openxmlformats.org/officeDocument/2006/relationships/image" Target="../media/image34.png"/><Relationship Id="rId7" Type="http://schemas.openxmlformats.org/officeDocument/2006/relationships/image" Target="../media/image35.png"/><Relationship Id="rId8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2" Type="http://schemas.openxmlformats.org/officeDocument/2006/relationships/hyperlink" Target="http://molview.org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molview.org" TargetMode="External"/><Relationship Id="rId3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molview.org" TargetMode="External"/><Relationship Id="rId3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chemconnections.org/general/movies/Lewis%20structures.html" TargetMode="External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6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1" Type="http://schemas.openxmlformats.org/officeDocument/2006/relationships/slideLayout" Target="../slideLayouts/slideLayout6.xml"/><Relationship Id="rId2" Type="http://schemas.openxmlformats.org/officeDocument/2006/relationships/hyperlink" Target="http://molview.org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46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molview.org" TargetMode="External"/><Relationship Id="rId3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Relationship Id="rId7" Type="http://schemas.openxmlformats.org/officeDocument/2006/relationships/image" Target="../media/image29.png"/><Relationship Id="rId8" Type="http://schemas.openxmlformats.org/officeDocument/2006/relationships/image" Target="../media/image48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5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ChangeArrowheads="1"/>
          </p:cNvSpPr>
          <p:nvPr/>
        </p:nvSpPr>
        <p:spPr bwMode="auto">
          <a:xfrm>
            <a:off x="457200" y="2057400"/>
            <a:ext cx="84582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 anchor="b"/>
          <a:lstStyle/>
          <a:p>
            <a:pPr algn="ctr"/>
            <a:endParaRPr lang="en-US" sz="4000" dirty="0">
              <a:solidFill>
                <a:srgbClr val="450045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algn="ctr"/>
            <a:endParaRPr lang="en-US" sz="4000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algn="ctr"/>
            <a:r>
              <a:rPr lang="en-US" sz="40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Molecular Modeling</a:t>
            </a:r>
            <a:br>
              <a:rPr lang="en-US" sz="4000" dirty="0">
                <a:effectLst>
                  <a:outerShdw blurRad="38100" dist="38100" dir="2700000" algn="tl">
                    <a:srgbClr val="DDDDDD"/>
                  </a:outerShdw>
                </a:effectLst>
              </a:rPr>
            </a:br>
            <a:r>
              <a:rPr lang="en-US" sz="40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Computational Chemistry</a:t>
            </a:r>
          </a:p>
          <a:p>
            <a:pPr algn="ctr"/>
            <a:endParaRPr lang="en-US" sz="4000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Shapes         Lewis Structures</a:t>
            </a:r>
            <a:r>
              <a:rPr lang="en-US" sz="36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</a:p>
        </p:txBody>
      </p:sp>
      <p:sp>
        <p:nvSpPr>
          <p:cNvPr id="92163" name="Rectangle 3"/>
          <p:cNvSpPr>
            <a:spLocks noChangeArrowheads="1"/>
          </p:cNvSpPr>
          <p:nvPr/>
        </p:nvSpPr>
        <p:spPr bwMode="auto">
          <a:xfrm>
            <a:off x="1447800" y="4114800"/>
            <a:ext cx="6400800" cy="1752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algn="ctr">
              <a:spcBef>
                <a:spcPct val="20000"/>
              </a:spcBef>
              <a:buClr>
                <a:schemeClr val="accent2"/>
              </a:buClr>
            </a:pPr>
            <a:endParaRPr lang="en-US" sz="3200" dirty="0">
              <a:solidFill>
                <a:schemeClr val="bg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imes" charset="0"/>
            </a:endParaRPr>
          </a:p>
          <a:p>
            <a:pPr algn="ctr">
              <a:spcBef>
                <a:spcPct val="20000"/>
              </a:spcBef>
              <a:buClr>
                <a:schemeClr val="accent2"/>
              </a:buClr>
            </a:pPr>
            <a:r>
              <a:rPr lang="en-US" sz="3200" dirty="0">
                <a:effectLst>
                  <a:outerShdw blurRad="38100" dist="38100" dir="2700000" algn="tl">
                    <a:srgbClr val="DDDDDD"/>
                  </a:outerShdw>
                </a:effectLst>
                <a:cs typeface="Arial" charset="0"/>
              </a:rPr>
              <a:t>Dr. Ron Rusay</a:t>
            </a:r>
          </a:p>
        </p:txBody>
      </p:sp>
      <p:pic>
        <p:nvPicPr>
          <p:cNvPr id="89092" name="Picture 5" descr="Screen Shot 2014-07-04 at 8.37.00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5638800"/>
            <a:ext cx="72390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133600" y="3429000"/>
            <a:ext cx="4572000" cy="1200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Covalent Bonds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: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Lewis Structures, Molecular Shapes</a:t>
            </a:r>
          </a:p>
        </p:txBody>
      </p:sp>
      <p:sp>
        <p:nvSpPr>
          <p:cNvPr id="7" name="Rectangle 6">
            <a:hlinkClick r:id="rId3"/>
          </p:cNvPr>
          <p:cNvSpPr>
            <a:spLocks noChangeArrowheads="1"/>
          </p:cNvSpPr>
          <p:nvPr/>
        </p:nvSpPr>
        <p:spPr bwMode="auto">
          <a:xfrm>
            <a:off x="3352800" y="2095500"/>
            <a:ext cx="2644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http://molview.org</a:t>
            </a:r>
            <a:endParaRPr lang="en-US" dirty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3429000" y="2971800"/>
            <a:ext cx="6858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>
                <a:latin typeface="Calibri" charset="0"/>
                <a:ea typeface="ＭＳ Ｐゴシック" charset="0"/>
                <a:cs typeface="ＭＳ Ｐゴシック" charset="0"/>
              </a:rPr>
              <a:t>Shapes of Molecules</a:t>
            </a:r>
          </a:p>
        </p:txBody>
      </p:sp>
      <p:sp>
        <p:nvSpPr>
          <p:cNvPr id="90115" name="Rectangle 4">
            <a:hlinkClick r:id="rId3"/>
          </p:cNvPr>
          <p:cNvSpPr>
            <a:spLocks noChangeArrowheads="1"/>
          </p:cNvSpPr>
          <p:nvPr/>
        </p:nvSpPr>
        <p:spPr bwMode="auto">
          <a:xfrm>
            <a:off x="1104900" y="274638"/>
            <a:ext cx="70866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800"/>
              <a:t>https://www.youtube.com/watch?v=Jq_Ca-HKh1g</a:t>
            </a:r>
          </a:p>
        </p:txBody>
      </p:sp>
      <p:pic>
        <p:nvPicPr>
          <p:cNvPr id="90116" name="Picture 5" descr="Screen Shot 2016-02-16 at 12.53.40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352800"/>
            <a:ext cx="2743200" cy="1419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117" name="TextBox 6"/>
          <p:cNvSpPr txBox="1">
            <a:spLocks noChangeArrowheads="1"/>
          </p:cNvSpPr>
          <p:nvPr/>
        </p:nvSpPr>
        <p:spPr bwMode="auto">
          <a:xfrm>
            <a:off x="5126038" y="2286000"/>
            <a:ext cx="394176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View: What is the shape of a molecule?</a:t>
            </a:r>
            <a:br>
              <a:rPr lang="en-US" sz="1800"/>
            </a:br>
            <a:r>
              <a:rPr lang="en-US" sz="1800"/>
              <a:t>George Zaidan and Charles Morton</a:t>
            </a:r>
          </a:p>
        </p:txBody>
      </p:sp>
      <p:pic>
        <p:nvPicPr>
          <p:cNvPr id="90118" name="Picture 5" descr="Screen Shot 2017-09-23 at 9.17.51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1300163"/>
            <a:ext cx="4287837" cy="48085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119" name="Rectangle 6">
            <a:hlinkClick r:id="rId6"/>
          </p:cNvPr>
          <p:cNvSpPr>
            <a:spLocks noChangeArrowheads="1"/>
          </p:cNvSpPr>
          <p:nvPr/>
        </p:nvSpPr>
        <p:spPr bwMode="auto">
          <a:xfrm>
            <a:off x="4648200" y="5019675"/>
            <a:ext cx="45720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800"/>
              <a:t>http://chemconnections.org/general/chem108/Molecular%252520Shapes-Guide.html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228600"/>
            <a:ext cx="7772400" cy="1162050"/>
          </a:xfrm>
        </p:spPr>
        <p:txBody>
          <a:bodyPr/>
          <a:lstStyle/>
          <a:p>
            <a:pPr eaLnBrk="1" hangingPunct="1"/>
            <a:r>
              <a:rPr lang="en-US" sz="3600" dirty="0">
                <a:latin typeface="Calibri" charset="0"/>
                <a:ea typeface="ＭＳ Ｐゴシック" charset="0"/>
                <a:cs typeface="Arial" charset="0"/>
              </a:rPr>
              <a:t>Molecular</a:t>
            </a:r>
            <a:r>
              <a:rPr lang="en-US" sz="3600" dirty="0">
                <a:latin typeface="Calibri" charset="0"/>
                <a:ea typeface="ＭＳ Ｐゴシック" charset="0"/>
                <a:cs typeface="ＭＳ Ｐゴシック" charset="0"/>
              </a:rPr>
              <a:t> Shapes </a:t>
            </a:r>
            <a:br>
              <a:rPr lang="en-US" sz="3600" dirty="0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3600" dirty="0">
                <a:latin typeface="Calibri" charset="0"/>
                <a:ea typeface="ＭＳ Ｐゴシック" charset="0"/>
                <a:cs typeface="ＭＳ Ｐゴシック" charset="0"/>
              </a:rPr>
              <a:t> Molecular Models for C, H, N, O</a:t>
            </a: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2163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7620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Monotype Sorts" charset="0"/>
              <a:buChar char="¥"/>
            </a:pPr>
            <a:r>
              <a:rPr lang="en-US" sz="2400" dirty="0">
                <a:latin typeface="Calibri" charset="0"/>
                <a:ea typeface="ＭＳ Ｐゴシック" charset="0"/>
                <a:cs typeface="ＭＳ Ｐゴシック" charset="0"/>
              </a:rPr>
              <a:t>Fundamental repeating shapes found in every biological </a:t>
            </a:r>
            <a:r>
              <a:rPr lang="en-US" sz="2400" dirty="0" smtClean="0">
                <a:latin typeface="Calibri" charset="0"/>
                <a:ea typeface="ＭＳ Ｐゴシック" charset="0"/>
                <a:cs typeface="ＭＳ Ｐゴシック" charset="0"/>
              </a:rPr>
              <a:t>and synthetically made organic molecule including plastics</a:t>
            </a:r>
            <a:endParaRPr lang="en-US" sz="24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  <a:buFont typeface="Monotype Sorts" charset="0"/>
              <a:buNone/>
            </a:pPr>
            <a:endParaRPr lang="en-US" sz="28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  <a:buFont typeface="Monotype Sorts" charset="0"/>
              <a:buNone/>
            </a:pPr>
            <a:endParaRPr lang="en-US" sz="28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  <a:buFont typeface="Monotype Sorts" charset="0"/>
              <a:buNone/>
            </a:pPr>
            <a:endParaRPr lang="en-US" sz="28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  <a:buFont typeface="Monotype Sorts" charset="0"/>
              <a:buNone/>
            </a:pPr>
            <a:endParaRPr lang="en-US" sz="2800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92164" name="Picture 2" descr="FG09_04.JPG                                                    00003A20 WORKAS101                      B90835D4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4800600"/>
            <a:ext cx="5180013" cy="176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65" name="Picture 5" descr="Screen Shot 2016-02-19 at 4.21.0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810000"/>
            <a:ext cx="126047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66" name="Picture 6" descr="Screen Shot 2016-02-19 at 4.20.55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886200"/>
            <a:ext cx="108426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67" name="Picture 7" descr="Screen Shot 2016-02-19 at 4.20.36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657600"/>
            <a:ext cx="12604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68" name="Picture 10" descr="Screen Shot 2016-02-19 at 4.56.17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362200"/>
            <a:ext cx="3987800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381000" y="3581400"/>
            <a:ext cx="1524000" cy="2832100"/>
            <a:chOff x="381560" y="3581400"/>
            <a:chExt cx="1522879" cy="2832100"/>
          </a:xfrm>
        </p:grpSpPr>
        <p:pic>
          <p:nvPicPr>
            <p:cNvPr id="92171" name="Picture 9" descr="Screen Shot 2016-09-23 at 5.52.00 PM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560" y="3581400"/>
              <a:ext cx="1522879" cy="137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172" name="Picture 10" descr="Screen Shot 2016-09-23 at 5.53.45 PM.pn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250" y="5029200"/>
              <a:ext cx="1333500" cy="1384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2170" name="TextBox 11"/>
          <p:cNvSpPr txBox="1">
            <a:spLocks noChangeArrowheads="1"/>
          </p:cNvSpPr>
          <p:nvPr/>
        </p:nvSpPr>
        <p:spPr bwMode="auto">
          <a:xfrm>
            <a:off x="7239000" y="3829050"/>
            <a:ext cx="1905000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/>
              <a:t>C =black</a:t>
            </a:r>
          </a:p>
          <a:p>
            <a:pPr eaLnBrk="1" hangingPunct="1"/>
            <a:r>
              <a:rPr lang="en-US" sz="2000"/>
              <a:t>H = gray</a:t>
            </a:r>
          </a:p>
          <a:p>
            <a:pPr eaLnBrk="1" hangingPunct="1"/>
            <a:r>
              <a:rPr lang="en-US" sz="2000"/>
              <a:t>N = blue</a:t>
            </a:r>
          </a:p>
          <a:p>
            <a:pPr eaLnBrk="1" hangingPunct="1"/>
            <a:r>
              <a:rPr lang="en-US" sz="2000"/>
              <a:t>O = red</a:t>
            </a:r>
          </a:p>
          <a:p>
            <a:pPr eaLnBrk="1" hangingPunct="1"/>
            <a:endParaRPr lang="en-US" sz="2000"/>
          </a:p>
          <a:p>
            <a:pPr eaLnBrk="1" hangingPunct="1"/>
            <a:r>
              <a:rPr lang="en-US" sz="2000"/>
              <a:t>pink = generic atom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D:\jpeg\chap008\p-16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09600"/>
            <a:ext cx="5029200" cy="357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762000" y="4419600"/>
            <a:ext cx="45132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600" b="1">
                <a:latin typeface="Times" charset="0"/>
              </a:rPr>
              <a:t>G.N. Lewis</a:t>
            </a:r>
            <a:endParaRPr lang="en-US" sz="1600">
              <a:latin typeface="Times" charset="0"/>
            </a:endParaRPr>
          </a:p>
          <a:p>
            <a:pPr algn="ctr" eaLnBrk="1" hangingPunct="1"/>
            <a:r>
              <a:rPr lang="en-US" sz="1200">
                <a:latin typeface="Times" charset="0"/>
              </a:rPr>
              <a:t>Photo Bancroft Library, University of California/LBNL Image Library</a:t>
            </a:r>
            <a:endParaRPr lang="en-US" sz="1600">
              <a:latin typeface="Times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257800" y="1143000"/>
            <a:ext cx="3044825" cy="5461000"/>
            <a:chOff x="5257800" y="1143000"/>
            <a:chExt cx="3044094" cy="5461576"/>
          </a:xfrm>
        </p:grpSpPr>
        <p:pic>
          <p:nvPicPr>
            <p:cNvPr id="93191" name="Picture 4" descr="D:\jpeg\chap008\W411_UF08-56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57800" y="1143000"/>
              <a:ext cx="2940050" cy="480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3061" name="Text Box 5"/>
            <p:cNvSpPr txBox="1">
              <a:spLocks noChangeArrowheads="1"/>
            </p:cNvSpPr>
            <p:nvPr/>
          </p:nvSpPr>
          <p:spPr bwMode="auto">
            <a:xfrm>
              <a:off x="5486345" y="6020314"/>
              <a:ext cx="2815549" cy="58426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600">
                  <a:effectLst>
                    <a:outerShdw blurRad="38100" dist="38100" dir="2700000" algn="tl">
                      <a:srgbClr val="DDDDDD"/>
                    </a:outerShdw>
                  </a:effectLst>
                </a:rPr>
                <a:t>Notes from Lewis</a:t>
              </a:r>
              <a:r>
                <a:rPr lang="ja-JP" altLang="en-US" sz="1600">
                  <a:effectLst>
                    <a:outerShdw blurRad="38100" dist="38100" dir="2700000" algn="tl">
                      <a:srgbClr val="DDDDDD"/>
                    </a:outerShdw>
                  </a:effectLst>
                </a:rPr>
                <a:t>’</a:t>
              </a:r>
              <a:r>
                <a:rPr lang="en-US" sz="1600">
                  <a:effectLst>
                    <a:outerShdw blurRad="38100" dist="38100" dir="2700000" algn="tl">
                      <a:srgbClr val="DDDDDD"/>
                    </a:outerShdw>
                  </a:effectLst>
                </a:rPr>
                <a:t>s notebook </a:t>
              </a:r>
            </a:p>
            <a:p>
              <a:pPr eaLnBrk="1" hangingPunct="1"/>
              <a:r>
                <a:rPr lang="en-US" sz="1600">
                  <a:effectLst>
                    <a:outerShdw blurRad="38100" dist="38100" dir="2700000" algn="tl">
                      <a:srgbClr val="DDDDDD"/>
                    </a:outerShdw>
                  </a:effectLst>
                </a:rPr>
                <a:t>and his </a:t>
              </a:r>
              <a:r>
                <a:rPr lang="ja-JP" altLang="en-US" sz="1600">
                  <a:effectLst>
                    <a:outerShdw blurRad="38100" dist="38100" dir="2700000" algn="tl">
                      <a:srgbClr val="DDDDDD"/>
                    </a:outerShdw>
                  </a:effectLst>
                </a:rPr>
                <a:t>“</a:t>
              </a:r>
              <a:r>
                <a:rPr lang="en-US" sz="1600">
                  <a:effectLst>
                    <a:outerShdw blurRad="38100" dist="38100" dir="2700000" algn="tl">
                      <a:srgbClr val="DDDDDD"/>
                    </a:outerShdw>
                  </a:effectLst>
                </a:rPr>
                <a:t>Lewis</a:t>
              </a:r>
              <a:r>
                <a:rPr lang="ja-JP" altLang="en-US" sz="1600">
                  <a:effectLst>
                    <a:outerShdw blurRad="38100" dist="38100" dir="2700000" algn="tl">
                      <a:srgbClr val="DDDDDD"/>
                    </a:outerShdw>
                  </a:effectLst>
                </a:rPr>
                <a:t>”</a:t>
              </a:r>
              <a:r>
                <a:rPr lang="en-US" sz="1600">
                  <a:effectLst>
                    <a:outerShdw blurRad="38100" dist="38100" dir="2700000" algn="tl">
                      <a:srgbClr val="DDDDDD"/>
                    </a:outerShdw>
                  </a:effectLst>
                </a:rPr>
                <a:t> structure</a:t>
              </a:r>
              <a:r>
                <a:rPr lang="en-US" sz="1200">
                  <a:effectLst>
                    <a:outerShdw blurRad="38100" dist="38100" dir="2700000" algn="tl">
                      <a:srgbClr val="DDDDDD"/>
                    </a:outerShdw>
                  </a:effectLst>
                </a:rPr>
                <a:t>.</a:t>
              </a:r>
            </a:p>
          </p:txBody>
        </p:sp>
      </p:grpSp>
      <p:sp>
        <p:nvSpPr>
          <p:cNvPr id="173062" name="Text Box 6"/>
          <p:cNvSpPr txBox="1">
            <a:spLocks noChangeArrowheads="1"/>
          </p:cNvSpPr>
          <p:nvPr/>
        </p:nvSpPr>
        <p:spPr bwMode="auto">
          <a:xfrm>
            <a:off x="762000" y="5029200"/>
            <a:ext cx="43434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>
                <a:latin typeface="Times" charset="0"/>
              </a:rPr>
              <a:t>Footnote:</a:t>
            </a:r>
            <a:endParaRPr lang="en-US" sz="1600">
              <a:latin typeface="Times" charset="0"/>
            </a:endParaRPr>
          </a:p>
          <a:p>
            <a:pPr eaLnBrk="1" hangingPunct="1"/>
            <a:r>
              <a:rPr lang="en-US" sz="1600">
                <a:latin typeface="Times" charset="0"/>
              </a:rPr>
              <a:t>G.N. Lewis, despite his insight and contributions to chemistry, was never awarded the Nobel prize.</a:t>
            </a:r>
          </a:p>
        </p:txBody>
      </p:sp>
      <p:sp>
        <p:nvSpPr>
          <p:cNvPr id="93190" name="Rectangle 6"/>
          <p:cNvSpPr>
            <a:spLocks noChangeArrowheads="1"/>
          </p:cNvSpPr>
          <p:nvPr/>
        </p:nvSpPr>
        <p:spPr bwMode="auto">
          <a:xfrm>
            <a:off x="1676400" y="0"/>
            <a:ext cx="70151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/>
              <a:t>Professor Gilbert Newton Lewis </a:t>
            </a:r>
            <a:r>
              <a:rPr lang="en-US" sz="1800"/>
              <a:t>(circa 1940)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3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3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062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67800" cy="678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4211" name="Rectangle 3"/>
          <p:cNvSpPr>
            <a:spLocks noChangeArrowheads="1"/>
          </p:cNvSpPr>
          <p:nvPr/>
        </p:nvSpPr>
        <p:spPr bwMode="auto">
          <a:xfrm>
            <a:off x="214313" y="228600"/>
            <a:ext cx="8777287" cy="113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sz="4000">
                <a:latin typeface="Calibri" charset="0"/>
              </a:rPr>
              <a:t>Valence Electrons – Lewis Dot Drawings </a:t>
            </a:r>
          </a:p>
          <a:p>
            <a:pPr algn="ctr"/>
            <a:r>
              <a:rPr lang="en-US" sz="2800">
                <a:latin typeface="Calibri" charset="0"/>
              </a:rPr>
              <a:t>A Groups-Periods 2 &amp; 3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143000" y="5278438"/>
            <a:ext cx="6235700" cy="787400"/>
            <a:chOff x="1143000" y="5277902"/>
            <a:chExt cx="6235700" cy="787400"/>
          </a:xfrm>
        </p:grpSpPr>
        <p:sp>
          <p:nvSpPr>
            <p:cNvPr id="94213" name="TextBox 3"/>
            <p:cNvSpPr txBox="1">
              <a:spLocks noChangeArrowheads="1"/>
            </p:cNvSpPr>
            <p:nvPr/>
          </p:nvSpPr>
          <p:spPr bwMode="auto">
            <a:xfrm>
              <a:off x="1143000" y="5562600"/>
              <a:ext cx="838200" cy="5027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4000" b="1" baseline="30000">
                  <a:solidFill>
                    <a:srgbClr val="FF0000"/>
                  </a:solidFill>
                </a:rPr>
                <a:t>.</a:t>
              </a:r>
              <a:r>
                <a:rPr lang="en-US" b="1"/>
                <a:t>H</a:t>
              </a:r>
            </a:p>
          </p:txBody>
        </p:sp>
        <p:pic>
          <p:nvPicPr>
            <p:cNvPr id="94214" name="Picture 4" descr="Screen Shot 2016-09-23 at 5.21.42 P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1800" y="5328702"/>
              <a:ext cx="762000" cy="736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4215" name="Picture 5" descr="Screen Shot 2016-09-23 at 5.21.57 PM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3000" y="5277902"/>
              <a:ext cx="762000" cy="787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4216" name="Picture 6" descr="Screen Shot 2016-09-23 at 5.22.23 PM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29400" y="5277902"/>
              <a:ext cx="7493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ext Box 2"/>
          <p:cNvSpPr txBox="1">
            <a:spLocks noChangeArrowheads="1"/>
          </p:cNvSpPr>
          <p:nvPr/>
        </p:nvSpPr>
        <p:spPr bwMode="auto">
          <a:xfrm>
            <a:off x="304800" y="76200"/>
            <a:ext cx="9144000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4000"/>
              <a:t>Covalent Bond Numbers</a:t>
            </a:r>
          </a:p>
          <a:p>
            <a:pPr algn="ctr" eaLnBrk="1" hangingPunct="1"/>
            <a:r>
              <a:rPr lang="en-US" sz="1800"/>
              <a:t>(Neutral Atoms!)</a:t>
            </a:r>
            <a:endParaRPr lang="en-US" sz="4000"/>
          </a:p>
        </p:txBody>
      </p:sp>
      <p:sp>
        <p:nvSpPr>
          <p:cNvPr id="95235" name="Text Box 3"/>
          <p:cNvSpPr txBox="1">
            <a:spLocks noChangeArrowheads="1"/>
          </p:cNvSpPr>
          <p:nvPr/>
        </p:nvSpPr>
        <p:spPr bwMode="auto">
          <a:xfrm>
            <a:off x="2779713" y="2195513"/>
            <a:ext cx="4048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H</a:t>
            </a:r>
          </a:p>
        </p:txBody>
      </p:sp>
      <p:sp>
        <p:nvSpPr>
          <p:cNvPr id="95236" name="Text Box 4"/>
          <p:cNvSpPr txBox="1">
            <a:spLocks noChangeArrowheads="1"/>
          </p:cNvSpPr>
          <p:nvPr/>
        </p:nvSpPr>
        <p:spPr bwMode="auto">
          <a:xfrm>
            <a:off x="4086225" y="2195513"/>
            <a:ext cx="369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F</a:t>
            </a:r>
          </a:p>
        </p:txBody>
      </p:sp>
      <p:sp>
        <p:nvSpPr>
          <p:cNvPr id="95237" name="Text Box 5"/>
          <p:cNvSpPr txBox="1">
            <a:spLocks noChangeArrowheads="1"/>
          </p:cNvSpPr>
          <p:nvPr/>
        </p:nvSpPr>
        <p:spPr bwMode="auto">
          <a:xfrm>
            <a:off x="8037513" y="2195513"/>
            <a:ext cx="2682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I</a:t>
            </a:r>
          </a:p>
        </p:txBody>
      </p:sp>
      <p:sp>
        <p:nvSpPr>
          <p:cNvPr id="95238" name="Text Box 6"/>
          <p:cNvSpPr txBox="1">
            <a:spLocks noChangeArrowheads="1"/>
          </p:cNvSpPr>
          <p:nvPr/>
        </p:nvSpPr>
        <p:spPr bwMode="auto">
          <a:xfrm>
            <a:off x="5354638" y="2195513"/>
            <a:ext cx="4730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Cl</a:t>
            </a:r>
          </a:p>
        </p:txBody>
      </p:sp>
      <p:sp>
        <p:nvSpPr>
          <p:cNvPr id="95239" name="Text Box 7"/>
          <p:cNvSpPr txBox="1">
            <a:spLocks noChangeArrowheads="1"/>
          </p:cNvSpPr>
          <p:nvPr/>
        </p:nvSpPr>
        <p:spPr bwMode="auto">
          <a:xfrm>
            <a:off x="6742113" y="2195513"/>
            <a:ext cx="488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Br</a:t>
            </a:r>
          </a:p>
        </p:txBody>
      </p:sp>
      <p:sp>
        <p:nvSpPr>
          <p:cNvPr id="95240" name="Text Box 8"/>
          <p:cNvSpPr txBox="1">
            <a:spLocks noChangeArrowheads="1"/>
          </p:cNvSpPr>
          <p:nvPr/>
        </p:nvSpPr>
        <p:spPr bwMode="auto">
          <a:xfrm>
            <a:off x="554038" y="2133600"/>
            <a:ext cx="167163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>
                <a:solidFill>
                  <a:schemeClr val="accent2"/>
                </a:solidFill>
              </a:rPr>
              <a:t>one bond</a:t>
            </a:r>
          </a:p>
        </p:txBody>
      </p:sp>
      <p:sp>
        <p:nvSpPr>
          <p:cNvPr id="175113" name="Line 9"/>
          <p:cNvSpPr>
            <a:spLocks noChangeShapeType="1"/>
          </p:cNvSpPr>
          <p:nvPr/>
        </p:nvSpPr>
        <p:spPr bwMode="auto">
          <a:xfrm>
            <a:off x="3160713" y="2424113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175114" name="Line 10"/>
          <p:cNvSpPr>
            <a:spLocks noChangeShapeType="1"/>
          </p:cNvSpPr>
          <p:nvPr/>
        </p:nvSpPr>
        <p:spPr bwMode="auto">
          <a:xfrm>
            <a:off x="4456113" y="2424113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175115" name="Line 11"/>
          <p:cNvSpPr>
            <a:spLocks noChangeShapeType="1"/>
          </p:cNvSpPr>
          <p:nvPr/>
        </p:nvSpPr>
        <p:spPr bwMode="auto">
          <a:xfrm>
            <a:off x="5751513" y="2424113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175116" name="Line 12"/>
          <p:cNvSpPr>
            <a:spLocks noChangeShapeType="1"/>
          </p:cNvSpPr>
          <p:nvPr/>
        </p:nvSpPr>
        <p:spPr bwMode="auto">
          <a:xfrm>
            <a:off x="7199313" y="2424113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175117" name="Line 13"/>
          <p:cNvSpPr>
            <a:spLocks noChangeShapeType="1"/>
          </p:cNvSpPr>
          <p:nvPr/>
        </p:nvSpPr>
        <p:spPr bwMode="auto">
          <a:xfrm>
            <a:off x="8266113" y="2424113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647700" y="5181600"/>
            <a:ext cx="6538913" cy="1066800"/>
            <a:chOff x="201" y="3360"/>
            <a:chExt cx="4119" cy="672"/>
          </a:xfrm>
        </p:grpSpPr>
        <p:sp>
          <p:nvSpPr>
            <p:cNvPr id="175130" name="Line 26"/>
            <p:cNvSpPr>
              <a:spLocks noChangeShapeType="1"/>
            </p:cNvSpPr>
            <p:nvPr/>
          </p:nvSpPr>
          <p:spPr bwMode="auto">
            <a:xfrm rot="-5400000">
              <a:off x="3864" y="3480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ＭＳ Ｐゴシック" pitchFamily="-84" charset="-128"/>
                <a:cs typeface="ＭＳ Ｐゴシック" pitchFamily="-84" charset="-128"/>
              </a:endParaRPr>
            </a:p>
          </p:txBody>
        </p:sp>
        <p:grpSp>
          <p:nvGrpSpPr>
            <p:cNvPr id="95256" name="Group 27"/>
            <p:cNvGrpSpPr>
              <a:grpSpLocks/>
            </p:cNvGrpSpPr>
            <p:nvPr/>
          </p:nvGrpSpPr>
          <p:grpSpPr bwMode="auto">
            <a:xfrm>
              <a:off x="201" y="3552"/>
              <a:ext cx="4119" cy="480"/>
              <a:chOff x="201" y="3552"/>
              <a:chExt cx="4119" cy="480"/>
            </a:xfrm>
          </p:grpSpPr>
          <p:sp>
            <p:nvSpPr>
              <p:cNvPr id="95257" name="Text Box 28"/>
              <p:cNvSpPr txBox="1">
                <a:spLocks noChangeArrowheads="1"/>
              </p:cNvSpPr>
              <p:nvPr/>
            </p:nvSpPr>
            <p:spPr bwMode="auto">
              <a:xfrm>
                <a:off x="3873" y="3552"/>
                <a:ext cx="255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800"/>
                  <a:t>C</a:t>
                </a:r>
              </a:p>
            </p:txBody>
          </p:sp>
          <p:sp>
            <p:nvSpPr>
              <p:cNvPr id="95258" name="Text Box 29"/>
              <p:cNvSpPr txBox="1">
                <a:spLocks noChangeArrowheads="1"/>
              </p:cNvSpPr>
              <p:nvPr/>
            </p:nvSpPr>
            <p:spPr bwMode="auto">
              <a:xfrm>
                <a:off x="201" y="3552"/>
                <a:ext cx="1177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2800">
                    <a:solidFill>
                      <a:schemeClr val="accent2"/>
                    </a:solidFill>
                  </a:rPr>
                  <a:t>four bonds</a:t>
                </a:r>
              </a:p>
            </p:txBody>
          </p:sp>
          <p:sp>
            <p:nvSpPr>
              <p:cNvPr id="175134" name="Line 30"/>
              <p:cNvSpPr>
                <a:spLocks noChangeShapeType="1"/>
              </p:cNvSpPr>
              <p:nvPr/>
            </p:nvSpPr>
            <p:spPr bwMode="auto">
              <a:xfrm rot="-5400000">
                <a:off x="3864" y="3912"/>
                <a:ext cx="24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18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elvetica" charset="0"/>
                  <a:ea typeface="ＭＳ Ｐゴシック" pitchFamily="-84" charset="-128"/>
                  <a:cs typeface="ＭＳ Ｐゴシック" pitchFamily="-84" charset="-128"/>
                </a:endParaRPr>
              </a:p>
            </p:txBody>
          </p:sp>
          <p:sp>
            <p:nvSpPr>
              <p:cNvPr id="175135" name="Line 31"/>
              <p:cNvSpPr>
                <a:spLocks noChangeShapeType="1"/>
              </p:cNvSpPr>
              <p:nvPr/>
            </p:nvSpPr>
            <p:spPr bwMode="auto">
              <a:xfrm>
                <a:off x="4080" y="3696"/>
                <a:ext cx="24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18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elvetica" charset="0"/>
                  <a:ea typeface="ＭＳ Ｐゴシック" pitchFamily="-84" charset="-128"/>
                  <a:cs typeface="ＭＳ Ｐゴシック" pitchFamily="-84" charset="-128"/>
                </a:endParaRPr>
              </a:p>
            </p:txBody>
          </p:sp>
          <p:sp>
            <p:nvSpPr>
              <p:cNvPr id="175136" name="Line 32"/>
              <p:cNvSpPr>
                <a:spLocks noChangeShapeType="1"/>
              </p:cNvSpPr>
              <p:nvPr/>
            </p:nvSpPr>
            <p:spPr bwMode="auto">
              <a:xfrm>
                <a:off x="3648" y="3696"/>
                <a:ext cx="24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18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elvetica" charset="0"/>
                  <a:ea typeface="ＭＳ Ｐゴシック" pitchFamily="-84" charset="-128"/>
                  <a:cs typeface="ＭＳ Ｐゴシック" pitchFamily="-84" charset="-128"/>
                </a:endParaRPr>
              </a:p>
            </p:txBody>
          </p:sp>
        </p:grpSp>
      </p:grpSp>
      <p:grpSp>
        <p:nvGrpSpPr>
          <p:cNvPr id="95249" name="Group 32"/>
          <p:cNvGrpSpPr>
            <a:grpSpLocks/>
          </p:cNvGrpSpPr>
          <p:nvPr/>
        </p:nvGrpSpPr>
        <p:grpSpPr bwMode="auto">
          <a:xfrm>
            <a:off x="2552700" y="1087438"/>
            <a:ext cx="6134100" cy="787400"/>
            <a:chOff x="1244601" y="5277902"/>
            <a:chExt cx="6134099" cy="787400"/>
          </a:xfrm>
        </p:grpSpPr>
        <p:sp>
          <p:nvSpPr>
            <p:cNvPr id="95251" name="TextBox 33"/>
            <p:cNvSpPr txBox="1">
              <a:spLocks noChangeArrowheads="1"/>
            </p:cNvSpPr>
            <p:nvPr/>
          </p:nvSpPr>
          <p:spPr bwMode="auto">
            <a:xfrm>
              <a:off x="1244601" y="5328702"/>
              <a:ext cx="838200" cy="5027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4000" b="1" baseline="30000">
                  <a:solidFill>
                    <a:srgbClr val="FF0000"/>
                  </a:solidFill>
                </a:rPr>
                <a:t>.</a:t>
              </a:r>
              <a:r>
                <a:rPr lang="en-US" sz="2200" b="1"/>
                <a:t>H</a:t>
              </a:r>
            </a:p>
          </p:txBody>
        </p:sp>
        <p:pic>
          <p:nvPicPr>
            <p:cNvPr id="95252" name="Picture 34" descr="Screen Shot 2016-09-23 at 5.21.42 PM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1800" y="5328702"/>
              <a:ext cx="762000" cy="736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5253" name="Picture 35" descr="Screen Shot 2016-09-23 at 5.21.57 P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3000" y="5277902"/>
              <a:ext cx="762000" cy="787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5254" name="Picture 36" descr="Screen Shot 2016-09-23 at 5.22.23 PM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29400" y="5277902"/>
              <a:ext cx="7493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8" name="Picture 37" descr="Screen Shot 2016-09-24 at 10.19.57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25" y="1100138"/>
            <a:ext cx="800100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608013" y="3881735"/>
            <a:ext cx="4884737" cy="1095078"/>
            <a:chOff x="608013" y="3881735"/>
            <a:chExt cx="4884737" cy="1095078"/>
          </a:xfrm>
        </p:grpSpPr>
        <p:grpSp>
          <p:nvGrpSpPr>
            <p:cNvPr id="3" name="Group 19"/>
            <p:cNvGrpSpPr>
              <a:grpSpLocks/>
            </p:cNvGrpSpPr>
            <p:nvPr/>
          </p:nvGrpSpPr>
          <p:grpSpPr bwMode="auto">
            <a:xfrm>
              <a:off x="608013" y="4167188"/>
              <a:ext cx="4884737" cy="809625"/>
              <a:chOff x="139" y="2706"/>
              <a:chExt cx="3077" cy="510"/>
            </a:xfrm>
          </p:grpSpPr>
          <p:sp>
            <p:nvSpPr>
              <p:cNvPr id="95262" name="Text Box 20"/>
              <p:cNvSpPr txBox="1">
                <a:spLocks noChangeArrowheads="1"/>
              </p:cNvSpPr>
              <p:nvPr/>
            </p:nvSpPr>
            <p:spPr bwMode="auto">
              <a:xfrm>
                <a:off x="2769" y="2736"/>
                <a:ext cx="255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800"/>
                  <a:t>N</a:t>
                </a:r>
              </a:p>
            </p:txBody>
          </p:sp>
          <p:sp>
            <p:nvSpPr>
              <p:cNvPr id="95263" name="Text Box 21"/>
              <p:cNvSpPr txBox="1">
                <a:spLocks noChangeArrowheads="1"/>
              </p:cNvSpPr>
              <p:nvPr/>
            </p:nvSpPr>
            <p:spPr bwMode="auto">
              <a:xfrm>
                <a:off x="139" y="2706"/>
                <a:ext cx="1302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2800" dirty="0">
                    <a:solidFill>
                      <a:schemeClr val="accent2"/>
                    </a:solidFill>
                  </a:rPr>
                  <a:t>three bonds</a:t>
                </a:r>
              </a:p>
            </p:txBody>
          </p:sp>
          <p:sp>
            <p:nvSpPr>
              <p:cNvPr id="175126" name="Line 22"/>
              <p:cNvSpPr>
                <a:spLocks noChangeShapeType="1"/>
              </p:cNvSpPr>
              <p:nvPr/>
            </p:nvSpPr>
            <p:spPr bwMode="auto">
              <a:xfrm>
                <a:off x="2976" y="2880"/>
                <a:ext cx="24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18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elvetica" charset="0"/>
                  <a:ea typeface="ＭＳ Ｐゴシック" pitchFamily="-84" charset="-128"/>
                  <a:cs typeface="ＭＳ Ｐゴシック" pitchFamily="-84" charset="-128"/>
                </a:endParaRPr>
              </a:p>
            </p:txBody>
          </p:sp>
          <p:sp>
            <p:nvSpPr>
              <p:cNvPr id="175127" name="Line 23"/>
              <p:cNvSpPr>
                <a:spLocks noChangeShapeType="1"/>
              </p:cNvSpPr>
              <p:nvPr/>
            </p:nvSpPr>
            <p:spPr bwMode="auto">
              <a:xfrm>
                <a:off x="2544" y="2880"/>
                <a:ext cx="24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18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elvetica" charset="0"/>
                  <a:ea typeface="ＭＳ Ｐゴシック" pitchFamily="-84" charset="-128"/>
                  <a:cs typeface="ＭＳ Ｐゴシック" pitchFamily="-84" charset="-128"/>
                </a:endParaRPr>
              </a:p>
            </p:txBody>
          </p:sp>
          <p:sp>
            <p:nvSpPr>
              <p:cNvPr id="175128" name="Line 24"/>
              <p:cNvSpPr>
                <a:spLocks noChangeShapeType="1"/>
              </p:cNvSpPr>
              <p:nvPr/>
            </p:nvSpPr>
            <p:spPr bwMode="auto">
              <a:xfrm rot="-5400000">
                <a:off x="2760" y="3096"/>
                <a:ext cx="24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18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elvetica" charset="0"/>
                  <a:ea typeface="ＭＳ Ｐゴシック" pitchFamily="-84" charset="-128"/>
                  <a:cs typeface="ＭＳ Ｐゴシック" pitchFamily="-84" charset="-128"/>
                </a:endParaRPr>
              </a:p>
            </p:txBody>
          </p:sp>
        </p:grpSp>
        <p:sp>
          <p:nvSpPr>
            <p:cNvPr id="41" name="TextBox 40"/>
            <p:cNvSpPr txBox="1"/>
            <p:nvPr/>
          </p:nvSpPr>
          <p:spPr>
            <a:xfrm>
              <a:off x="4800600" y="3881735"/>
              <a:ext cx="35568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..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08013" y="2586335"/>
            <a:ext cx="3841750" cy="1185565"/>
            <a:chOff x="608013" y="2586335"/>
            <a:chExt cx="3841750" cy="1185565"/>
          </a:xfrm>
        </p:grpSpPr>
        <p:grpSp>
          <p:nvGrpSpPr>
            <p:cNvPr id="2" name="Group 14"/>
            <p:cNvGrpSpPr>
              <a:grpSpLocks/>
            </p:cNvGrpSpPr>
            <p:nvPr/>
          </p:nvGrpSpPr>
          <p:grpSpPr bwMode="auto">
            <a:xfrm>
              <a:off x="608013" y="2933700"/>
              <a:ext cx="3841750" cy="838200"/>
              <a:chOff x="220" y="1680"/>
              <a:chExt cx="2420" cy="528"/>
            </a:xfrm>
          </p:grpSpPr>
          <p:sp>
            <p:nvSpPr>
              <p:cNvPr id="95267" name="Text Box 15"/>
              <p:cNvSpPr txBox="1">
                <a:spLocks noChangeArrowheads="1"/>
              </p:cNvSpPr>
              <p:nvPr/>
            </p:nvSpPr>
            <p:spPr bwMode="auto">
              <a:xfrm>
                <a:off x="2160" y="1680"/>
                <a:ext cx="265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800" dirty="0"/>
                  <a:t>O</a:t>
                </a:r>
              </a:p>
            </p:txBody>
          </p:sp>
          <p:sp>
            <p:nvSpPr>
              <p:cNvPr id="95268" name="Text Box 16"/>
              <p:cNvSpPr txBox="1">
                <a:spLocks noChangeArrowheads="1"/>
              </p:cNvSpPr>
              <p:nvPr/>
            </p:nvSpPr>
            <p:spPr bwMode="auto">
              <a:xfrm>
                <a:off x="220" y="1737"/>
                <a:ext cx="1139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2800" dirty="0">
                    <a:solidFill>
                      <a:schemeClr val="accent2"/>
                    </a:solidFill>
                  </a:rPr>
                  <a:t>two bonds</a:t>
                </a:r>
              </a:p>
            </p:txBody>
          </p:sp>
          <p:sp>
            <p:nvSpPr>
              <p:cNvPr id="175121" name="Line 17"/>
              <p:cNvSpPr>
                <a:spLocks noChangeShapeType="1"/>
              </p:cNvSpPr>
              <p:nvPr/>
            </p:nvSpPr>
            <p:spPr bwMode="auto">
              <a:xfrm>
                <a:off x="2400" y="1824"/>
                <a:ext cx="24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18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elvetica" charset="0"/>
                  <a:ea typeface="ＭＳ Ｐゴシック" pitchFamily="-84" charset="-128"/>
                  <a:cs typeface="ＭＳ Ｐゴシック" pitchFamily="-84" charset="-128"/>
                </a:endParaRPr>
              </a:p>
            </p:txBody>
          </p:sp>
          <p:sp>
            <p:nvSpPr>
              <p:cNvPr id="175122" name="Line 18"/>
              <p:cNvSpPr>
                <a:spLocks noChangeShapeType="1"/>
              </p:cNvSpPr>
              <p:nvPr/>
            </p:nvSpPr>
            <p:spPr bwMode="auto">
              <a:xfrm rot="-5400000">
                <a:off x="2184" y="2088"/>
                <a:ext cx="24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18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elvetica" charset="0"/>
                  <a:ea typeface="ＭＳ Ｐゴシック" pitchFamily="-84" charset="-128"/>
                  <a:cs typeface="ＭＳ Ｐゴシック" pitchFamily="-84" charset="-128"/>
                </a:endParaRPr>
              </a:p>
            </p:txBody>
          </p:sp>
        </p:grpSp>
        <p:sp>
          <p:nvSpPr>
            <p:cNvPr id="39" name="TextBox 38"/>
            <p:cNvSpPr txBox="1"/>
            <p:nvPr/>
          </p:nvSpPr>
          <p:spPr>
            <a:xfrm>
              <a:off x="3682914" y="2586335"/>
              <a:ext cx="35568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..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522842" y="2891135"/>
              <a:ext cx="2871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: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"/>
          <p:cNvSpPr>
            <a:spLocks noChangeArrowheads="1"/>
          </p:cNvSpPr>
          <p:nvPr/>
        </p:nvSpPr>
        <p:spPr bwMode="auto">
          <a:xfrm>
            <a:off x="1219200" y="236538"/>
            <a:ext cx="65532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/>
              <a:t>(Handout) </a:t>
            </a:r>
            <a:br>
              <a:rPr lang="en-US"/>
            </a:b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743200" y="5638800"/>
            <a:ext cx="3994150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Due End of Lab Next Week</a:t>
            </a:r>
            <a:endParaRPr lang="en-US"/>
          </a:p>
        </p:txBody>
      </p:sp>
      <p:pic>
        <p:nvPicPr>
          <p:cNvPr id="96260" name="Picture 4" descr="Screen Shot 2017-09-25 at 11.55.34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570" y="1957033"/>
            <a:ext cx="5954830" cy="4367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 descr="Screen Shot 2018-10-11 at 3.16.53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154" y="255942"/>
            <a:ext cx="3612046" cy="149665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00800" y="533400"/>
            <a:ext cx="2057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molecular shape</a:t>
            </a:r>
            <a:endParaRPr lang="en-US" sz="1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172200" y="990600"/>
            <a:ext cx="2971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“electronic</a:t>
            </a:r>
            <a:r>
              <a:rPr lang="en-US" sz="1600" b="1" dirty="0" smtClean="0"/>
              <a:t>”/”VSEPR” </a:t>
            </a:r>
            <a:r>
              <a:rPr lang="en-US" sz="1600" b="1" dirty="0" smtClean="0"/>
              <a:t>shape </a:t>
            </a:r>
          </a:p>
          <a:p>
            <a:r>
              <a:rPr lang="en-US" sz="1600" b="1" dirty="0" smtClean="0"/>
              <a:t>includes </a:t>
            </a:r>
            <a:r>
              <a:rPr lang="en-US" sz="1600" b="1" dirty="0" smtClean="0"/>
              <a:t>the electron pairs</a:t>
            </a:r>
          </a:p>
          <a:p>
            <a:pPr algn="r"/>
            <a:r>
              <a:rPr lang="en-US" sz="1600" b="1" dirty="0" smtClean="0"/>
              <a:t>(VSEPR: </a:t>
            </a:r>
            <a:r>
              <a:rPr lang="en-US" sz="1400" b="1" dirty="0" smtClean="0"/>
              <a:t>Electron Domain</a:t>
            </a:r>
            <a:r>
              <a:rPr lang="en-US" sz="1600" b="1" dirty="0" smtClean="0"/>
              <a:t>) </a:t>
            </a:r>
            <a:endParaRPr lang="en-US" sz="1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362200" y="0"/>
            <a:ext cx="38406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 smtClean="0"/>
              <a:t>Trigonal</a:t>
            </a:r>
            <a:r>
              <a:rPr lang="en-US" sz="1000" dirty="0" smtClean="0"/>
              <a:t> Planar    Tetrahedral        </a:t>
            </a:r>
            <a:r>
              <a:rPr lang="en-US" sz="1000" dirty="0" err="1" smtClean="0"/>
              <a:t>Trigonal</a:t>
            </a:r>
            <a:r>
              <a:rPr lang="en-US" sz="1000" dirty="0" smtClean="0"/>
              <a:t> Pyramidal       Bent</a:t>
            </a:r>
            <a:endParaRPr lang="en-US" sz="1000" dirty="0"/>
          </a:p>
        </p:txBody>
      </p:sp>
      <p:sp>
        <p:nvSpPr>
          <p:cNvPr id="10" name="TextBox 9"/>
          <p:cNvSpPr txBox="1"/>
          <p:nvPr/>
        </p:nvSpPr>
        <p:spPr>
          <a:xfrm>
            <a:off x="2362200" y="1600200"/>
            <a:ext cx="4038600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00" dirty="0" err="1" smtClean="0"/>
              <a:t>Trigonal</a:t>
            </a:r>
            <a:r>
              <a:rPr lang="en-US" sz="1000" dirty="0" smtClean="0"/>
              <a:t> Planar     Tetrahedral          </a:t>
            </a:r>
            <a:r>
              <a:rPr lang="en-US" sz="1000" dirty="0"/>
              <a:t>Tetrahedral </a:t>
            </a:r>
            <a:r>
              <a:rPr lang="en-US" sz="1000" dirty="0" smtClean="0"/>
              <a:t>          </a:t>
            </a:r>
            <a:r>
              <a:rPr lang="en-US" sz="1000" dirty="0"/>
              <a:t>Tetrahedral </a:t>
            </a:r>
          </a:p>
        </p:txBody>
      </p:sp>
      <p:pic>
        <p:nvPicPr>
          <p:cNvPr id="5" name="Picture 4" descr="Screen Shot 2019-03-15 at 9.43.42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934" y="533400"/>
            <a:ext cx="1027866" cy="8001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363854" y="0"/>
            <a:ext cx="5411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 smtClean="0"/>
              <a:t>Linear</a:t>
            </a:r>
            <a:endParaRPr lang="en-US" sz="1000" dirty="0"/>
          </a:p>
        </p:txBody>
      </p:sp>
      <p:sp>
        <p:nvSpPr>
          <p:cNvPr id="13" name="Rectangle 12"/>
          <p:cNvSpPr/>
          <p:nvPr/>
        </p:nvSpPr>
        <p:spPr>
          <a:xfrm>
            <a:off x="1363854" y="1582579"/>
            <a:ext cx="5411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 smtClean="0"/>
              <a:t>Linear</a:t>
            </a:r>
            <a:endParaRPr lang="en-US" sz="1000" dirty="0"/>
          </a:p>
        </p:txBody>
      </p:sp>
      <p:sp>
        <p:nvSpPr>
          <p:cNvPr id="9" name="TextBox 8"/>
          <p:cNvSpPr txBox="1"/>
          <p:nvPr/>
        </p:nvSpPr>
        <p:spPr>
          <a:xfrm>
            <a:off x="7162800" y="2714625"/>
            <a:ext cx="1524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T</a:t>
            </a:r>
          </a:p>
          <a:p>
            <a:endParaRPr lang="en-US" sz="1000" dirty="0"/>
          </a:p>
          <a:p>
            <a:r>
              <a:rPr lang="en-US" sz="1000" dirty="0" err="1" smtClean="0"/>
              <a:t>TPl</a:t>
            </a:r>
            <a:endParaRPr lang="en-US" sz="1000" dirty="0" smtClean="0"/>
          </a:p>
          <a:p>
            <a:endParaRPr lang="en-US" sz="1000" dirty="0"/>
          </a:p>
          <a:p>
            <a:r>
              <a:rPr lang="en-US" sz="1000" dirty="0" smtClean="0"/>
              <a:t>L</a:t>
            </a:r>
          </a:p>
          <a:p>
            <a:endParaRPr lang="en-US" sz="1000" dirty="0"/>
          </a:p>
          <a:p>
            <a:endParaRPr lang="en-US" sz="1000" dirty="0" smtClean="0"/>
          </a:p>
          <a:p>
            <a:r>
              <a:rPr lang="en-US" sz="1000" dirty="0" smtClean="0"/>
              <a:t>L</a:t>
            </a:r>
          </a:p>
          <a:p>
            <a:endParaRPr lang="en-US" sz="1000" dirty="0"/>
          </a:p>
          <a:p>
            <a:endParaRPr lang="en-US" sz="1000" dirty="0" smtClean="0"/>
          </a:p>
          <a:p>
            <a:r>
              <a:rPr lang="en-US" sz="1000" dirty="0" smtClean="0"/>
              <a:t>L</a:t>
            </a:r>
          </a:p>
          <a:p>
            <a:endParaRPr lang="en-US" sz="1000" dirty="0"/>
          </a:p>
          <a:p>
            <a:r>
              <a:rPr lang="en-US" sz="1000" dirty="0" smtClean="0"/>
              <a:t>B</a:t>
            </a:r>
          </a:p>
          <a:p>
            <a:endParaRPr lang="en-US" sz="1000" dirty="0"/>
          </a:p>
          <a:p>
            <a:endParaRPr lang="en-US" sz="1000" dirty="0" smtClean="0"/>
          </a:p>
          <a:p>
            <a:r>
              <a:rPr lang="en-US" sz="1000" dirty="0" smtClean="0"/>
              <a:t>L</a:t>
            </a:r>
          </a:p>
          <a:p>
            <a:endParaRPr lang="en-US" sz="1000" dirty="0"/>
          </a:p>
          <a:p>
            <a:endParaRPr lang="en-US" sz="1000" dirty="0" smtClean="0"/>
          </a:p>
          <a:p>
            <a:r>
              <a:rPr lang="en-US" sz="1000" dirty="0" smtClean="0"/>
              <a:t>B</a:t>
            </a:r>
          </a:p>
          <a:p>
            <a:endParaRPr lang="en-US" sz="1000" dirty="0"/>
          </a:p>
          <a:p>
            <a:endParaRPr lang="en-US" sz="1000" dirty="0" smtClean="0"/>
          </a:p>
          <a:p>
            <a:r>
              <a:rPr lang="en-US" sz="1000" dirty="0" err="1" smtClean="0"/>
              <a:t>TPy</a:t>
            </a:r>
            <a:endParaRPr lang="en-US" sz="1000" dirty="0"/>
          </a:p>
        </p:txBody>
      </p:sp>
      <p:sp>
        <p:nvSpPr>
          <p:cNvPr id="15" name="TextBox 14"/>
          <p:cNvSpPr txBox="1"/>
          <p:nvPr/>
        </p:nvSpPr>
        <p:spPr>
          <a:xfrm>
            <a:off x="6477000" y="2694325"/>
            <a:ext cx="1524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T</a:t>
            </a:r>
          </a:p>
          <a:p>
            <a:endParaRPr lang="en-US" sz="1000" dirty="0"/>
          </a:p>
          <a:p>
            <a:r>
              <a:rPr lang="en-US" sz="1000" dirty="0" err="1" smtClean="0"/>
              <a:t>TPl</a:t>
            </a:r>
            <a:endParaRPr lang="en-US" sz="1000" dirty="0" smtClean="0"/>
          </a:p>
          <a:p>
            <a:endParaRPr lang="en-US" sz="1000" dirty="0"/>
          </a:p>
          <a:p>
            <a:r>
              <a:rPr lang="en-US" sz="1000" dirty="0" smtClean="0"/>
              <a:t>L</a:t>
            </a:r>
          </a:p>
          <a:p>
            <a:endParaRPr lang="en-US" sz="1000" dirty="0"/>
          </a:p>
          <a:p>
            <a:endParaRPr lang="en-US" sz="1000" dirty="0" smtClean="0"/>
          </a:p>
          <a:p>
            <a:r>
              <a:rPr lang="en-US" sz="1000" dirty="0" smtClean="0"/>
              <a:t>L</a:t>
            </a:r>
          </a:p>
          <a:p>
            <a:endParaRPr lang="en-US" sz="1000" dirty="0"/>
          </a:p>
          <a:p>
            <a:endParaRPr lang="en-US" sz="1000" dirty="0" smtClean="0"/>
          </a:p>
          <a:p>
            <a:r>
              <a:rPr lang="en-US" sz="1000" dirty="0" err="1" smtClean="0"/>
              <a:t>TPl</a:t>
            </a:r>
            <a:endParaRPr lang="en-US" sz="1000" dirty="0" smtClean="0"/>
          </a:p>
          <a:p>
            <a:endParaRPr lang="en-US" sz="1000" dirty="0"/>
          </a:p>
          <a:p>
            <a:r>
              <a:rPr lang="en-US" sz="1000" dirty="0"/>
              <a:t>T</a:t>
            </a:r>
            <a:endParaRPr lang="en-US" sz="1000" dirty="0" smtClean="0"/>
          </a:p>
          <a:p>
            <a:endParaRPr lang="en-US" sz="1000" dirty="0"/>
          </a:p>
          <a:p>
            <a:endParaRPr lang="en-US" sz="1000" dirty="0" smtClean="0"/>
          </a:p>
          <a:p>
            <a:r>
              <a:rPr lang="en-US" sz="1000" dirty="0" smtClean="0"/>
              <a:t>L</a:t>
            </a:r>
          </a:p>
          <a:p>
            <a:endParaRPr lang="en-US" sz="1000" dirty="0"/>
          </a:p>
          <a:p>
            <a:endParaRPr lang="en-US" sz="1000" dirty="0" smtClean="0"/>
          </a:p>
          <a:p>
            <a:r>
              <a:rPr lang="en-US" sz="1000" dirty="0" err="1" smtClean="0"/>
              <a:t>TPl</a:t>
            </a:r>
            <a:endParaRPr lang="en-US" sz="1000" dirty="0" smtClean="0"/>
          </a:p>
          <a:p>
            <a:endParaRPr lang="en-US" sz="1000" dirty="0"/>
          </a:p>
          <a:p>
            <a:endParaRPr lang="en-US" sz="1000" dirty="0" smtClean="0"/>
          </a:p>
          <a:p>
            <a:r>
              <a:rPr lang="en-US" sz="1000" dirty="0"/>
              <a:t>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9477" y="3170872"/>
            <a:ext cx="384064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Linear  </a:t>
            </a:r>
            <a:r>
              <a:rPr lang="en-US" sz="1000" dirty="0" smtClean="0"/>
              <a:t>= L</a:t>
            </a:r>
          </a:p>
          <a:p>
            <a:endParaRPr lang="en-US" sz="1000" dirty="0"/>
          </a:p>
          <a:p>
            <a:r>
              <a:rPr lang="en-US" sz="1000" dirty="0" err="1" smtClean="0"/>
              <a:t>Trigonal</a:t>
            </a:r>
            <a:r>
              <a:rPr lang="en-US" sz="1000" dirty="0" smtClean="0"/>
              <a:t> Planar  = </a:t>
            </a:r>
            <a:r>
              <a:rPr lang="en-US" sz="1000" dirty="0" err="1" smtClean="0"/>
              <a:t>TPl</a:t>
            </a:r>
            <a:r>
              <a:rPr lang="en-US" sz="1000" dirty="0" smtClean="0"/>
              <a:t>  </a:t>
            </a:r>
          </a:p>
          <a:p>
            <a:endParaRPr lang="en-US" sz="1000" dirty="0"/>
          </a:p>
          <a:p>
            <a:r>
              <a:rPr lang="en-US" sz="1000" dirty="0" smtClean="0"/>
              <a:t> Tetrahedral  =T      </a:t>
            </a:r>
          </a:p>
          <a:p>
            <a:endParaRPr lang="en-US" sz="1000" dirty="0"/>
          </a:p>
          <a:p>
            <a:r>
              <a:rPr lang="en-US" sz="1000" dirty="0" smtClean="0"/>
              <a:t> </a:t>
            </a:r>
            <a:r>
              <a:rPr lang="en-US" sz="1000" dirty="0" err="1" smtClean="0"/>
              <a:t>Trigonal</a:t>
            </a:r>
            <a:r>
              <a:rPr lang="en-US" sz="1000" dirty="0" smtClean="0"/>
              <a:t> Pyramidal =</a:t>
            </a:r>
            <a:r>
              <a:rPr lang="en-US" sz="1000" dirty="0" err="1" smtClean="0"/>
              <a:t>TPy</a:t>
            </a:r>
            <a:r>
              <a:rPr lang="en-US" sz="1000" dirty="0" smtClean="0"/>
              <a:t>      </a:t>
            </a:r>
          </a:p>
          <a:p>
            <a:endParaRPr lang="en-US" sz="1000" dirty="0"/>
          </a:p>
          <a:p>
            <a:r>
              <a:rPr lang="en-US" sz="1000" dirty="0" smtClean="0"/>
              <a:t> Bent = B</a:t>
            </a:r>
            <a:endParaRPr lang="en-US" sz="1000" dirty="0"/>
          </a:p>
        </p:txBody>
      </p:sp>
      <p:sp>
        <p:nvSpPr>
          <p:cNvPr id="12" name="TextBox 11"/>
          <p:cNvSpPr txBox="1"/>
          <p:nvPr/>
        </p:nvSpPr>
        <p:spPr>
          <a:xfrm>
            <a:off x="6202846" y="4191000"/>
            <a:ext cx="1417154" cy="338554"/>
          </a:xfrm>
          <a:prstGeom prst="rect">
            <a:avLst/>
          </a:prstGeom>
          <a:solidFill>
            <a:schemeClr val="accent6">
              <a:lumMod val="40000"/>
              <a:lumOff val="60000"/>
              <a:alpha val="34000"/>
            </a:schemeClr>
          </a:solidFill>
        </p:spPr>
        <p:txBody>
          <a:bodyPr wrap="square" rtlCol="0">
            <a:spAutoFit/>
          </a:bodyPr>
          <a:lstStyle/>
          <a:p>
            <a:endParaRPr lang="en-US" sz="1600" dirty="0"/>
          </a:p>
        </p:txBody>
      </p:sp>
      <p:sp>
        <p:nvSpPr>
          <p:cNvPr id="18" name="TextBox 17"/>
          <p:cNvSpPr txBox="1"/>
          <p:nvPr/>
        </p:nvSpPr>
        <p:spPr>
          <a:xfrm>
            <a:off x="6172200" y="5410200"/>
            <a:ext cx="1417154" cy="338554"/>
          </a:xfrm>
          <a:prstGeom prst="rect">
            <a:avLst/>
          </a:prstGeom>
          <a:solidFill>
            <a:schemeClr val="accent6">
              <a:lumMod val="40000"/>
              <a:lumOff val="60000"/>
              <a:alpha val="34000"/>
            </a:schemeClr>
          </a:solidFill>
        </p:spPr>
        <p:txBody>
          <a:bodyPr wrap="square" rtlCol="0">
            <a:spAutoFit/>
          </a:bodyPr>
          <a:lstStyle/>
          <a:p>
            <a:endParaRPr lang="en-US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6172200" y="4572000"/>
            <a:ext cx="1417154" cy="338554"/>
          </a:xfrm>
          <a:prstGeom prst="rect">
            <a:avLst/>
          </a:prstGeom>
          <a:solidFill>
            <a:schemeClr val="accent5">
              <a:lumMod val="40000"/>
              <a:lumOff val="60000"/>
              <a:alpha val="34000"/>
            </a:schemeClr>
          </a:solidFill>
        </p:spPr>
        <p:txBody>
          <a:bodyPr wrap="square" rtlCol="0">
            <a:spAutoFit/>
          </a:bodyPr>
          <a:lstStyle/>
          <a:p>
            <a:endParaRPr lang="en-US" sz="1600" dirty="0">
              <a:solidFill>
                <a:srgbClr val="B7DEE8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172200" y="5833646"/>
            <a:ext cx="1417154" cy="338554"/>
          </a:xfrm>
          <a:prstGeom prst="rect">
            <a:avLst/>
          </a:prstGeom>
          <a:solidFill>
            <a:schemeClr val="accent5">
              <a:lumMod val="40000"/>
              <a:lumOff val="60000"/>
              <a:alpha val="34000"/>
            </a:schemeClr>
          </a:solidFill>
        </p:spPr>
        <p:txBody>
          <a:bodyPr wrap="square" rtlCol="0">
            <a:spAutoFit/>
          </a:bodyPr>
          <a:lstStyle/>
          <a:p>
            <a:endParaRPr lang="en-US" sz="1600" dirty="0">
              <a:solidFill>
                <a:srgbClr val="B7DEE8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48200" y="609600"/>
            <a:ext cx="3556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..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5664114" y="609600"/>
            <a:ext cx="3556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..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5978224" y="685800"/>
            <a:ext cx="2701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 smtClean="0"/>
          </a:p>
          <a:p>
            <a:r>
              <a:rPr lang="en-US" dirty="0" smtClean="0"/>
              <a:t>: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4"/>
          <p:cNvSpPr txBox="1">
            <a:spLocks noChangeArrowheads="1"/>
          </p:cNvSpPr>
          <p:nvPr/>
        </p:nvSpPr>
        <p:spPr bwMode="auto">
          <a:xfrm>
            <a:off x="3657600" y="228600"/>
            <a:ext cx="1676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i="0"/>
              <a:t>BondingH? and F?</a:t>
            </a:r>
          </a:p>
        </p:txBody>
      </p:sp>
      <p:sp>
        <p:nvSpPr>
          <p:cNvPr id="2" name="Rectangle 1"/>
          <p:cNvSpPr/>
          <p:nvPr/>
        </p:nvSpPr>
        <p:spPr>
          <a:xfrm>
            <a:off x="3535198" y="228600"/>
            <a:ext cx="1798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 smtClean="0">
                <a:solidFill>
                  <a:srgbClr val="E46C0A"/>
                </a:solidFill>
              </a:rPr>
              <a:t>(Collaborative)</a:t>
            </a:r>
            <a:endParaRPr lang="en-US" sz="1800" dirty="0">
              <a:solidFill>
                <a:srgbClr val="E46C0A"/>
              </a:solidFill>
            </a:endParaRPr>
          </a:p>
        </p:txBody>
      </p:sp>
      <p:pic>
        <p:nvPicPr>
          <p:cNvPr id="4" name="Picture 3" descr="Screen Shot 2019-10-01 at 5.13.1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5759"/>
            <a:ext cx="4992130" cy="6858000"/>
          </a:xfrm>
          <a:prstGeom prst="rect">
            <a:avLst/>
          </a:prstGeom>
        </p:spPr>
      </p:pic>
      <p:sp>
        <p:nvSpPr>
          <p:cNvPr id="12" name="TextBox 6"/>
          <p:cNvSpPr txBox="1">
            <a:spLocks noChangeArrowheads="1"/>
          </p:cNvSpPr>
          <p:nvPr/>
        </p:nvSpPr>
        <p:spPr bwMode="auto">
          <a:xfrm>
            <a:off x="2286000" y="2743200"/>
            <a:ext cx="4343400" cy="276225"/>
          </a:xfrm>
          <a:prstGeom prst="rect">
            <a:avLst/>
          </a:prstGeom>
          <a:solidFill>
            <a:srgbClr val="339933">
              <a:alpha val="2784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endParaRPr lang="en-US" sz="1200"/>
          </a:p>
        </p:txBody>
      </p:sp>
      <p:grpSp>
        <p:nvGrpSpPr>
          <p:cNvPr id="13" name="Group 12"/>
          <p:cNvGrpSpPr/>
          <p:nvPr/>
        </p:nvGrpSpPr>
        <p:grpSpPr>
          <a:xfrm>
            <a:off x="3505200" y="2725579"/>
            <a:ext cx="4114800" cy="263842"/>
            <a:chOff x="3429000" y="2725579"/>
            <a:chExt cx="4114800" cy="263842"/>
          </a:xfrm>
        </p:grpSpPr>
        <p:sp>
          <p:nvSpPr>
            <p:cNvPr id="14" name="TextBox 13"/>
            <p:cNvSpPr txBox="1"/>
            <p:nvPr/>
          </p:nvSpPr>
          <p:spPr>
            <a:xfrm>
              <a:off x="3429000" y="2725579"/>
              <a:ext cx="1219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/>
                <a:t>4.0 – 2.1 = 1.9</a:t>
              </a:r>
              <a:endParaRPr lang="en-US" sz="100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724400" y="2725579"/>
              <a:ext cx="7620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/>
                <a:t>3.0</a:t>
              </a:r>
              <a:endParaRPr lang="en-US" sz="10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562600" y="2743200"/>
              <a:ext cx="1981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/>
                <a:t>polar covalent</a:t>
              </a:r>
              <a:endParaRPr lang="en-US" sz="1000" dirty="0"/>
            </a:p>
          </p:txBody>
        </p:sp>
      </p:grpSp>
      <p:pic>
        <p:nvPicPr>
          <p:cNvPr id="17" name="Picture 16" descr="Screen Shot 2018-10-11 at 2.53.38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676400"/>
            <a:ext cx="2309073" cy="364490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3429000" y="164068"/>
            <a:ext cx="1798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 smtClean="0">
                <a:solidFill>
                  <a:srgbClr val="E46C0A"/>
                </a:solidFill>
              </a:rPr>
              <a:t>(Collaborative)</a:t>
            </a:r>
            <a:endParaRPr lang="en-US" sz="1800" dirty="0">
              <a:solidFill>
                <a:srgbClr val="E46C0A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219200" y="2667000"/>
            <a:ext cx="198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mostly ionic =</a:t>
            </a:r>
          </a:p>
          <a:p>
            <a:r>
              <a:rPr lang="en-US" sz="1000" dirty="0" smtClean="0"/>
              <a:t>polar </a:t>
            </a:r>
            <a:r>
              <a:rPr lang="en-US" sz="1000" dirty="0" smtClean="0"/>
              <a:t>covalent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3417102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5"/>
          <p:cNvSpPr>
            <a:spLocks noChangeArrowheads="1"/>
          </p:cNvSpPr>
          <p:nvPr/>
        </p:nvSpPr>
        <p:spPr bwMode="auto">
          <a:xfrm>
            <a:off x="-228600" y="5627688"/>
            <a:ext cx="96012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dirty="0"/>
              <a:t>Molecular Modeling: Bonding &amp; Lewis Structures </a:t>
            </a:r>
            <a:br>
              <a:rPr lang="en-US" dirty="0"/>
            </a:br>
            <a:r>
              <a:rPr lang="en-US" sz="2000" dirty="0"/>
              <a:t>Computational Chemistry: Molecular Modeling Report </a:t>
            </a:r>
            <a:r>
              <a:rPr lang="en-US" sz="2000" dirty="0" smtClean="0"/>
              <a:t>Form</a:t>
            </a:r>
            <a:endParaRPr lang="en-US" sz="2000" dirty="0"/>
          </a:p>
        </p:txBody>
      </p:sp>
      <p:sp>
        <p:nvSpPr>
          <p:cNvPr id="7" name="Rectangle 6">
            <a:hlinkClick r:id="rId2"/>
          </p:cNvPr>
          <p:cNvSpPr>
            <a:spLocks noChangeArrowheads="1"/>
          </p:cNvSpPr>
          <p:nvPr/>
        </p:nvSpPr>
        <p:spPr bwMode="auto">
          <a:xfrm>
            <a:off x="3276600" y="152400"/>
            <a:ext cx="218040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hlinkClick r:id="rId2"/>
              </a:rPr>
              <a:t>http://molview.org</a:t>
            </a:r>
            <a:endParaRPr lang="en-US" sz="2000" dirty="0"/>
          </a:p>
        </p:txBody>
      </p:sp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915400" cy="1162050"/>
          </a:xfrm>
        </p:spPr>
        <p:txBody>
          <a:bodyPr/>
          <a:lstStyle/>
          <a:p>
            <a:r>
              <a:rPr lang="en-US" sz="3600" dirty="0" smtClean="0">
                <a:latin typeface="Times" charset="0"/>
                <a:ea typeface="ＭＳ Ｐゴシック" charset="0"/>
                <a:cs typeface="ＭＳ Ｐゴシック" charset="0"/>
              </a:rPr>
              <a:t>Lewis </a:t>
            </a:r>
            <a:r>
              <a:rPr lang="en-US" sz="3600" dirty="0">
                <a:latin typeface="Times" charset="0"/>
                <a:ea typeface="ＭＳ Ｐゴシック" charset="0"/>
                <a:cs typeface="ＭＳ Ｐゴシック" charset="0"/>
              </a:rPr>
              <a:t>Structures </a:t>
            </a:r>
            <a:r>
              <a:rPr lang="en-US" sz="3600" dirty="0" smtClean="0">
                <a:latin typeface="Times" charset="0"/>
                <a:ea typeface="ＭＳ Ｐゴシック" charset="0"/>
                <a:cs typeface="ＭＳ Ｐゴシック" charset="0"/>
              </a:rPr>
              <a:t>     Molecular Shapes </a:t>
            </a:r>
            <a:r>
              <a:rPr lang="en-US" sz="3600" dirty="0">
                <a:latin typeface="Times" charset="0"/>
                <a:ea typeface="ＭＳ Ｐゴシック" charset="0"/>
                <a:cs typeface="ＭＳ Ｐゴシック" charset="0"/>
              </a:rPr>
              <a:t/>
            </a:r>
            <a:br>
              <a:rPr lang="en-US" sz="3600" dirty="0">
                <a:latin typeface="Times" charset="0"/>
                <a:ea typeface="ＭＳ Ｐゴシック" charset="0"/>
                <a:cs typeface="ＭＳ Ｐゴシック" charset="0"/>
              </a:rPr>
            </a:br>
            <a:endParaRPr lang="en-US" sz="3200" dirty="0"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533" name="TextBox 10"/>
          <p:cNvSpPr txBox="1">
            <a:spLocks noChangeArrowheads="1"/>
          </p:cNvSpPr>
          <p:nvPr/>
        </p:nvSpPr>
        <p:spPr bwMode="auto">
          <a:xfrm>
            <a:off x="0" y="2709862"/>
            <a:ext cx="1068388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sz="1600" dirty="0"/>
              <a:t>Ammonia</a:t>
            </a:r>
          </a:p>
        </p:txBody>
      </p:sp>
      <p:pic>
        <p:nvPicPr>
          <p:cNvPr id="22534" name="Picture 11" descr="Screen Shot 2018-03-07 at 10.11.5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3" y="1066800"/>
            <a:ext cx="6962775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5" name="TextBox 12"/>
          <p:cNvSpPr txBox="1">
            <a:spLocks noChangeArrowheads="1"/>
          </p:cNvSpPr>
          <p:nvPr/>
        </p:nvSpPr>
        <p:spPr bwMode="auto">
          <a:xfrm>
            <a:off x="1143000" y="2438400"/>
            <a:ext cx="6781800" cy="523875"/>
          </a:xfrm>
          <a:prstGeom prst="rect">
            <a:avLst/>
          </a:prstGeom>
          <a:solidFill>
            <a:srgbClr val="339933">
              <a:alpha val="2784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sz="2800"/>
              <a:t>  </a:t>
            </a:r>
          </a:p>
        </p:txBody>
      </p:sp>
      <p:sp>
        <p:nvSpPr>
          <p:cNvPr id="9" name="TextBox 10"/>
          <p:cNvSpPr txBox="1">
            <a:spLocks noChangeArrowheads="1"/>
          </p:cNvSpPr>
          <p:nvPr/>
        </p:nvSpPr>
        <p:spPr bwMode="auto">
          <a:xfrm>
            <a:off x="71438" y="2438400"/>
            <a:ext cx="15240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sz="1600" dirty="0" smtClean="0"/>
              <a:t>Name?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1828800" y="2511623"/>
            <a:ext cx="457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8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4267200" y="838200"/>
            <a:ext cx="4572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21210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3" grpId="0" animBg="1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Content Placeholder 2"/>
          <p:cNvSpPr>
            <a:spLocks noGrp="1"/>
          </p:cNvSpPr>
          <p:nvPr>
            <p:ph sz="half" idx="13"/>
          </p:nvPr>
        </p:nvSpPr>
        <p:spPr>
          <a:xfrm>
            <a:off x="231775" y="1473200"/>
            <a:ext cx="8653463" cy="4652963"/>
          </a:xfrm>
        </p:spPr>
        <p:txBody>
          <a:bodyPr/>
          <a:lstStyle/>
          <a:p>
            <a:pPr eaLnBrk="1" hangingPunct="1">
              <a:buFont typeface="Monotype Sorts" charset="0"/>
              <a:buChar char="¥"/>
            </a:pP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For simple Lewis structures:</a:t>
            </a:r>
          </a:p>
          <a:p>
            <a:pPr marL="914400" lvl="1" indent="-457200" eaLnBrk="1" hangingPunct="1">
              <a:buFont typeface="Calibri" charset="0"/>
              <a:buAutoNum type="arabicPeriod"/>
            </a:pPr>
            <a:r>
              <a:rPr lang="en-US" dirty="0">
                <a:latin typeface="Arial" charset="0"/>
                <a:ea typeface="ＭＳ Ｐゴシック" charset="0"/>
              </a:rPr>
              <a:t>Draw the individual atoms using dots to represent the valence electrons.</a:t>
            </a:r>
          </a:p>
          <a:p>
            <a:pPr marL="914400" lvl="1" indent="-457200" eaLnBrk="1" hangingPunct="1">
              <a:buFont typeface="Calibri" charset="0"/>
              <a:buAutoNum type="arabicPeriod"/>
            </a:pPr>
            <a:r>
              <a:rPr lang="en-US" dirty="0">
                <a:latin typeface="Arial" charset="0"/>
                <a:ea typeface="ＭＳ Ｐゴシック" charset="0"/>
              </a:rPr>
              <a:t>Put the atoms together so they share PAIRS</a:t>
            </a:r>
            <a:r>
              <a:rPr lang="en-US" b="1" dirty="0">
                <a:latin typeface="Arial" charset="0"/>
                <a:ea typeface="ＭＳ Ｐゴシック" charset="0"/>
              </a:rPr>
              <a:t> </a:t>
            </a:r>
            <a:r>
              <a:rPr lang="en-US" dirty="0">
                <a:latin typeface="Arial" charset="0"/>
                <a:ea typeface="ＭＳ Ｐゴシック" charset="0"/>
              </a:rPr>
              <a:t>of electrons to make complete octets. </a:t>
            </a:r>
          </a:p>
          <a:p>
            <a:pPr eaLnBrk="1" hangingPunct="1">
              <a:buFont typeface="Monotype Sorts" charset="0"/>
              <a:buChar char="¥"/>
            </a:pP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NH</a:t>
            </a:r>
            <a:r>
              <a:rPr lang="en-US" baseline="-25000" dirty="0">
                <a:latin typeface="Calibri" charset="0"/>
                <a:ea typeface="ＭＳ Ｐゴシック" charset="0"/>
                <a:cs typeface="ＭＳ Ｐゴシック" charset="0"/>
              </a:rPr>
              <a:t>3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, for example:</a:t>
            </a:r>
          </a:p>
          <a:p>
            <a:pPr eaLnBrk="1" hangingPunct="1">
              <a:buFont typeface="Monotype Sorts" charset="0"/>
              <a:buChar char="¥"/>
            </a:pP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Monotype Sorts" charset="0"/>
              <a:buChar char="¥"/>
            </a:pP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Monotype Sorts" charset="0"/>
              <a:buChar char="¥"/>
            </a:pP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8307" name="Title 1"/>
          <p:cNvSpPr>
            <a:spLocks noGrp="1"/>
          </p:cNvSpPr>
          <p:nvPr>
            <p:ph type="title"/>
          </p:nvPr>
        </p:nvSpPr>
        <p:spPr>
          <a:xfrm>
            <a:off x="246063" y="96838"/>
            <a:ext cx="8583612" cy="1143000"/>
          </a:xfrm>
        </p:spPr>
        <p:txBody>
          <a:bodyPr/>
          <a:lstStyle/>
          <a:p>
            <a:pPr eaLnBrk="1" hangingPunct="1"/>
            <a:r>
              <a:rPr lang="en-US" sz="4000">
                <a:latin typeface="Calibri" charset="0"/>
                <a:ea typeface="ＭＳ Ｐゴシック" charset="0"/>
                <a:cs typeface="ＭＳ Ｐゴシック" charset="0"/>
              </a:rPr>
              <a:t>Lewis Structures </a:t>
            </a:r>
            <a:r>
              <a:rPr lang="en-US" sz="4000" b="1">
                <a:latin typeface="Calibri" charset="0"/>
                <a:ea typeface="ＭＳ Ｐゴシック" charset="0"/>
                <a:cs typeface="Arial" charset="0"/>
              </a:rPr>
              <a:t>    </a:t>
            </a:r>
            <a:r>
              <a:rPr lang="es-ES_tradnl" sz="4000" b="1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4000">
                <a:latin typeface="Calibri" charset="0"/>
                <a:ea typeface="ＭＳ Ｐゴシック" charset="0"/>
                <a:cs typeface="ＭＳ Ｐゴシック" charset="0"/>
              </a:rPr>
              <a:t>  Molecular Shapes</a:t>
            </a:r>
          </a:p>
        </p:txBody>
      </p:sp>
      <p:grpSp>
        <p:nvGrpSpPr>
          <p:cNvPr id="98308" name="Group 13"/>
          <p:cNvGrpSpPr>
            <a:grpSpLocks/>
          </p:cNvGrpSpPr>
          <p:nvPr/>
        </p:nvGrpSpPr>
        <p:grpSpPr bwMode="auto">
          <a:xfrm>
            <a:off x="990600" y="4038600"/>
            <a:ext cx="7108825" cy="1062038"/>
            <a:chOff x="1019175" y="3654425"/>
            <a:chExt cx="7108825" cy="1062038"/>
          </a:xfrm>
        </p:grpSpPr>
        <p:pic>
          <p:nvPicPr>
            <p:cNvPr id="98312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9175" y="4044950"/>
              <a:ext cx="471488" cy="514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8313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8800" y="4087813"/>
              <a:ext cx="457200" cy="471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8314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14613" y="4081463"/>
              <a:ext cx="457200" cy="471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8315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70263" y="4081463"/>
              <a:ext cx="457200" cy="471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8316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19538" y="4044950"/>
              <a:ext cx="900112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8317" name="Picture 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19650" y="3654425"/>
              <a:ext cx="1400175" cy="1042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8318" name="Picture 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42063" y="4030663"/>
              <a:ext cx="1785937" cy="685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8309" name="Picture 3" descr="FG09_06C.JPG                                                   00003A20 WORKAS101                      B90835D4: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5257800"/>
            <a:ext cx="4953000" cy="136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8310" name="Rectangle 4"/>
          <p:cNvSpPr>
            <a:spLocks noChangeArrowheads="1"/>
          </p:cNvSpPr>
          <p:nvPr/>
        </p:nvSpPr>
        <p:spPr bwMode="auto">
          <a:xfrm>
            <a:off x="533400" y="5181600"/>
            <a:ext cx="23193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800" b="1"/>
              <a:t>Eg. Ammonia:</a:t>
            </a:r>
            <a:endParaRPr lang="en-US" sz="1800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4114800" y="762000"/>
            <a:ext cx="5334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5"/>
          <p:cNvSpPr>
            <a:spLocks noChangeArrowheads="1"/>
          </p:cNvSpPr>
          <p:nvPr/>
        </p:nvSpPr>
        <p:spPr bwMode="auto">
          <a:xfrm>
            <a:off x="-228600" y="5627688"/>
            <a:ext cx="96012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dirty="0"/>
              <a:t>Molecular Modeling: Bonding &amp; Lewis Structures </a:t>
            </a:r>
            <a:br>
              <a:rPr lang="en-US" dirty="0"/>
            </a:br>
            <a:r>
              <a:rPr lang="en-US" sz="2000" dirty="0"/>
              <a:t>Computational Chemistry: Molecular Modeling Report </a:t>
            </a:r>
            <a:r>
              <a:rPr lang="en-US" sz="2000" dirty="0" smtClean="0"/>
              <a:t>Form</a:t>
            </a:r>
            <a:endParaRPr lang="en-US" sz="2000" dirty="0"/>
          </a:p>
        </p:txBody>
      </p:sp>
      <p:sp>
        <p:nvSpPr>
          <p:cNvPr id="7" name="Rectangle 6">
            <a:hlinkClick r:id="rId2"/>
          </p:cNvPr>
          <p:cNvSpPr>
            <a:spLocks noChangeArrowheads="1"/>
          </p:cNvSpPr>
          <p:nvPr/>
        </p:nvSpPr>
        <p:spPr bwMode="auto">
          <a:xfrm>
            <a:off x="3276600" y="152400"/>
            <a:ext cx="218040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hlinkClick r:id="rId2"/>
              </a:rPr>
              <a:t>http://molview.org</a:t>
            </a:r>
            <a:endParaRPr lang="en-US" sz="2000" dirty="0"/>
          </a:p>
        </p:txBody>
      </p:sp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915400" cy="1162050"/>
          </a:xfrm>
        </p:spPr>
        <p:txBody>
          <a:bodyPr/>
          <a:lstStyle/>
          <a:p>
            <a:pPr algn="ctr"/>
            <a:r>
              <a:rPr lang="en-US" sz="3600" dirty="0">
                <a:latin typeface="Times" charset="0"/>
                <a:ea typeface="ＭＳ Ｐゴシック" charset="0"/>
                <a:cs typeface="ＭＳ Ｐゴシック" charset="0"/>
              </a:rPr>
              <a:t>Molecular Shapes </a:t>
            </a:r>
            <a:r>
              <a:rPr lang="en-US" sz="3600" dirty="0" smtClean="0">
                <a:latin typeface="Times" charset="0"/>
                <a:ea typeface="ＭＳ Ｐゴシック" charset="0"/>
                <a:cs typeface="ＭＳ Ｐゴシック" charset="0"/>
              </a:rPr>
              <a:t>     Lewis </a:t>
            </a:r>
            <a:r>
              <a:rPr lang="en-US" sz="3600" dirty="0">
                <a:latin typeface="Times" charset="0"/>
                <a:ea typeface="ＭＳ Ｐゴシック" charset="0"/>
                <a:cs typeface="ＭＳ Ｐゴシック" charset="0"/>
              </a:rPr>
              <a:t>Structures </a:t>
            </a:r>
            <a:br>
              <a:rPr lang="en-US" sz="3600" dirty="0">
                <a:latin typeface="Times" charset="0"/>
                <a:ea typeface="ＭＳ Ｐゴシック" charset="0"/>
                <a:cs typeface="ＭＳ Ｐゴシック" charset="0"/>
              </a:rPr>
            </a:br>
            <a:endParaRPr lang="en-US" sz="3200" dirty="0"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533" name="TextBox 10"/>
          <p:cNvSpPr txBox="1">
            <a:spLocks noChangeArrowheads="1"/>
          </p:cNvSpPr>
          <p:nvPr/>
        </p:nvSpPr>
        <p:spPr bwMode="auto">
          <a:xfrm>
            <a:off x="0" y="2709862"/>
            <a:ext cx="1068388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sz="1600" dirty="0"/>
              <a:t>Ammonia</a:t>
            </a:r>
          </a:p>
        </p:txBody>
      </p:sp>
      <p:pic>
        <p:nvPicPr>
          <p:cNvPr id="22534" name="Picture 11" descr="Screen Shot 2018-03-07 at 10.11.5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3" y="1066800"/>
            <a:ext cx="6962775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5" name="TextBox 12"/>
          <p:cNvSpPr txBox="1">
            <a:spLocks noChangeArrowheads="1"/>
          </p:cNvSpPr>
          <p:nvPr/>
        </p:nvSpPr>
        <p:spPr bwMode="auto">
          <a:xfrm>
            <a:off x="1143000" y="2438400"/>
            <a:ext cx="6781800" cy="523875"/>
          </a:xfrm>
          <a:prstGeom prst="rect">
            <a:avLst/>
          </a:prstGeom>
          <a:solidFill>
            <a:srgbClr val="339933">
              <a:alpha val="2784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sz="2800"/>
              <a:t>  </a:t>
            </a:r>
          </a:p>
        </p:txBody>
      </p:sp>
      <p:sp>
        <p:nvSpPr>
          <p:cNvPr id="9" name="TextBox 10"/>
          <p:cNvSpPr txBox="1">
            <a:spLocks noChangeArrowheads="1"/>
          </p:cNvSpPr>
          <p:nvPr/>
        </p:nvSpPr>
        <p:spPr bwMode="auto">
          <a:xfrm>
            <a:off x="71438" y="2438400"/>
            <a:ext cx="15240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sz="1600" dirty="0" smtClean="0"/>
              <a:t>Name?</a:t>
            </a:r>
            <a:endParaRPr lang="en-US" sz="1600" dirty="0"/>
          </a:p>
        </p:txBody>
      </p:sp>
      <p:pic>
        <p:nvPicPr>
          <p:cNvPr id="4" name="Picture 3" descr="Screen Shot 2019-10-01 at 10.09.36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2425700"/>
            <a:ext cx="805721" cy="5461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324600" y="1295400"/>
            <a:ext cx="990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optional</a:t>
            </a:r>
            <a:endParaRPr lang="en-US" sz="8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828800" y="2511623"/>
            <a:ext cx="457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8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4495800" y="838200"/>
            <a:ext cx="4572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29825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533400"/>
            <a:ext cx="8915400" cy="1162050"/>
          </a:xfrm>
        </p:spPr>
        <p:txBody>
          <a:bodyPr/>
          <a:lstStyle/>
          <a:p>
            <a:pPr eaLnBrk="1" hangingPunct="1"/>
            <a:r>
              <a:rPr lang="en-US" sz="3600" dirty="0">
                <a:latin typeface="Calibri" charset="0"/>
                <a:ea typeface="ＭＳ Ｐゴシック" charset="0"/>
                <a:cs typeface="ＭＳ Ｐゴシック" charset="0"/>
              </a:rPr>
              <a:t>Molecular Shapes       </a:t>
            </a:r>
            <a:r>
              <a:rPr lang="es-ES_tradnl" sz="3600" b="1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600" dirty="0">
                <a:latin typeface="Calibri" charset="0"/>
                <a:ea typeface="ＭＳ Ｐゴシック" charset="0"/>
                <a:cs typeface="ＭＳ Ｐゴシック" charset="0"/>
              </a:rPr>
              <a:t> Lewis Structures </a:t>
            </a:r>
            <a:br>
              <a:rPr lang="en-US" sz="3600" dirty="0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3200" dirty="0" err="1">
                <a:latin typeface="Calibri" charset="0"/>
                <a:ea typeface="ＭＳ Ｐゴシック" charset="0"/>
                <a:cs typeface="ＭＳ Ｐゴシック" charset="0"/>
              </a:rPr>
              <a:t>MolView</a:t>
            </a:r>
            <a:r>
              <a:rPr lang="en-US" sz="3200" dirty="0">
                <a:latin typeface="Calibri" charset="0"/>
                <a:ea typeface="ＭＳ Ｐゴシック" charset="0"/>
                <a:cs typeface="ＭＳ Ｐゴシック" charset="0"/>
              </a:rPr>
              <a:t>: Visual On-line Molecular Modeling</a:t>
            </a:r>
          </a:p>
        </p:txBody>
      </p:sp>
      <p:pic>
        <p:nvPicPr>
          <p:cNvPr id="100355" name="Picture 4" descr="Screen Shot 2016-03-05 at 10.41.25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154" y="2057400"/>
            <a:ext cx="4663646" cy="2743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0356" name="Rectangle 5"/>
          <p:cNvSpPr>
            <a:spLocks noChangeArrowheads="1"/>
          </p:cNvSpPr>
          <p:nvPr/>
        </p:nvSpPr>
        <p:spPr bwMode="auto">
          <a:xfrm>
            <a:off x="-304800" y="5334000"/>
            <a:ext cx="9601200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800" dirty="0"/>
              <a:t>Bonding, Lewis Structures, Molecular Modeling: </a:t>
            </a:r>
            <a:br>
              <a:rPr lang="en-US" sz="1800" dirty="0"/>
            </a:br>
            <a:r>
              <a:rPr lang="en-US" sz="2000" dirty="0"/>
              <a:t>Computational </a:t>
            </a:r>
            <a:r>
              <a:rPr lang="en-US" sz="2000" dirty="0" smtClean="0"/>
              <a:t>Experiments</a:t>
            </a:r>
            <a:endParaRPr lang="en-US" sz="2000" dirty="0"/>
          </a:p>
        </p:txBody>
      </p:sp>
      <p:sp>
        <p:nvSpPr>
          <p:cNvPr id="7" name="Rectangle 6">
            <a:hlinkClick r:id="rId3"/>
          </p:cNvPr>
          <p:cNvSpPr>
            <a:spLocks noChangeArrowheads="1"/>
          </p:cNvSpPr>
          <p:nvPr/>
        </p:nvSpPr>
        <p:spPr bwMode="auto">
          <a:xfrm>
            <a:off x="3276600" y="228600"/>
            <a:ext cx="2644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800">
                <a:hlinkClick r:id="rId3"/>
              </a:rPr>
              <a:t>http://molview.org</a:t>
            </a:r>
            <a:endParaRPr lang="en-US" sz="1800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4495800" y="914400"/>
            <a:ext cx="6096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5"/>
          <p:cNvSpPr>
            <a:spLocks noChangeArrowheads="1"/>
          </p:cNvSpPr>
          <p:nvPr/>
        </p:nvSpPr>
        <p:spPr bwMode="auto">
          <a:xfrm>
            <a:off x="-228600" y="5627688"/>
            <a:ext cx="96012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dirty="0"/>
              <a:t>Molecular Modeling: Bonding &amp; Lewis Structures </a:t>
            </a:r>
            <a:br>
              <a:rPr lang="en-US" dirty="0"/>
            </a:br>
            <a:r>
              <a:rPr lang="en-US" sz="2000" dirty="0"/>
              <a:t>Computational Chemistry: Molecular Modeling Report </a:t>
            </a:r>
            <a:r>
              <a:rPr lang="en-US" sz="2000" dirty="0" smtClean="0"/>
              <a:t>Form</a:t>
            </a:r>
            <a:endParaRPr lang="en-US" sz="2000" dirty="0"/>
          </a:p>
        </p:txBody>
      </p:sp>
      <p:sp>
        <p:nvSpPr>
          <p:cNvPr id="7" name="Rectangle 6">
            <a:hlinkClick r:id="rId2"/>
          </p:cNvPr>
          <p:cNvSpPr>
            <a:spLocks noChangeArrowheads="1"/>
          </p:cNvSpPr>
          <p:nvPr/>
        </p:nvSpPr>
        <p:spPr bwMode="auto">
          <a:xfrm>
            <a:off x="3276600" y="152400"/>
            <a:ext cx="218040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hlinkClick r:id="rId2"/>
              </a:rPr>
              <a:t>http://molview.org</a:t>
            </a:r>
            <a:endParaRPr lang="en-US" sz="2000" dirty="0"/>
          </a:p>
        </p:txBody>
      </p:sp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915400" cy="1162050"/>
          </a:xfrm>
        </p:spPr>
        <p:txBody>
          <a:bodyPr/>
          <a:lstStyle/>
          <a:p>
            <a:pPr algn="ctr"/>
            <a:r>
              <a:rPr lang="en-US" sz="3600" dirty="0">
                <a:latin typeface="Times" charset="0"/>
                <a:ea typeface="ＭＳ Ｐゴシック" charset="0"/>
                <a:cs typeface="ＭＳ Ｐゴシック" charset="0"/>
              </a:rPr>
              <a:t>Molecular Shapes </a:t>
            </a:r>
            <a:r>
              <a:rPr lang="en-US" sz="3600" dirty="0" smtClean="0">
                <a:latin typeface="Times" charset="0"/>
                <a:ea typeface="ＭＳ Ｐゴシック" charset="0"/>
                <a:cs typeface="ＭＳ Ｐゴシック" charset="0"/>
              </a:rPr>
              <a:t>     Lewis </a:t>
            </a:r>
            <a:r>
              <a:rPr lang="en-US" sz="3600" dirty="0">
                <a:latin typeface="Times" charset="0"/>
                <a:ea typeface="ＭＳ Ｐゴシック" charset="0"/>
                <a:cs typeface="ＭＳ Ｐゴシック" charset="0"/>
              </a:rPr>
              <a:t>Structures </a:t>
            </a:r>
            <a:br>
              <a:rPr lang="en-US" sz="3600" dirty="0">
                <a:latin typeface="Times" charset="0"/>
                <a:ea typeface="ＭＳ Ｐゴシック" charset="0"/>
                <a:cs typeface="ＭＳ Ｐゴシック" charset="0"/>
              </a:rPr>
            </a:br>
            <a:endParaRPr lang="en-US" sz="3200" dirty="0"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533" name="TextBox 10"/>
          <p:cNvSpPr txBox="1">
            <a:spLocks noChangeArrowheads="1"/>
          </p:cNvSpPr>
          <p:nvPr/>
        </p:nvSpPr>
        <p:spPr bwMode="auto">
          <a:xfrm>
            <a:off x="0" y="2709862"/>
            <a:ext cx="1068388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sz="1600" dirty="0"/>
              <a:t>Ammonia</a:t>
            </a:r>
          </a:p>
        </p:txBody>
      </p:sp>
      <p:pic>
        <p:nvPicPr>
          <p:cNvPr id="22534" name="Picture 11" descr="Screen Shot 2018-03-07 at 10.11.5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3" y="1066800"/>
            <a:ext cx="6962775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5" name="TextBox 12"/>
          <p:cNvSpPr txBox="1">
            <a:spLocks noChangeArrowheads="1"/>
          </p:cNvSpPr>
          <p:nvPr/>
        </p:nvSpPr>
        <p:spPr bwMode="auto">
          <a:xfrm>
            <a:off x="1143000" y="2438400"/>
            <a:ext cx="6781800" cy="523875"/>
          </a:xfrm>
          <a:prstGeom prst="rect">
            <a:avLst/>
          </a:prstGeom>
          <a:solidFill>
            <a:srgbClr val="339933">
              <a:alpha val="2784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sz="2800"/>
              <a:t>  </a:t>
            </a:r>
          </a:p>
        </p:txBody>
      </p:sp>
      <p:sp>
        <p:nvSpPr>
          <p:cNvPr id="9" name="TextBox 10"/>
          <p:cNvSpPr txBox="1">
            <a:spLocks noChangeArrowheads="1"/>
          </p:cNvSpPr>
          <p:nvPr/>
        </p:nvSpPr>
        <p:spPr bwMode="auto">
          <a:xfrm>
            <a:off x="71438" y="2438400"/>
            <a:ext cx="15240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sz="1600" dirty="0" smtClean="0"/>
              <a:t>Name?</a:t>
            </a:r>
            <a:endParaRPr lang="en-US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3657600" y="2438400"/>
            <a:ext cx="609600" cy="369332"/>
          </a:xfrm>
          <a:prstGeom prst="rect">
            <a:avLst/>
          </a:prstGeom>
          <a:solidFill>
            <a:schemeClr val="bg1">
              <a:alpha val="3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dirty="0" smtClean="0"/>
              <a:t>Tetra-</a:t>
            </a:r>
            <a:br>
              <a:rPr lang="en-US" sz="900" dirty="0" smtClean="0"/>
            </a:br>
            <a:r>
              <a:rPr lang="en-US" sz="900" dirty="0" err="1" smtClean="0"/>
              <a:t>hedral</a:t>
            </a:r>
            <a:endParaRPr lang="en-US" sz="900" dirty="0"/>
          </a:p>
        </p:txBody>
      </p:sp>
      <p:sp>
        <p:nvSpPr>
          <p:cNvPr id="11" name="TextBox 10"/>
          <p:cNvSpPr txBox="1"/>
          <p:nvPr/>
        </p:nvSpPr>
        <p:spPr>
          <a:xfrm>
            <a:off x="4267200" y="2438400"/>
            <a:ext cx="609600" cy="369332"/>
          </a:xfrm>
          <a:prstGeom prst="rect">
            <a:avLst/>
          </a:prstGeom>
          <a:solidFill>
            <a:schemeClr val="bg1">
              <a:alpha val="3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dirty="0" err="1" smtClean="0"/>
              <a:t>Trigonal</a:t>
            </a:r>
            <a:r>
              <a:rPr lang="en-US" sz="900" dirty="0" smtClean="0"/>
              <a:t/>
            </a:r>
            <a:br>
              <a:rPr lang="en-US" sz="900" dirty="0" smtClean="0"/>
            </a:br>
            <a:r>
              <a:rPr lang="en-US" sz="900" dirty="0" smtClean="0"/>
              <a:t>Planar</a:t>
            </a:r>
            <a:endParaRPr lang="en-US" sz="900" dirty="0"/>
          </a:p>
        </p:txBody>
      </p:sp>
      <p:pic>
        <p:nvPicPr>
          <p:cNvPr id="4" name="Picture 3" descr="Screen Shot 2019-10-01 at 10.09.36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2425700"/>
            <a:ext cx="805721" cy="546100"/>
          </a:xfrm>
          <a:prstGeom prst="rect">
            <a:avLst/>
          </a:prstGeom>
        </p:spPr>
      </p:pic>
      <p:pic>
        <p:nvPicPr>
          <p:cNvPr id="5" name="Picture 4" descr="Screen Shot 2019-10-01 at 10.10.14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2438400"/>
            <a:ext cx="571499" cy="50109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876800" y="2512368"/>
            <a:ext cx="609600" cy="230832"/>
          </a:xfrm>
          <a:prstGeom prst="rect">
            <a:avLst/>
          </a:prstGeom>
          <a:solidFill>
            <a:schemeClr val="bg1">
              <a:alpha val="3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dirty="0" smtClean="0"/>
              <a:t>Polar</a:t>
            </a:r>
            <a:endParaRPr lang="en-US" sz="900" dirty="0"/>
          </a:p>
        </p:txBody>
      </p:sp>
      <p:sp>
        <p:nvSpPr>
          <p:cNvPr id="6" name="TextBox 5"/>
          <p:cNvSpPr txBox="1"/>
          <p:nvPr/>
        </p:nvSpPr>
        <p:spPr>
          <a:xfrm>
            <a:off x="6324600" y="1295400"/>
            <a:ext cx="990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optional</a:t>
            </a:r>
            <a:endParaRPr lang="en-US" sz="800" b="1" dirty="0"/>
          </a:p>
        </p:txBody>
      </p:sp>
      <p:pic>
        <p:nvPicPr>
          <p:cNvPr id="2" name="Picture 1" descr="Screen Shot 2019-10-01 at 10.26.58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9952" y="2438400"/>
            <a:ext cx="976648" cy="533400"/>
          </a:xfrm>
          <a:prstGeom prst="rect">
            <a:avLst/>
          </a:prstGeom>
        </p:spPr>
      </p:pic>
      <p:pic>
        <p:nvPicPr>
          <p:cNvPr id="8" name="Picture 7" descr="Screen Shot 2019-10-01 at 10.32.43 PM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209800"/>
            <a:ext cx="833712" cy="74921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828800" y="2511623"/>
            <a:ext cx="457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43000" y="3500735"/>
            <a:ext cx="6570663" cy="461665"/>
          </a:xfrm>
          <a:prstGeom prst="rect">
            <a:avLst/>
          </a:prstGeom>
          <a:solidFill>
            <a:schemeClr val="accent2">
              <a:lumMod val="20000"/>
              <a:lumOff val="80000"/>
              <a:alpha val="48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22" name="Picture 21" descr="Screen Shot 2019-10-02 at 2.19.25 PM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3429000"/>
            <a:ext cx="6680200" cy="637255"/>
          </a:xfrm>
          <a:prstGeom prst="rect">
            <a:avLst/>
          </a:prstGeom>
        </p:spPr>
      </p:pic>
      <p:cxnSp>
        <p:nvCxnSpPr>
          <p:cNvPr id="16" name="Straight Arrow Connector 15"/>
          <p:cNvCxnSpPr/>
          <p:nvPr/>
        </p:nvCxnSpPr>
        <p:spPr>
          <a:xfrm>
            <a:off x="4419600" y="838200"/>
            <a:ext cx="5334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60088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5"/>
          <p:cNvSpPr>
            <a:spLocks noChangeArrowheads="1"/>
          </p:cNvSpPr>
          <p:nvPr/>
        </p:nvSpPr>
        <p:spPr bwMode="auto">
          <a:xfrm>
            <a:off x="-228600" y="5631359"/>
            <a:ext cx="96012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dirty="0"/>
              <a:t>Molecular Modeling: Bonding &amp; Lewis Structures </a:t>
            </a:r>
            <a:br>
              <a:rPr lang="en-US" dirty="0"/>
            </a:br>
            <a:r>
              <a:rPr lang="en-US" sz="2000" dirty="0"/>
              <a:t>Computational Chemistry: Molecular Modeling Report </a:t>
            </a:r>
            <a:r>
              <a:rPr lang="en-US" sz="2000" dirty="0" smtClean="0"/>
              <a:t>Form</a:t>
            </a:r>
            <a:endParaRPr lang="en-US" sz="2000" dirty="0"/>
          </a:p>
        </p:txBody>
      </p:sp>
      <p:sp>
        <p:nvSpPr>
          <p:cNvPr id="7" name="Rectangle 6">
            <a:hlinkClick r:id="rId2"/>
          </p:cNvPr>
          <p:cNvSpPr>
            <a:spLocks noChangeArrowheads="1"/>
          </p:cNvSpPr>
          <p:nvPr/>
        </p:nvSpPr>
        <p:spPr bwMode="auto">
          <a:xfrm>
            <a:off x="3276600" y="228600"/>
            <a:ext cx="2644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>
                <a:hlinkClick r:id="rId2"/>
              </a:rPr>
              <a:t>http://molview.org</a:t>
            </a:r>
            <a:endParaRPr lang="en-US"/>
          </a:p>
        </p:txBody>
      </p:sp>
      <p:pic>
        <p:nvPicPr>
          <p:cNvPr id="26628" name="Picture 5" descr="Screen Shot 2018-03-06 at 2.14.2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295400"/>
            <a:ext cx="6864350" cy="433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533400"/>
            <a:ext cx="8915400" cy="1162050"/>
          </a:xfrm>
        </p:spPr>
        <p:txBody>
          <a:bodyPr/>
          <a:lstStyle/>
          <a:p>
            <a:pPr algn="ctr"/>
            <a:r>
              <a:rPr lang="en-US" sz="3600" dirty="0">
                <a:latin typeface="Times" charset="0"/>
                <a:ea typeface="ＭＳ Ｐゴシック" charset="0"/>
                <a:cs typeface="ＭＳ Ｐゴシック" charset="0"/>
              </a:rPr>
              <a:t>Molecular </a:t>
            </a:r>
            <a:r>
              <a:rPr lang="en-US" sz="3600" dirty="0" smtClean="0">
                <a:latin typeface="Times" charset="0"/>
                <a:ea typeface="ＭＳ Ｐゴシック" charset="0"/>
                <a:cs typeface="ＭＳ Ｐゴシック" charset="0"/>
              </a:rPr>
              <a:t>Shapes       Lewis </a:t>
            </a:r>
            <a:r>
              <a:rPr lang="en-US" sz="3600" dirty="0">
                <a:latin typeface="Times" charset="0"/>
                <a:ea typeface="ＭＳ Ｐゴシック" charset="0"/>
                <a:cs typeface="ＭＳ Ｐゴシック" charset="0"/>
              </a:rPr>
              <a:t>Structures </a:t>
            </a:r>
            <a:br>
              <a:rPr lang="en-US" sz="3600" dirty="0">
                <a:latin typeface="Times" charset="0"/>
                <a:ea typeface="ＭＳ Ｐゴシック" charset="0"/>
                <a:cs typeface="ＭＳ Ｐゴシック" charset="0"/>
              </a:rPr>
            </a:br>
            <a:endParaRPr lang="en-US" sz="3200" dirty="0"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6630" name="TextBox 9"/>
          <p:cNvSpPr txBox="1">
            <a:spLocks noChangeArrowheads="1"/>
          </p:cNvSpPr>
          <p:nvPr/>
        </p:nvSpPr>
        <p:spPr bwMode="auto">
          <a:xfrm>
            <a:off x="1066800" y="2590800"/>
            <a:ext cx="6781800" cy="523875"/>
          </a:xfrm>
          <a:prstGeom prst="rect">
            <a:avLst/>
          </a:prstGeom>
          <a:solidFill>
            <a:srgbClr val="339933">
              <a:alpha val="2784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sz="2800"/>
              <a:t>  </a:t>
            </a:r>
          </a:p>
        </p:txBody>
      </p:sp>
      <p:sp>
        <p:nvSpPr>
          <p:cNvPr id="26631" name="TextBox 10"/>
          <p:cNvSpPr txBox="1">
            <a:spLocks noChangeArrowheads="1"/>
          </p:cNvSpPr>
          <p:nvPr/>
        </p:nvSpPr>
        <p:spPr bwMode="auto">
          <a:xfrm>
            <a:off x="76200" y="2514600"/>
            <a:ext cx="15240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sz="1600"/>
              <a:t>Ammonium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4419600" y="914400"/>
            <a:ext cx="5334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19025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533400"/>
            <a:ext cx="8915400" cy="1162050"/>
          </a:xfrm>
        </p:spPr>
        <p:txBody>
          <a:bodyPr/>
          <a:lstStyle/>
          <a:p>
            <a:pPr algn="ctr"/>
            <a:r>
              <a:rPr lang="en-US" sz="3600" dirty="0">
                <a:latin typeface="Times" charset="0"/>
                <a:ea typeface="ＭＳ Ｐゴシック" charset="0"/>
                <a:cs typeface="ＭＳ Ｐゴシック" charset="0"/>
              </a:rPr>
              <a:t>Molecular Shapes  </a:t>
            </a:r>
            <a:r>
              <a:rPr lang="en-US" sz="3600" b="1" dirty="0">
                <a:latin typeface="Times" charset="0"/>
                <a:ea typeface="ＭＳ Ｐゴシック" charset="0"/>
                <a:cs typeface="Arial" charset="0"/>
              </a:rPr>
              <a:t> </a:t>
            </a:r>
            <a:r>
              <a:rPr lang="en-US" sz="3600" b="1" dirty="0" smtClean="0">
                <a:latin typeface="Times" charset="0"/>
                <a:ea typeface="ＭＳ Ｐゴシック" charset="0"/>
                <a:cs typeface="Arial" charset="0"/>
              </a:rPr>
              <a:t>   </a:t>
            </a:r>
            <a:r>
              <a:rPr lang="en-US" sz="3600" dirty="0" smtClean="0">
                <a:latin typeface="Times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600" dirty="0">
                <a:latin typeface="Times" charset="0"/>
                <a:ea typeface="ＭＳ Ｐゴシック" charset="0"/>
                <a:cs typeface="ＭＳ Ｐゴシック" charset="0"/>
              </a:rPr>
              <a:t>Lewis Structures </a:t>
            </a:r>
            <a:br>
              <a:rPr lang="en-US" sz="3600" dirty="0">
                <a:latin typeface="Times" charset="0"/>
                <a:ea typeface="ＭＳ Ｐゴシック" charset="0"/>
                <a:cs typeface="ＭＳ Ｐゴシック" charset="0"/>
              </a:rPr>
            </a:br>
            <a:r>
              <a:rPr lang="en-US" sz="3200" dirty="0" err="1">
                <a:latin typeface="Times" charset="0"/>
                <a:ea typeface="ＭＳ Ｐゴシック" charset="0"/>
                <a:cs typeface="ＭＳ Ｐゴシック" charset="0"/>
              </a:rPr>
              <a:t>MolView</a:t>
            </a:r>
            <a:r>
              <a:rPr lang="en-US" sz="3200" dirty="0">
                <a:latin typeface="Times" charset="0"/>
                <a:ea typeface="ＭＳ Ｐゴシック" charset="0"/>
                <a:cs typeface="ＭＳ Ｐゴシック" charset="0"/>
              </a:rPr>
              <a:t>: Visual On-line Molecular Modeling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-228600" y="5410200"/>
            <a:ext cx="96012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dirty="0"/>
              <a:t>Molecular Modeling: Bonding &amp; Lewis Structures </a:t>
            </a:r>
            <a:br>
              <a:rPr lang="en-US" dirty="0"/>
            </a:br>
            <a:r>
              <a:rPr lang="en-US" sz="2000" dirty="0"/>
              <a:t>Computational Chemistry: Molecular Modeling Report </a:t>
            </a:r>
            <a:r>
              <a:rPr lang="en-US" sz="2000" dirty="0" smtClean="0"/>
              <a:t>Form</a:t>
            </a:r>
            <a:endParaRPr lang="en-US" sz="2000" dirty="0"/>
          </a:p>
        </p:txBody>
      </p:sp>
      <p:sp>
        <p:nvSpPr>
          <p:cNvPr id="27652" name="Rectangle 6">
            <a:hlinkClick r:id="rId2"/>
          </p:cNvPr>
          <p:cNvSpPr>
            <a:spLocks noChangeArrowheads="1"/>
          </p:cNvSpPr>
          <p:nvPr/>
        </p:nvSpPr>
        <p:spPr bwMode="auto">
          <a:xfrm>
            <a:off x="3276600" y="228600"/>
            <a:ext cx="2644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>
                <a:hlinkClick r:id="rId2"/>
              </a:rPr>
              <a:t>http://molview.org</a:t>
            </a:r>
            <a:endParaRPr lang="en-US"/>
          </a:p>
        </p:txBody>
      </p:sp>
      <p:pic>
        <p:nvPicPr>
          <p:cNvPr id="27653" name="Picture 7" descr="Screen Shot 2018-03-07 at 9.34.5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828800"/>
            <a:ext cx="5334000" cy="3354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54" name="TextBox 8"/>
          <p:cNvSpPr txBox="1">
            <a:spLocks noChangeArrowheads="1"/>
          </p:cNvSpPr>
          <p:nvPr/>
        </p:nvSpPr>
        <p:spPr bwMode="auto">
          <a:xfrm>
            <a:off x="0" y="3682424"/>
            <a:ext cx="1752600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r"/>
            <a:r>
              <a:rPr lang="en-US" sz="1600" dirty="0" smtClean="0"/>
              <a:t>Ammonium</a:t>
            </a:r>
          </a:p>
          <a:p>
            <a:pPr algn="r"/>
            <a:r>
              <a:rPr lang="en-US" sz="1600" dirty="0" smtClean="0">
                <a:solidFill>
                  <a:srgbClr val="000000"/>
                </a:solidFill>
              </a:rPr>
              <a:t>(polyatomic ion)</a:t>
            </a:r>
            <a:endParaRPr lang="en-US" sz="1600" dirty="0">
              <a:solidFill>
                <a:srgbClr val="00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419600" y="914400"/>
            <a:ext cx="5334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70375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D:\jpeg\chap008\W424_UF08-8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533400"/>
            <a:ext cx="3489325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2275" name="Text Box 3"/>
          <p:cNvSpPr txBox="1">
            <a:spLocks noChangeArrowheads="1"/>
          </p:cNvSpPr>
          <p:nvPr/>
        </p:nvSpPr>
        <p:spPr bwMode="auto">
          <a:xfrm>
            <a:off x="914400" y="533400"/>
            <a:ext cx="3660775" cy="5478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Linear 		Linear</a:t>
            </a:r>
          </a:p>
          <a:p>
            <a:pPr eaLnBrk="1" hangingPunct="1"/>
            <a:endParaRPr lang="en-US" sz="1400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eaLnBrk="1" hangingPunct="1"/>
            <a:r>
              <a:rPr lang="en-US" sz="1400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Trigonal</a:t>
            </a:r>
            <a:r>
              <a:rPr lang="en-US" sz="14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Planar	</a:t>
            </a:r>
            <a:r>
              <a:rPr lang="en-US" sz="1400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Trigonal</a:t>
            </a:r>
            <a:r>
              <a:rPr lang="en-US" sz="14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Planar</a:t>
            </a:r>
          </a:p>
          <a:p>
            <a:pPr eaLnBrk="1" hangingPunct="1"/>
            <a:endParaRPr lang="en-US" sz="1400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eaLnBrk="1" hangingPunct="1"/>
            <a:r>
              <a:rPr lang="en-US" sz="1400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Trigonal</a:t>
            </a:r>
            <a:r>
              <a:rPr lang="en-US" sz="14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Planar 	Bent</a:t>
            </a:r>
          </a:p>
          <a:p>
            <a:pPr eaLnBrk="1" hangingPunct="1"/>
            <a:endParaRPr lang="en-US" sz="1400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eaLnBrk="1" hangingPunct="1"/>
            <a:r>
              <a:rPr lang="en-US" sz="14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Tetrahedral	 </a:t>
            </a:r>
            <a:r>
              <a:rPr lang="en-US" sz="14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	Tetrahedral</a:t>
            </a:r>
            <a:endParaRPr lang="en-US" sz="1400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eaLnBrk="1" hangingPunct="1"/>
            <a:endParaRPr lang="en-US" sz="1400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eaLnBrk="1" hangingPunct="1"/>
            <a:r>
              <a:rPr lang="en-US" sz="14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Tetrahedral	</a:t>
            </a:r>
            <a:r>
              <a:rPr lang="en-US" sz="14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	</a:t>
            </a:r>
            <a:r>
              <a:rPr lang="en-US" sz="1400" dirty="0" err="1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Trigonal</a:t>
            </a:r>
            <a:r>
              <a:rPr lang="en-US" sz="14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14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Pyramidal</a:t>
            </a:r>
          </a:p>
          <a:p>
            <a:pPr eaLnBrk="1" hangingPunct="1"/>
            <a:endParaRPr lang="en-US" sz="1400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eaLnBrk="1" hangingPunct="1"/>
            <a:r>
              <a:rPr lang="en-US" sz="14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Tetrahedral	</a:t>
            </a:r>
            <a:r>
              <a:rPr lang="en-US" sz="14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	Bent</a:t>
            </a:r>
            <a:endParaRPr lang="en-US" sz="1400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eaLnBrk="1" hangingPunct="1"/>
            <a:endParaRPr lang="en-US" sz="1400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eaLnBrk="1" hangingPunct="1"/>
            <a:r>
              <a:rPr lang="en-US" sz="1400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Trigonal</a:t>
            </a:r>
            <a:r>
              <a:rPr lang="en-US" sz="14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1400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Bipyramidal</a:t>
            </a:r>
            <a:r>
              <a:rPr lang="en-US" sz="14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	</a:t>
            </a:r>
            <a:r>
              <a:rPr lang="en-US" sz="1400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Trigonal</a:t>
            </a:r>
            <a:r>
              <a:rPr lang="en-US" sz="14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1400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Bipyramidal</a:t>
            </a:r>
            <a:endParaRPr lang="en-US" sz="1400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eaLnBrk="1" hangingPunct="1"/>
            <a:endParaRPr lang="en-US" sz="1400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eaLnBrk="1" hangingPunct="1"/>
            <a:r>
              <a:rPr lang="en-US" sz="1400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Trigonal</a:t>
            </a:r>
            <a:r>
              <a:rPr lang="en-US" sz="14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1400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Bipyramidal</a:t>
            </a:r>
            <a:r>
              <a:rPr lang="en-US" sz="14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	Seesaw</a:t>
            </a:r>
          </a:p>
          <a:p>
            <a:pPr eaLnBrk="1" hangingPunct="1"/>
            <a:endParaRPr lang="en-US" sz="1400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eaLnBrk="1" hangingPunct="1"/>
            <a:r>
              <a:rPr lang="en-US" sz="1400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Trigonal</a:t>
            </a:r>
            <a:r>
              <a:rPr lang="en-US" sz="14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1400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Bipyramidal</a:t>
            </a:r>
            <a:r>
              <a:rPr lang="en-US" sz="14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	T-shape</a:t>
            </a:r>
          </a:p>
          <a:p>
            <a:pPr eaLnBrk="1" hangingPunct="1"/>
            <a:endParaRPr lang="en-US" sz="1400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eaLnBrk="1" hangingPunct="1"/>
            <a:r>
              <a:rPr lang="en-US" sz="1400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Trigonal</a:t>
            </a:r>
            <a:r>
              <a:rPr lang="en-US" sz="14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1400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Bipyramidal</a:t>
            </a:r>
            <a:r>
              <a:rPr lang="en-US" sz="14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	Linear</a:t>
            </a:r>
          </a:p>
          <a:p>
            <a:pPr eaLnBrk="1" hangingPunct="1"/>
            <a:endParaRPr lang="en-US" sz="1400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eaLnBrk="1" hangingPunct="1"/>
            <a:r>
              <a:rPr lang="en-US" sz="14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Octahedral	</a:t>
            </a:r>
            <a:r>
              <a:rPr lang="en-US" sz="14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		Octahedral</a:t>
            </a:r>
            <a:endParaRPr lang="en-US" sz="1400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eaLnBrk="1" hangingPunct="1"/>
            <a:endParaRPr lang="en-US" sz="1400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eaLnBrk="1" hangingPunct="1"/>
            <a:r>
              <a:rPr lang="en-US" sz="14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Octahedral	</a:t>
            </a:r>
            <a:r>
              <a:rPr lang="en-US" sz="14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		Square </a:t>
            </a:r>
            <a:r>
              <a:rPr lang="en-US" sz="14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Pyramidal</a:t>
            </a:r>
          </a:p>
          <a:p>
            <a:pPr eaLnBrk="1" hangingPunct="1"/>
            <a:endParaRPr lang="en-US" sz="1400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eaLnBrk="1" hangingPunct="1"/>
            <a:r>
              <a:rPr lang="en-US" sz="14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Octahedral	</a:t>
            </a:r>
            <a:r>
              <a:rPr lang="en-US" sz="14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		Square </a:t>
            </a:r>
            <a:r>
              <a:rPr lang="en-US" sz="14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Planar</a:t>
            </a:r>
          </a:p>
        </p:txBody>
      </p:sp>
      <p:sp>
        <p:nvSpPr>
          <p:cNvPr id="182276" name="Text Box 4"/>
          <p:cNvSpPr txBox="1">
            <a:spLocks noChangeArrowheads="1"/>
          </p:cNvSpPr>
          <p:nvPr/>
        </p:nvSpPr>
        <p:spPr bwMode="auto">
          <a:xfrm>
            <a:off x="685800" y="0"/>
            <a:ext cx="1595659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b="1" u="sng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VSEPR</a:t>
            </a:r>
            <a:r>
              <a:rPr lang="en-US" sz="1200" b="1" u="sng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  <a:r>
              <a:rPr lang="en-US" sz="1200" b="1" u="sng" dirty="0">
                <a:solidFill>
                  <a:srgbClr val="33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(Electronic) </a:t>
            </a:r>
          </a:p>
          <a:p>
            <a:pPr eaLnBrk="1" hangingPunct="1"/>
            <a:r>
              <a:rPr lang="en-US" sz="1200" b="1" u="sng" dirty="0">
                <a:solidFill>
                  <a:srgbClr val="33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Geometry</a:t>
            </a:r>
            <a:endParaRPr lang="en-US" sz="1200" b="1" u="sng" dirty="0"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</p:txBody>
      </p:sp>
      <p:sp>
        <p:nvSpPr>
          <p:cNvPr id="182277" name="Text Box 5"/>
          <p:cNvSpPr txBox="1">
            <a:spLocks noChangeArrowheads="1"/>
          </p:cNvSpPr>
          <p:nvPr/>
        </p:nvSpPr>
        <p:spPr bwMode="auto">
          <a:xfrm>
            <a:off x="2209800" y="0"/>
            <a:ext cx="903087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b="1" u="sng" dirty="0">
                <a:solidFill>
                  <a:srgbClr val="8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Molecular </a:t>
            </a:r>
          </a:p>
          <a:p>
            <a:pPr eaLnBrk="1" hangingPunct="1"/>
            <a:r>
              <a:rPr lang="en-US" sz="1200" b="1" u="sng" dirty="0">
                <a:solidFill>
                  <a:srgbClr val="8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Geometry</a:t>
            </a:r>
            <a:endParaRPr lang="en-US" sz="1200" b="1" u="sng" dirty="0"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</p:txBody>
      </p:sp>
      <p:sp>
        <p:nvSpPr>
          <p:cNvPr id="182278" name="Text Box 6"/>
          <p:cNvSpPr txBox="1">
            <a:spLocks noChangeArrowheads="1"/>
          </p:cNvSpPr>
          <p:nvPr/>
        </p:nvSpPr>
        <p:spPr bwMode="auto">
          <a:xfrm>
            <a:off x="4495800" y="228600"/>
            <a:ext cx="1177925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b="1" u="sng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Bond Angle</a:t>
            </a:r>
          </a:p>
        </p:txBody>
      </p:sp>
      <p:sp>
        <p:nvSpPr>
          <p:cNvPr id="182279" name="Text Box 7"/>
          <p:cNvSpPr txBox="1">
            <a:spLocks noChangeArrowheads="1"/>
          </p:cNvSpPr>
          <p:nvPr/>
        </p:nvSpPr>
        <p:spPr bwMode="auto">
          <a:xfrm>
            <a:off x="7848600" y="533400"/>
            <a:ext cx="282575" cy="56229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b="1">
                <a:solidFill>
                  <a:srgbClr val="0066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0</a:t>
            </a:r>
          </a:p>
          <a:p>
            <a:pPr eaLnBrk="1" hangingPunct="1"/>
            <a:endParaRPr lang="en-US" sz="1400" b="1">
              <a:solidFill>
                <a:srgbClr val="0066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  <a:p>
            <a:pPr eaLnBrk="1" hangingPunct="1"/>
            <a:r>
              <a:rPr lang="en-US" sz="1400" b="1">
                <a:solidFill>
                  <a:srgbClr val="0066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0</a:t>
            </a:r>
          </a:p>
          <a:p>
            <a:pPr eaLnBrk="1" hangingPunct="1"/>
            <a:endParaRPr lang="en-US" sz="1400" b="1">
              <a:solidFill>
                <a:srgbClr val="0066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  <a:p>
            <a:pPr eaLnBrk="1" hangingPunct="1"/>
            <a:r>
              <a:rPr lang="en-US" sz="1400" b="1">
                <a:solidFill>
                  <a:srgbClr val="0066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1</a:t>
            </a:r>
          </a:p>
          <a:p>
            <a:pPr eaLnBrk="1" hangingPunct="1"/>
            <a:endParaRPr lang="en-US" sz="1400" b="1">
              <a:solidFill>
                <a:srgbClr val="0066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  <a:p>
            <a:pPr eaLnBrk="1" hangingPunct="1"/>
            <a:r>
              <a:rPr lang="en-US" sz="1400" b="1">
                <a:solidFill>
                  <a:srgbClr val="0066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0</a:t>
            </a:r>
          </a:p>
          <a:p>
            <a:pPr eaLnBrk="1" hangingPunct="1"/>
            <a:endParaRPr lang="en-US" sz="1400" b="1">
              <a:solidFill>
                <a:srgbClr val="0066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  <a:p>
            <a:pPr eaLnBrk="1" hangingPunct="1"/>
            <a:r>
              <a:rPr lang="en-US" sz="1400" b="1">
                <a:solidFill>
                  <a:srgbClr val="0066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1</a:t>
            </a:r>
          </a:p>
          <a:p>
            <a:pPr eaLnBrk="1" hangingPunct="1"/>
            <a:endParaRPr lang="en-US" sz="1400" b="1">
              <a:solidFill>
                <a:srgbClr val="0066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  <a:p>
            <a:pPr eaLnBrk="1" hangingPunct="1"/>
            <a:r>
              <a:rPr lang="en-US" sz="1400" b="1">
                <a:solidFill>
                  <a:srgbClr val="0066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2</a:t>
            </a:r>
          </a:p>
          <a:p>
            <a:pPr eaLnBrk="1" hangingPunct="1"/>
            <a:endParaRPr lang="en-US" sz="1400" b="1">
              <a:solidFill>
                <a:srgbClr val="0066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  <a:p>
            <a:pPr eaLnBrk="1" hangingPunct="1"/>
            <a:r>
              <a:rPr lang="en-US" sz="1400" b="1">
                <a:solidFill>
                  <a:srgbClr val="0066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0</a:t>
            </a:r>
          </a:p>
          <a:p>
            <a:pPr eaLnBrk="1" hangingPunct="1"/>
            <a:endParaRPr lang="en-US" sz="1400" b="1">
              <a:solidFill>
                <a:srgbClr val="0066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  <a:p>
            <a:pPr eaLnBrk="1" hangingPunct="1"/>
            <a:r>
              <a:rPr lang="en-US" sz="1400" b="1">
                <a:solidFill>
                  <a:srgbClr val="0066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1</a:t>
            </a:r>
          </a:p>
          <a:p>
            <a:pPr eaLnBrk="1" hangingPunct="1"/>
            <a:endParaRPr lang="en-US" sz="1400" b="1">
              <a:solidFill>
                <a:srgbClr val="0066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  <a:p>
            <a:pPr eaLnBrk="1" hangingPunct="1"/>
            <a:r>
              <a:rPr lang="en-US" sz="1400" b="1">
                <a:solidFill>
                  <a:srgbClr val="0066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2</a:t>
            </a:r>
          </a:p>
          <a:p>
            <a:pPr eaLnBrk="1" hangingPunct="1"/>
            <a:endParaRPr lang="en-US" sz="1400" b="1">
              <a:solidFill>
                <a:srgbClr val="0066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  <a:p>
            <a:pPr eaLnBrk="1" hangingPunct="1"/>
            <a:r>
              <a:rPr lang="en-US" sz="1400" b="1">
                <a:solidFill>
                  <a:srgbClr val="0066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3</a:t>
            </a:r>
          </a:p>
          <a:p>
            <a:pPr eaLnBrk="1" hangingPunct="1"/>
            <a:endParaRPr lang="en-US" sz="1400" b="1">
              <a:solidFill>
                <a:srgbClr val="0066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  <a:p>
            <a:pPr eaLnBrk="1" hangingPunct="1"/>
            <a:r>
              <a:rPr lang="en-US" sz="1400" b="1">
                <a:solidFill>
                  <a:srgbClr val="0066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0</a:t>
            </a:r>
          </a:p>
          <a:p>
            <a:pPr eaLnBrk="1" hangingPunct="1"/>
            <a:endParaRPr lang="en-US" sz="1400" b="1">
              <a:solidFill>
                <a:srgbClr val="0066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  <a:p>
            <a:pPr eaLnBrk="1" hangingPunct="1"/>
            <a:r>
              <a:rPr lang="en-US" sz="1400" b="1">
                <a:solidFill>
                  <a:srgbClr val="0066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1</a:t>
            </a:r>
          </a:p>
          <a:p>
            <a:pPr eaLnBrk="1" hangingPunct="1"/>
            <a:endParaRPr lang="en-US" sz="1400" b="1">
              <a:solidFill>
                <a:srgbClr val="0066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  <a:p>
            <a:pPr eaLnBrk="1" hangingPunct="1"/>
            <a:r>
              <a:rPr lang="en-US" sz="1400" b="1">
                <a:solidFill>
                  <a:srgbClr val="0066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2</a:t>
            </a:r>
            <a:endParaRPr lang="en-US" sz="1400"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  <a:p>
            <a:pPr eaLnBrk="1" hangingPunct="1"/>
            <a:endParaRPr lang="en-US" sz="1400"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</p:txBody>
      </p:sp>
      <p:sp>
        <p:nvSpPr>
          <p:cNvPr id="182280" name="Text Box 8"/>
          <p:cNvSpPr txBox="1">
            <a:spLocks noChangeArrowheads="1"/>
          </p:cNvSpPr>
          <p:nvPr/>
        </p:nvSpPr>
        <p:spPr bwMode="auto">
          <a:xfrm>
            <a:off x="7315200" y="228600"/>
            <a:ext cx="138430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b="1" u="sng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# of lone pairs</a:t>
            </a:r>
          </a:p>
        </p:txBody>
      </p:sp>
      <p:sp>
        <p:nvSpPr>
          <p:cNvPr id="182281" name="Text Box 9"/>
          <p:cNvSpPr txBox="1">
            <a:spLocks noChangeArrowheads="1"/>
          </p:cNvSpPr>
          <p:nvPr/>
        </p:nvSpPr>
        <p:spPr bwMode="auto">
          <a:xfrm>
            <a:off x="0" y="533400"/>
            <a:ext cx="8610600" cy="2505075"/>
          </a:xfrm>
          <a:prstGeom prst="rect">
            <a:avLst/>
          </a:prstGeom>
          <a:solidFill>
            <a:srgbClr val="CCFFFF">
              <a:alpha val="2705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15000"/>
              </a:spcBef>
            </a:pPr>
            <a:r>
              <a:rPr lang="en-US" sz="1400" b="1" dirty="0">
                <a:latin typeface="Times" charset="0"/>
              </a:rPr>
              <a:t>Important</a:t>
            </a:r>
          </a:p>
          <a:p>
            <a:pPr eaLnBrk="1" hangingPunct="1">
              <a:spcBef>
                <a:spcPct val="15000"/>
              </a:spcBef>
            </a:pPr>
            <a:r>
              <a:rPr lang="en-US" sz="1400" b="1" dirty="0">
                <a:latin typeface="Times" charset="0"/>
              </a:rPr>
              <a:t> in</a:t>
            </a:r>
          </a:p>
          <a:p>
            <a:pPr eaLnBrk="1" hangingPunct="1">
              <a:spcBef>
                <a:spcPct val="15000"/>
              </a:spcBef>
            </a:pPr>
            <a:r>
              <a:rPr lang="en-US" sz="1400" b="1" dirty="0">
                <a:latin typeface="Times" charset="0"/>
              </a:rPr>
              <a:t>Organic</a:t>
            </a:r>
          </a:p>
          <a:p>
            <a:pPr eaLnBrk="1" hangingPunct="1">
              <a:spcBef>
                <a:spcPct val="15000"/>
              </a:spcBef>
            </a:pPr>
            <a:r>
              <a:rPr lang="en-US" sz="1400" b="1" dirty="0">
                <a:latin typeface="Times" charset="0"/>
              </a:rPr>
              <a:t>Compounds</a:t>
            </a:r>
            <a:endParaRPr lang="en-US" sz="1800" dirty="0">
              <a:latin typeface="Times" charset="0"/>
            </a:endParaRPr>
          </a:p>
          <a:p>
            <a:pPr eaLnBrk="1" hangingPunct="1">
              <a:spcBef>
                <a:spcPct val="50000"/>
              </a:spcBef>
            </a:pPr>
            <a:endParaRPr lang="en-US" sz="1800" dirty="0">
              <a:latin typeface="Times" charset="0"/>
            </a:endParaRPr>
          </a:p>
          <a:p>
            <a:pPr eaLnBrk="1" hangingPunct="1">
              <a:spcBef>
                <a:spcPct val="50000"/>
              </a:spcBef>
            </a:pPr>
            <a:endParaRPr lang="en-US" sz="1800" dirty="0">
              <a:latin typeface="Times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sz="2800" dirty="0">
                <a:latin typeface="Times" charset="0"/>
              </a:rPr>
              <a:t> </a:t>
            </a:r>
            <a:endParaRPr lang="en-US" sz="1800" dirty="0">
              <a:latin typeface="Times" charset="0"/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76200" y="3132138"/>
            <a:ext cx="8610600" cy="3725862"/>
          </a:xfrm>
          <a:prstGeom prst="rect">
            <a:avLst/>
          </a:prstGeom>
          <a:solidFill>
            <a:schemeClr val="accent2">
              <a:lumMod val="40000"/>
              <a:lumOff val="60000"/>
              <a:alpha val="30000"/>
            </a:schemeClr>
          </a:solidFill>
          <a:ln w="9525">
            <a:solidFill>
              <a:schemeClr val="accent2">
                <a:lumMod val="40000"/>
                <a:lumOff val="60000"/>
                <a:alpha val="26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15000"/>
              </a:spcBef>
            </a:pPr>
            <a:r>
              <a:rPr lang="en-US" sz="1400" b="1">
                <a:latin typeface="Times" charset="0"/>
              </a:rPr>
              <a:t>See again</a:t>
            </a:r>
          </a:p>
          <a:p>
            <a:pPr eaLnBrk="1" hangingPunct="1">
              <a:spcBef>
                <a:spcPct val="15000"/>
              </a:spcBef>
            </a:pPr>
            <a:r>
              <a:rPr lang="en-US" sz="1400" b="1">
                <a:latin typeface="Times" charset="0"/>
              </a:rPr>
              <a:t> in</a:t>
            </a:r>
          </a:p>
          <a:p>
            <a:pPr eaLnBrk="1" hangingPunct="1">
              <a:spcBef>
                <a:spcPct val="15000"/>
              </a:spcBef>
            </a:pPr>
            <a:r>
              <a:rPr lang="en-US" sz="1400" b="1">
                <a:latin typeface="Times" charset="0"/>
              </a:rPr>
              <a:t>Chem 120</a:t>
            </a:r>
          </a:p>
          <a:p>
            <a:pPr eaLnBrk="1" hangingPunct="1">
              <a:spcBef>
                <a:spcPct val="15000"/>
              </a:spcBef>
            </a:pPr>
            <a:r>
              <a:rPr lang="en-US" sz="1400" b="1">
                <a:latin typeface="Times" charset="0"/>
              </a:rPr>
              <a:t>and possibly</a:t>
            </a:r>
            <a:br>
              <a:rPr lang="en-US" sz="1400" b="1">
                <a:latin typeface="Times" charset="0"/>
              </a:rPr>
            </a:br>
            <a:r>
              <a:rPr lang="en-US" sz="1400" b="1">
                <a:latin typeface="Times" charset="0"/>
              </a:rPr>
              <a:t>in </a:t>
            </a:r>
          </a:p>
          <a:p>
            <a:pPr eaLnBrk="1" hangingPunct="1">
              <a:spcBef>
                <a:spcPct val="15000"/>
              </a:spcBef>
            </a:pPr>
            <a:r>
              <a:rPr lang="en-US" sz="1400" b="1">
                <a:latin typeface="Times" charset="0"/>
              </a:rPr>
              <a:t>Chem 109</a:t>
            </a:r>
          </a:p>
          <a:p>
            <a:pPr eaLnBrk="1" hangingPunct="1">
              <a:spcBef>
                <a:spcPct val="15000"/>
              </a:spcBef>
            </a:pPr>
            <a:endParaRPr lang="en-US" sz="1800">
              <a:latin typeface="Times" charset="0"/>
            </a:endParaRPr>
          </a:p>
          <a:p>
            <a:pPr eaLnBrk="1" hangingPunct="1">
              <a:spcBef>
                <a:spcPct val="50000"/>
              </a:spcBef>
            </a:pPr>
            <a:endParaRPr lang="en-US" sz="1800">
              <a:latin typeface="Times" charset="0"/>
            </a:endParaRPr>
          </a:p>
          <a:p>
            <a:pPr eaLnBrk="1" hangingPunct="1">
              <a:spcBef>
                <a:spcPct val="50000"/>
              </a:spcBef>
            </a:pPr>
            <a:endParaRPr lang="en-US" sz="1800">
              <a:latin typeface="Times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sz="2800">
                <a:latin typeface="Times" charset="0"/>
              </a:rPr>
              <a:t>  </a:t>
            </a:r>
          </a:p>
          <a:p>
            <a:pPr eaLnBrk="1" hangingPunct="1">
              <a:spcBef>
                <a:spcPct val="50000"/>
              </a:spcBef>
            </a:pPr>
            <a:endParaRPr lang="en-US" sz="1800">
              <a:latin typeface="Times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2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281" grpId="0" animBg="1" autoUpdateAnimBg="0"/>
      <p:bldP spid="11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hlinkClick r:id="rId3"/>
          </p:cNvPr>
          <p:cNvSpPr>
            <a:spLocks noChangeArrowheads="1"/>
          </p:cNvSpPr>
          <p:nvPr/>
        </p:nvSpPr>
        <p:spPr bwMode="auto">
          <a:xfrm>
            <a:off x="1014413" y="425450"/>
            <a:ext cx="72151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800"/>
              <a:t>http://chemconnections.org/general/movies/Lewis%20structures.html</a:t>
            </a:r>
          </a:p>
        </p:txBody>
      </p:sp>
      <p:pic>
        <p:nvPicPr>
          <p:cNvPr id="104451" name="Picture 6" descr="Screen Shot 2017-09-30 at 8.50.23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181100"/>
            <a:ext cx="8037513" cy="4838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Screen Shot 2017-09-23 at 9.50.23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257472"/>
            <a:ext cx="2362200" cy="14575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Screen Shot 2019-10-01 at 10.48.04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697" y="2133600"/>
            <a:ext cx="2420503" cy="14414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82" name="Picture 2" descr="FG01_001-0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8915400" cy="668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499" name="Text Box 3"/>
          <p:cNvSpPr txBox="1">
            <a:spLocks noChangeArrowheads="1"/>
          </p:cNvSpPr>
          <p:nvPr/>
        </p:nvSpPr>
        <p:spPr bwMode="auto">
          <a:xfrm>
            <a:off x="1736725" y="95408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106500" name="Text Box 4"/>
          <p:cNvSpPr txBox="1">
            <a:spLocks noChangeArrowheads="1"/>
          </p:cNvSpPr>
          <p:nvPr/>
        </p:nvSpPr>
        <p:spPr bwMode="auto">
          <a:xfrm>
            <a:off x="0" y="212725"/>
            <a:ext cx="9144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3600" dirty="0" smtClean="0"/>
              <a:t>Lewis Structures / Covalent </a:t>
            </a:r>
            <a:r>
              <a:rPr lang="en-US" sz="3600" dirty="0"/>
              <a:t>Compounds</a:t>
            </a:r>
            <a:endParaRPr lang="en-US" sz="3600" dirty="0">
              <a:solidFill>
                <a:schemeClr val="accent2"/>
              </a:solidFill>
            </a:endParaRPr>
          </a:p>
        </p:txBody>
      </p:sp>
      <p:sp>
        <p:nvSpPr>
          <p:cNvPr id="174085" name="Text Box 5"/>
          <p:cNvSpPr txBox="1">
            <a:spLocks noChangeArrowheads="1"/>
          </p:cNvSpPr>
          <p:nvPr/>
        </p:nvSpPr>
        <p:spPr bwMode="auto">
          <a:xfrm>
            <a:off x="457200" y="954088"/>
            <a:ext cx="80772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>
                <a:solidFill>
                  <a:schemeClr val="accent2"/>
                </a:solidFill>
              </a:rPr>
              <a:t>Share valence electrons. </a:t>
            </a:r>
          </a:p>
          <a:p>
            <a:pPr eaLnBrk="1" hangingPunct="1">
              <a:buFontTx/>
              <a:buChar char="•"/>
            </a:pPr>
            <a:r>
              <a:rPr lang="en-US">
                <a:solidFill>
                  <a:schemeClr val="accent2"/>
                </a:solidFill>
              </a:rPr>
              <a:t>1 pair = 1 bond; maximum # of atom-atom bonds = 3.</a:t>
            </a:r>
          </a:p>
          <a:p>
            <a:pPr eaLnBrk="1" hangingPunct="1">
              <a:buFontTx/>
              <a:buChar char="•"/>
            </a:pPr>
            <a:r>
              <a:rPr lang="en-US">
                <a:solidFill>
                  <a:schemeClr val="accent2"/>
                </a:solidFill>
              </a:rPr>
              <a:t>Octet rule (</a:t>
            </a:r>
            <a:r>
              <a:rPr lang="ja-JP" altLang="en-US">
                <a:solidFill>
                  <a:schemeClr val="accent2"/>
                </a:solidFill>
              </a:rPr>
              <a:t>“</a:t>
            </a:r>
            <a:r>
              <a:rPr lang="en-US">
                <a:solidFill>
                  <a:schemeClr val="accent2"/>
                </a:solidFill>
              </a:rPr>
              <a:t>duet</a:t>
            </a:r>
            <a:r>
              <a:rPr lang="ja-JP" altLang="en-US">
                <a:solidFill>
                  <a:schemeClr val="accent2"/>
                </a:solidFill>
              </a:rPr>
              <a:t>”</a:t>
            </a:r>
            <a:r>
              <a:rPr lang="en-US">
                <a:solidFill>
                  <a:schemeClr val="accent2"/>
                </a:solidFill>
              </a:rPr>
              <a:t> for hydrogen)</a:t>
            </a:r>
          </a:p>
          <a:p>
            <a:pPr eaLnBrk="1" hangingPunct="1">
              <a:buFontTx/>
              <a:buChar char="•"/>
            </a:pPr>
            <a:r>
              <a:rPr lang="en-US">
                <a:solidFill>
                  <a:schemeClr val="accent2"/>
                </a:solidFill>
              </a:rPr>
              <a:t>Lewis structure examples: </a:t>
            </a:r>
          </a:p>
        </p:txBody>
      </p:sp>
      <p:sp>
        <p:nvSpPr>
          <p:cNvPr id="174086" name="Text Box 6"/>
          <p:cNvSpPr txBox="1">
            <a:spLocks noChangeArrowheads="1"/>
          </p:cNvSpPr>
          <p:nvPr/>
        </p:nvSpPr>
        <p:spPr bwMode="auto">
          <a:xfrm>
            <a:off x="1965325" y="4090988"/>
            <a:ext cx="6577642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latin typeface="Times" charset="0"/>
              </a:rPr>
              <a:t>Notice the </a:t>
            </a:r>
            <a:r>
              <a:rPr lang="en-US" sz="1800" dirty="0" smtClean="0">
                <a:latin typeface="Times" charset="0"/>
              </a:rPr>
              <a:t>“formal” charges</a:t>
            </a:r>
            <a:r>
              <a:rPr lang="en-US" sz="1800" dirty="0">
                <a:latin typeface="Times" charset="0"/>
              </a:rPr>
              <a:t>: </a:t>
            </a:r>
          </a:p>
          <a:p>
            <a:pPr eaLnBrk="1" hangingPunct="1"/>
            <a:r>
              <a:rPr lang="en-US" sz="1800" dirty="0">
                <a:latin typeface="Times" charset="0"/>
              </a:rPr>
              <a:t>In one case they balance, can you name the compound?</a:t>
            </a:r>
          </a:p>
          <a:p>
            <a:pPr eaLnBrk="1" hangingPunct="1"/>
            <a:r>
              <a:rPr lang="en-US" sz="1800" dirty="0">
                <a:latin typeface="Times" charset="0"/>
              </a:rPr>
              <a:t>In the other they do not.</a:t>
            </a:r>
          </a:p>
          <a:p>
            <a:pPr eaLnBrk="1" hangingPunct="1"/>
            <a:endParaRPr lang="en-US" sz="1800" dirty="0">
              <a:latin typeface="Times" charset="0"/>
            </a:endParaRPr>
          </a:p>
          <a:p>
            <a:pPr eaLnBrk="1" hangingPunct="1"/>
            <a:r>
              <a:rPr lang="en-US" sz="1800" dirty="0" smtClean="0">
                <a:latin typeface="Times" charset="0"/>
              </a:rPr>
              <a:t>They both have </a:t>
            </a:r>
            <a:r>
              <a:rPr lang="ja-JP" altLang="en-US" sz="1800" dirty="0" smtClean="0">
                <a:latin typeface="Times" charset="0"/>
              </a:rPr>
              <a:t>“</a:t>
            </a:r>
            <a:r>
              <a:rPr lang="en-US" altLang="ja-JP" sz="1800" dirty="0">
                <a:latin typeface="Times" charset="0"/>
              </a:rPr>
              <a:t>f</a:t>
            </a:r>
            <a:r>
              <a:rPr lang="en-US" sz="1800" dirty="0" smtClean="0">
                <a:latin typeface="Times" charset="0"/>
              </a:rPr>
              <a:t>ormal</a:t>
            </a:r>
            <a:r>
              <a:rPr lang="ja-JP" altLang="en-US" sz="1800" dirty="0">
                <a:latin typeface="Times" charset="0"/>
              </a:rPr>
              <a:t>”</a:t>
            </a:r>
            <a:r>
              <a:rPr lang="en-US" sz="1800" dirty="0">
                <a:latin typeface="Times" charset="0"/>
              </a:rPr>
              <a:t> </a:t>
            </a:r>
            <a:r>
              <a:rPr lang="en-US" sz="1800" dirty="0" smtClean="0">
                <a:latin typeface="Times" charset="0"/>
              </a:rPr>
              <a:t>charges. </a:t>
            </a:r>
            <a:r>
              <a:rPr lang="en-US" sz="1800" dirty="0">
                <a:latin typeface="Times" charset="0"/>
              </a:rPr>
              <a:t>Can you name the polyatomic ion?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0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0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0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0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40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40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0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0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0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0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85" grpId="0" build="p" autoUpdateAnimBg="0"/>
      <p:bldP spid="174086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533400"/>
            <a:ext cx="8915400" cy="1162050"/>
          </a:xfrm>
        </p:spPr>
        <p:txBody>
          <a:bodyPr/>
          <a:lstStyle/>
          <a:p>
            <a:pPr eaLnBrk="1" hangingPunct="1"/>
            <a:r>
              <a:rPr lang="en-US" sz="3600">
                <a:latin typeface="Calibri" charset="0"/>
                <a:ea typeface="ＭＳ Ｐゴシック" charset="0"/>
                <a:cs typeface="ＭＳ Ｐゴシック" charset="0"/>
              </a:rPr>
              <a:t>Molecular Shapes       </a:t>
            </a:r>
            <a:r>
              <a:rPr lang="es-ES_tradnl" sz="3600" b="1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600">
                <a:latin typeface="Calibri" charset="0"/>
                <a:ea typeface="ＭＳ Ｐゴシック" charset="0"/>
                <a:cs typeface="ＭＳ Ｐゴシック" charset="0"/>
              </a:rPr>
              <a:t> Lewis Structures </a:t>
            </a:r>
            <a:br>
              <a:rPr lang="en-US" sz="3600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3200">
                <a:latin typeface="Calibri" charset="0"/>
                <a:ea typeface="ＭＳ Ｐゴシック" charset="0"/>
                <a:cs typeface="ＭＳ Ｐゴシック" charset="0"/>
              </a:rPr>
              <a:t>MolView: Polyatomic Ions</a:t>
            </a:r>
          </a:p>
        </p:txBody>
      </p:sp>
      <p:sp>
        <p:nvSpPr>
          <p:cNvPr id="107523" name="Rectangle 5"/>
          <p:cNvSpPr>
            <a:spLocks noChangeArrowheads="1"/>
          </p:cNvSpPr>
          <p:nvPr/>
        </p:nvSpPr>
        <p:spPr bwMode="auto">
          <a:xfrm>
            <a:off x="-228600" y="5811838"/>
            <a:ext cx="9601200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800"/>
              <a:t>Bonding, Lewis Structures, Molecular Modeling: </a:t>
            </a:r>
            <a:br>
              <a:rPr lang="en-US" sz="1800"/>
            </a:br>
            <a:endParaRPr lang="en-US" sz="2000"/>
          </a:p>
        </p:txBody>
      </p:sp>
      <p:sp>
        <p:nvSpPr>
          <p:cNvPr id="107524" name="Rectangle 6">
            <a:hlinkClick r:id="rId2"/>
          </p:cNvPr>
          <p:cNvSpPr>
            <a:spLocks noChangeArrowheads="1"/>
          </p:cNvSpPr>
          <p:nvPr/>
        </p:nvSpPr>
        <p:spPr bwMode="auto">
          <a:xfrm>
            <a:off x="3276600" y="228600"/>
            <a:ext cx="2644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800">
                <a:hlinkClick r:id="rId2"/>
              </a:rPr>
              <a:t>http://molview.org</a:t>
            </a:r>
            <a:endParaRPr lang="en-US" sz="1800"/>
          </a:p>
        </p:txBody>
      </p:sp>
      <p:sp>
        <p:nvSpPr>
          <p:cNvPr id="6" name="Left-Right Arrow 5"/>
          <p:cNvSpPr/>
          <p:nvPr/>
        </p:nvSpPr>
        <p:spPr>
          <a:xfrm>
            <a:off x="4419600" y="838200"/>
            <a:ext cx="685800" cy="152400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07526" name="Picture 7" descr="Screen Shot 2016-09-24 at 9.48.04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871663"/>
            <a:ext cx="5943600" cy="39401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3193335" y="3048000"/>
            <a:ext cx="3893265" cy="2685753"/>
            <a:chOff x="3193335" y="3048000"/>
            <a:chExt cx="3893265" cy="2685753"/>
          </a:xfrm>
        </p:grpSpPr>
        <p:pic>
          <p:nvPicPr>
            <p:cNvPr id="2" name="Picture 1" descr="Screen Shot 2019-10-01 at 10.53.21 PM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6603" y="3048000"/>
              <a:ext cx="2329997" cy="2224088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3193335" y="5272088"/>
              <a:ext cx="280813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rgbClr val="FC0128"/>
                  </a:solidFill>
                  <a:latin typeface="Calibri" charset="0"/>
                </a:rPr>
                <a:t>resonance structures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219200"/>
          </a:xfrm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Resonance</a:t>
            </a:r>
          </a:p>
        </p:txBody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4572000"/>
          </a:xfrm>
        </p:spPr>
        <p:txBody>
          <a:bodyPr/>
          <a:lstStyle/>
          <a:p>
            <a:pPr>
              <a:lnSpc>
                <a:spcPct val="90000"/>
              </a:lnSpc>
              <a:buFont typeface="Monotype Sorts" charset="0"/>
              <a:buChar char="¥"/>
            </a:pP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	Occurs when more than one valid Lewis structure can be written for a particular molecule. [Adjacent free electrons, double or triple bonds.]</a:t>
            </a:r>
          </a:p>
          <a:p>
            <a:pPr>
              <a:lnSpc>
                <a:spcPct val="90000"/>
              </a:lnSpc>
              <a:spcBef>
                <a:spcPct val="350000"/>
              </a:spcBef>
              <a:buFont typeface="Monotype Sorts" charset="0"/>
              <a:buChar char="¥"/>
            </a:pP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These are </a:t>
            </a:r>
            <a:r>
              <a:rPr lang="en-US" dirty="0">
                <a:solidFill>
                  <a:srgbClr val="FC0128"/>
                </a:solidFill>
                <a:latin typeface="Calibri" charset="0"/>
                <a:ea typeface="ＭＳ Ｐゴシック" charset="0"/>
                <a:cs typeface="ＭＳ Ｐゴシック" charset="0"/>
              </a:rPr>
              <a:t>resonance structures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.  The 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actual 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structure is an average of all of the resonance structures.</a:t>
            </a:r>
          </a:p>
        </p:txBody>
      </p:sp>
      <p:graphicFrame>
        <p:nvGraphicFramePr>
          <p:cNvPr id="108546" name="Object 2"/>
          <p:cNvGraphicFramePr>
            <a:graphicFrameLocks/>
          </p:cNvGraphicFramePr>
          <p:nvPr/>
        </p:nvGraphicFramePr>
        <p:xfrm>
          <a:off x="2590800" y="2857500"/>
          <a:ext cx="4165600" cy="190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600" r:id="rId4" imgW="4165600" imgH="1905000" progId="">
                  <p:embed/>
                </p:oleObj>
              </mc:Choice>
              <mc:Fallback>
                <p:oleObj r:id="rId4" imgW="4165600" imgH="1905000" progId="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2857500"/>
                        <a:ext cx="4165600" cy="190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08084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5"/>
          <p:cNvSpPr>
            <a:spLocks noChangeArrowheads="1"/>
          </p:cNvSpPr>
          <p:nvPr/>
        </p:nvSpPr>
        <p:spPr bwMode="auto">
          <a:xfrm>
            <a:off x="-228600" y="5631359"/>
            <a:ext cx="96012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dirty="0"/>
              <a:t>Molecular Modeling: Bonding &amp; Lewis Structures </a:t>
            </a:r>
            <a:br>
              <a:rPr lang="en-US" dirty="0"/>
            </a:br>
            <a:r>
              <a:rPr lang="en-US" sz="2000" dirty="0"/>
              <a:t>Computational Chemistry: Molecular Modeling Report </a:t>
            </a:r>
            <a:r>
              <a:rPr lang="en-US" sz="2000" dirty="0" smtClean="0"/>
              <a:t>Form</a:t>
            </a:r>
            <a:endParaRPr lang="en-US" sz="2000" dirty="0"/>
          </a:p>
        </p:txBody>
      </p:sp>
      <p:sp>
        <p:nvSpPr>
          <p:cNvPr id="7" name="Rectangle 6">
            <a:hlinkClick r:id="rId2"/>
          </p:cNvPr>
          <p:cNvSpPr>
            <a:spLocks noChangeArrowheads="1"/>
          </p:cNvSpPr>
          <p:nvPr/>
        </p:nvSpPr>
        <p:spPr bwMode="auto">
          <a:xfrm>
            <a:off x="3276600" y="228600"/>
            <a:ext cx="2644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>
                <a:hlinkClick r:id="rId2"/>
              </a:rPr>
              <a:t>http://molview.org</a:t>
            </a:r>
            <a:endParaRPr lang="en-US"/>
          </a:p>
        </p:txBody>
      </p:sp>
      <p:sp>
        <p:nvSpPr>
          <p:cNvPr id="26629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533400"/>
            <a:ext cx="8915400" cy="1162050"/>
          </a:xfrm>
        </p:spPr>
        <p:txBody>
          <a:bodyPr/>
          <a:lstStyle/>
          <a:p>
            <a:pPr algn="ctr"/>
            <a:r>
              <a:rPr lang="en-US" sz="3600">
                <a:latin typeface="Times" charset="0"/>
                <a:ea typeface="ＭＳ Ｐゴシック" charset="0"/>
                <a:cs typeface="ＭＳ Ｐゴシック" charset="0"/>
              </a:rPr>
              <a:t>Molecular Shapes  </a:t>
            </a:r>
            <a:r>
              <a:rPr lang="en-US" sz="3600" b="1">
                <a:latin typeface="Times" charset="0"/>
                <a:ea typeface="ＭＳ Ｐゴシック" charset="0"/>
                <a:cs typeface="Arial" charset="0"/>
              </a:rPr>
              <a:t>→</a:t>
            </a:r>
            <a:r>
              <a:rPr lang="en-US" sz="3600">
                <a:latin typeface="Times" charset="0"/>
                <a:ea typeface="ＭＳ Ｐゴシック" charset="0"/>
                <a:cs typeface="ＭＳ Ｐゴシック" charset="0"/>
              </a:rPr>
              <a:t>  Lewis Structures </a:t>
            </a:r>
            <a:br>
              <a:rPr lang="en-US" sz="3600">
                <a:latin typeface="Times" charset="0"/>
                <a:ea typeface="ＭＳ Ｐゴシック" charset="0"/>
                <a:cs typeface="ＭＳ Ｐゴシック" charset="0"/>
              </a:rPr>
            </a:br>
            <a:endParaRPr lang="en-US" sz="3200"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Screen Shot 2019-10-02 at 2.12.4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200" y="1367692"/>
            <a:ext cx="5740400" cy="4194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2544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Content Placeholder 2"/>
          <p:cNvSpPr>
            <a:spLocks noGrp="1"/>
          </p:cNvSpPr>
          <p:nvPr>
            <p:ph sz="half" idx="13"/>
          </p:nvPr>
        </p:nvSpPr>
        <p:spPr>
          <a:xfrm>
            <a:off x="231775" y="1473200"/>
            <a:ext cx="8653463" cy="4652963"/>
          </a:xfrm>
        </p:spPr>
        <p:txBody>
          <a:bodyPr/>
          <a:lstStyle/>
          <a:p>
            <a:pPr eaLnBrk="1" hangingPunct="1">
              <a:buFont typeface="Monotype Sorts" charset="0"/>
              <a:buChar char="¥"/>
            </a:pPr>
            <a:r>
              <a:rPr lang="en-US">
                <a:latin typeface="Helvetica" charset="0"/>
                <a:ea typeface="ＭＳ Ｐゴシック" charset="0"/>
                <a:cs typeface="ＭＳ Ｐゴシック" charset="0"/>
              </a:rPr>
              <a:t>For simple Lewis structures:</a:t>
            </a:r>
          </a:p>
          <a:p>
            <a:pPr marL="914400" lvl="1" indent="-457200" eaLnBrk="1" hangingPunct="1">
              <a:buFont typeface="Calibri" charset="0"/>
              <a:buAutoNum type="arabicPeriod"/>
            </a:pPr>
            <a:r>
              <a:rPr lang="en-US">
                <a:latin typeface="Arial" charset="0"/>
                <a:ea typeface="ＭＳ Ｐゴシック" charset="0"/>
              </a:rPr>
              <a:t>Draw the individual atoms using dots to represent the valence electrons.</a:t>
            </a:r>
          </a:p>
          <a:p>
            <a:pPr marL="914400" lvl="1" indent="-457200" eaLnBrk="1" hangingPunct="1">
              <a:buFont typeface="Calibri" charset="0"/>
              <a:buAutoNum type="arabicPeriod"/>
            </a:pPr>
            <a:r>
              <a:rPr lang="en-US">
                <a:latin typeface="Arial" charset="0"/>
                <a:ea typeface="ＭＳ Ｐゴシック" charset="0"/>
              </a:rPr>
              <a:t>Put the atoms together so they share PAIRS</a:t>
            </a:r>
            <a:r>
              <a:rPr lang="en-US" b="1">
                <a:latin typeface="Arial" charset="0"/>
                <a:ea typeface="ＭＳ Ｐゴシック" charset="0"/>
              </a:rPr>
              <a:t> </a:t>
            </a:r>
            <a:r>
              <a:rPr lang="en-US">
                <a:latin typeface="Arial" charset="0"/>
                <a:ea typeface="ＭＳ Ｐゴシック" charset="0"/>
              </a:rPr>
              <a:t>of electrons to make complete octets. </a:t>
            </a:r>
          </a:p>
          <a:p>
            <a:pPr eaLnBrk="1" hangingPunct="1">
              <a:buFont typeface="Monotype Sorts" charset="0"/>
              <a:buChar char="¥"/>
            </a:pPr>
            <a:r>
              <a:rPr lang="en-US">
                <a:latin typeface="Helvetica" charset="0"/>
                <a:ea typeface="ＭＳ Ｐゴシック" charset="0"/>
                <a:cs typeface="ＭＳ Ｐゴシック" charset="0"/>
              </a:rPr>
              <a:t>NH</a:t>
            </a:r>
            <a:r>
              <a:rPr lang="en-US" baseline="-25000">
                <a:latin typeface="Helvetica" charset="0"/>
                <a:ea typeface="ＭＳ Ｐゴシック" charset="0"/>
                <a:cs typeface="ＭＳ Ｐゴシック" charset="0"/>
              </a:rPr>
              <a:t>4</a:t>
            </a:r>
            <a:r>
              <a:rPr lang="en-US" baseline="30000">
                <a:latin typeface="Helvetica" charset="0"/>
                <a:ea typeface="ＭＳ Ｐゴシック" charset="0"/>
                <a:cs typeface="ＭＳ Ｐゴシック" charset="0"/>
              </a:rPr>
              <a:t>+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Monotype Sorts" charset="0"/>
              <a:buChar char="¥"/>
            </a:pP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Monotype Sorts" charset="0"/>
              <a:buChar char="¥"/>
            </a:pP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Monotype Sorts" charset="0"/>
              <a:buChar char="¥"/>
            </a:pP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8675" name="Title 1"/>
          <p:cNvSpPr>
            <a:spLocks noGrp="1"/>
          </p:cNvSpPr>
          <p:nvPr>
            <p:ph type="title"/>
          </p:nvPr>
        </p:nvSpPr>
        <p:spPr>
          <a:xfrm>
            <a:off x="246063" y="96838"/>
            <a:ext cx="8583612" cy="1143000"/>
          </a:xfrm>
        </p:spPr>
        <p:txBody>
          <a:bodyPr/>
          <a:lstStyle/>
          <a:p>
            <a:pPr algn="ctr" eaLnBrk="1" hangingPunct="1"/>
            <a:r>
              <a:rPr lang="en-US" sz="4000">
                <a:latin typeface="Times" charset="0"/>
                <a:ea typeface="ＭＳ Ｐゴシック" charset="0"/>
                <a:cs typeface="ＭＳ Ｐゴシック" charset="0"/>
              </a:rPr>
              <a:t>Lewis Structures </a:t>
            </a:r>
            <a:r>
              <a:rPr lang="en-US" sz="4000" b="1">
                <a:latin typeface="Times" charset="0"/>
                <a:ea typeface="ＭＳ Ｐゴシック" charset="0"/>
                <a:cs typeface="Arial" charset="0"/>
              </a:rPr>
              <a:t>→</a:t>
            </a:r>
            <a:r>
              <a:rPr lang="es-ES_tradnl" sz="4000" b="1">
                <a:latin typeface="Times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4000">
                <a:latin typeface="Times" charset="0"/>
                <a:ea typeface="ＭＳ Ｐゴシック" charset="0"/>
                <a:cs typeface="ＭＳ Ｐゴシック" charset="0"/>
              </a:rPr>
              <a:t> Molecular Shapes</a:t>
            </a:r>
          </a:p>
        </p:txBody>
      </p:sp>
      <p:grpSp>
        <p:nvGrpSpPr>
          <p:cNvPr id="28676" name="Group 13"/>
          <p:cNvGrpSpPr>
            <a:grpSpLocks/>
          </p:cNvGrpSpPr>
          <p:nvPr/>
        </p:nvGrpSpPr>
        <p:grpSpPr bwMode="auto">
          <a:xfrm>
            <a:off x="990600" y="4038600"/>
            <a:ext cx="7108825" cy="1062038"/>
            <a:chOff x="1019175" y="3654425"/>
            <a:chExt cx="7108825" cy="1062038"/>
          </a:xfrm>
        </p:grpSpPr>
        <p:pic>
          <p:nvPicPr>
            <p:cNvPr id="28684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9175" y="4044950"/>
              <a:ext cx="471488" cy="514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85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8800" y="4087813"/>
              <a:ext cx="457200" cy="471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86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14613" y="4081463"/>
              <a:ext cx="457200" cy="471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87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70263" y="4081463"/>
              <a:ext cx="457200" cy="471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88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19538" y="4044950"/>
              <a:ext cx="900112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89" name="Picture 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19650" y="3654425"/>
              <a:ext cx="1400175" cy="1042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90" name="Picture 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42063" y="4030663"/>
              <a:ext cx="1785937" cy="685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8677" name="Picture 13" descr="Screen Shot 2018-03-07 at 9.40.54 PM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7338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Picture 14" descr="Screen Shot 2018-03-07 at 9.40.54 PM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5720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9" name="TextBox 15"/>
          <p:cNvSpPr txBox="1">
            <a:spLocks noChangeArrowheads="1"/>
          </p:cNvSpPr>
          <p:nvPr/>
        </p:nvSpPr>
        <p:spPr bwMode="auto">
          <a:xfrm>
            <a:off x="304800" y="4267200"/>
            <a:ext cx="3810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sz="1600" i="0"/>
              <a:t>+</a:t>
            </a:r>
          </a:p>
        </p:txBody>
      </p:sp>
      <p:sp>
        <p:nvSpPr>
          <p:cNvPr id="28680" name="TextBox 16"/>
          <p:cNvSpPr txBox="1">
            <a:spLocks noChangeArrowheads="1"/>
          </p:cNvSpPr>
          <p:nvPr/>
        </p:nvSpPr>
        <p:spPr bwMode="auto">
          <a:xfrm>
            <a:off x="5791200" y="3733800"/>
            <a:ext cx="3810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sz="1600" i="0"/>
              <a:t>+</a:t>
            </a:r>
          </a:p>
        </p:txBody>
      </p:sp>
      <p:sp>
        <p:nvSpPr>
          <p:cNvPr id="28681" name="TextBox 17"/>
          <p:cNvSpPr txBox="1">
            <a:spLocks noChangeArrowheads="1"/>
          </p:cNvSpPr>
          <p:nvPr/>
        </p:nvSpPr>
        <p:spPr bwMode="auto">
          <a:xfrm>
            <a:off x="7848600" y="4191000"/>
            <a:ext cx="3810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sz="1600" i="0"/>
              <a:t>+</a:t>
            </a:r>
          </a:p>
        </p:txBody>
      </p:sp>
      <p:sp>
        <p:nvSpPr>
          <p:cNvPr id="28682" name="TextBox 18"/>
          <p:cNvSpPr txBox="1">
            <a:spLocks noChangeArrowheads="1"/>
          </p:cNvSpPr>
          <p:nvPr/>
        </p:nvSpPr>
        <p:spPr bwMode="auto">
          <a:xfrm>
            <a:off x="7543800" y="4114800"/>
            <a:ext cx="4572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sz="1600" i="0"/>
              <a:t>H</a:t>
            </a:r>
          </a:p>
        </p:txBody>
      </p:sp>
      <p:sp>
        <p:nvSpPr>
          <p:cNvPr id="28683" name="TextBox 19"/>
          <p:cNvSpPr txBox="1">
            <a:spLocks noChangeArrowheads="1"/>
          </p:cNvSpPr>
          <p:nvPr/>
        </p:nvSpPr>
        <p:spPr bwMode="auto">
          <a:xfrm>
            <a:off x="4800600" y="5410200"/>
            <a:ext cx="15240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/>
            <a:r>
              <a:rPr lang="en-US" sz="1600"/>
              <a:t>Ammonium</a:t>
            </a:r>
          </a:p>
        </p:txBody>
      </p:sp>
    </p:spTree>
    <p:extLst>
      <p:ext uri="{BB962C8B-B14F-4D97-AF65-F5344CB8AC3E}">
        <p14:creationId xmlns:p14="http://schemas.microsoft.com/office/powerpoint/2010/main" val="41937101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9-03-15 at 2.26.1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896" y="304800"/>
            <a:ext cx="4698104" cy="6248400"/>
          </a:xfrm>
          <a:prstGeom prst="rect">
            <a:avLst/>
          </a:prstGeom>
        </p:spPr>
      </p:pic>
      <p:pic>
        <p:nvPicPr>
          <p:cNvPr id="2" name="Picture 1" descr="Screen Shot 2019-10-01 at 11.07.01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4100" y="838200"/>
            <a:ext cx="4305300" cy="1564795"/>
          </a:xfrm>
          <a:prstGeom prst="rect">
            <a:avLst/>
          </a:prstGeom>
        </p:spPr>
      </p:pic>
      <p:pic>
        <p:nvPicPr>
          <p:cNvPr id="5" name="Picture 4" descr="Screen Shot 2018-10-11 at 2.53.38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676400"/>
            <a:ext cx="2309073" cy="36449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19200" y="2667000"/>
            <a:ext cx="198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mostly ionic =</a:t>
            </a:r>
          </a:p>
          <a:p>
            <a:r>
              <a:rPr lang="en-US" sz="1000" dirty="0" smtClean="0"/>
              <a:t>polar </a:t>
            </a:r>
            <a:r>
              <a:rPr lang="en-US" sz="1000" dirty="0" smtClean="0"/>
              <a:t>covalent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9831390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9-03-15 at 2.26.1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896" y="304800"/>
            <a:ext cx="4698104" cy="624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549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80165</TotalTime>
  <Words>698</Words>
  <Application>Microsoft Macintosh PowerPoint</Application>
  <PresentationFormat>On-screen Show (4:3)</PresentationFormat>
  <Paragraphs>286</Paragraphs>
  <Slides>25</Slides>
  <Notes>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PowerPoint Presentation</vt:lpstr>
      <vt:lpstr>Shapes of Molecules</vt:lpstr>
      <vt:lpstr>Molecular Shapes   Molecular Models for C, H, N, 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Lewis Structures      Molecular Shapes  </vt:lpstr>
      <vt:lpstr>Lewis Structures        Molecular Shapes</vt:lpstr>
      <vt:lpstr>Molecular Shapes      Lewis Structures  </vt:lpstr>
      <vt:lpstr>Molecular Shapes         Lewis Structures  MolView: Visual On-line Molecular Modeling</vt:lpstr>
      <vt:lpstr>Molecular Shapes      Lewis Structures  </vt:lpstr>
      <vt:lpstr>Molecular Shapes       Lewis Structures  </vt:lpstr>
      <vt:lpstr>Molecular Shapes       Lewis Structures  MolView: Visual On-line Molecular Modeling</vt:lpstr>
      <vt:lpstr>PowerPoint Presentation</vt:lpstr>
      <vt:lpstr>PowerPoint Presentation</vt:lpstr>
      <vt:lpstr>PowerPoint Presentation</vt:lpstr>
      <vt:lpstr>Molecular Shapes         Lewis Structures  MolView: Polyatomic Ions</vt:lpstr>
      <vt:lpstr>Resonance</vt:lpstr>
      <vt:lpstr>PowerPoint Presentation</vt:lpstr>
      <vt:lpstr>Molecular Shapes  →  Lewis Structures  </vt:lpstr>
      <vt:lpstr>Lewis Structures →  Molecular Shapes</vt:lpstr>
      <vt:lpstr>PowerPoint Presentation</vt:lpstr>
      <vt:lpstr>PowerPoint Presentation</vt:lpstr>
    </vt:vector>
  </TitlesOfParts>
  <Company>dvc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Ron Rusay</dc:creator>
  <cp:keywords/>
  <cp:lastModifiedBy>Ron Rusay</cp:lastModifiedBy>
  <cp:revision>198</cp:revision>
  <cp:lastPrinted>2019-03-15T21:35:24Z</cp:lastPrinted>
  <dcterms:created xsi:type="dcterms:W3CDTF">2018-03-21T17:41:03Z</dcterms:created>
  <dcterms:modified xsi:type="dcterms:W3CDTF">2019-10-04T07:06:09Z</dcterms:modified>
</cp:coreProperties>
</file>