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mpg" ContentType="video/unknown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554" r:id="rId2"/>
    <p:sldId id="548" r:id="rId3"/>
    <p:sldId id="497" r:id="rId4"/>
    <p:sldId id="498" r:id="rId5"/>
    <p:sldId id="519" r:id="rId6"/>
    <p:sldId id="502" r:id="rId7"/>
    <p:sldId id="499" r:id="rId8"/>
    <p:sldId id="509" r:id="rId9"/>
    <p:sldId id="503" r:id="rId10"/>
    <p:sldId id="564" r:id="rId11"/>
    <p:sldId id="567" r:id="rId12"/>
    <p:sldId id="565" r:id="rId13"/>
    <p:sldId id="504" r:id="rId14"/>
    <p:sldId id="555" r:id="rId15"/>
    <p:sldId id="500" r:id="rId16"/>
    <p:sldId id="506" r:id="rId17"/>
    <p:sldId id="507" r:id="rId18"/>
    <p:sldId id="556" r:id="rId19"/>
    <p:sldId id="520" r:id="rId20"/>
    <p:sldId id="521" r:id="rId21"/>
    <p:sldId id="560" r:id="rId22"/>
    <p:sldId id="566" r:id="rId23"/>
    <p:sldId id="523" r:id="rId24"/>
    <p:sldId id="525" r:id="rId25"/>
    <p:sldId id="526" r:id="rId26"/>
    <p:sldId id="573" r:id="rId27"/>
    <p:sldId id="563" r:id="rId28"/>
    <p:sldId id="562" r:id="rId29"/>
    <p:sldId id="575" r:id="rId30"/>
    <p:sldId id="460" r:id="rId31"/>
    <p:sldId id="458" r:id="rId32"/>
    <p:sldId id="341" r:id="rId33"/>
    <p:sldId id="576" r:id="rId34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9933"/>
    <a:srgbClr val="6600FF"/>
    <a:srgbClr val="0066FF"/>
    <a:srgbClr val="726574"/>
    <a:srgbClr val="081D58"/>
    <a:srgbClr val="063DE8"/>
    <a:srgbClr val="000099"/>
    <a:srgbClr val="FDF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/>
            <a:fld id="{1BDA8C0A-7F91-2B4A-8F72-36564A70B335}" type="slidenum">
              <a:rPr lang="en-US" sz="1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pPr algn="r"/>
              <a:t>‹#›</a:t>
            </a:fld>
            <a:endParaRPr lang="en-US" sz="140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009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notes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/>
            <a:fld id="{BF265417-A3E9-1147-BFB7-437306F68D04}" type="slidenum">
              <a:rPr lang="en-US" sz="1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pPr algn="r"/>
              <a:t>‹#›</a:t>
            </a:fld>
            <a:endParaRPr lang="en-US" sz="140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465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84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84" charset="0"/>
        <a:ea typeface="ＭＳ Ｐゴシック" pitchFamily="-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84" charset="0"/>
        <a:ea typeface="ＭＳ Ｐゴシック" pitchFamily="-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84" charset="0"/>
        <a:ea typeface="ＭＳ Ｐゴシック" pitchFamily="-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84" charset="0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9F66E608-50C1-5E4E-A319-22BAEA536916}" type="slidenum">
              <a:rPr lang="en-US"/>
              <a:pPr/>
              <a:t>13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E219AB8B-09DC-C14A-90E9-92C0BB80743B}" type="slidenum">
              <a:rPr lang="en-US"/>
              <a:pPr/>
              <a:t>17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EE9F09DA-ED55-1D40-A069-8C1F77AF3D5B}" type="slidenum">
              <a:rPr lang="en-US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Geneva" charset="0"/>
                <a:ea typeface="ＭＳ Ｐゴシック" charset="0"/>
                <a:cs typeface="ＭＳ Ｐゴシック" charset="0"/>
              </a:rPr>
              <a:t>Figure: 08-06</a:t>
            </a:r>
          </a:p>
          <a:p>
            <a:endParaRPr lang="en-US">
              <a:solidFill>
                <a:srgbClr val="000000"/>
              </a:solidFill>
              <a:latin typeface="Genev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27CEDE55-302A-EC46-9A98-FB7FE9F801A4}" type="slidenum">
              <a:rPr lang="en-US">
                <a:latin typeface="Arial" charset="0"/>
              </a:rPr>
              <a:pPr/>
              <a:t>27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B959286D-AF76-BD44-B7A5-E0E04E6E26C7}" type="slidenum">
              <a:rPr lang="en-US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B959286D-AF76-BD44-B7A5-E0E04E6E26C7}" type="slidenum">
              <a:rPr lang="en-US">
                <a:latin typeface="Arial" charset="0"/>
              </a:rPr>
              <a:pPr/>
              <a:t>29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2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79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161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1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3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87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28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28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66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8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9"/>
          <p:cNvGrpSpPr>
            <a:grpSpLocks/>
          </p:cNvGrpSpPr>
          <p:nvPr/>
        </p:nvGrpSpPr>
        <p:grpSpPr bwMode="auto">
          <a:xfrm>
            <a:off x="236538" y="0"/>
            <a:ext cx="8896350" cy="6845300"/>
            <a:chOff x="149" y="0"/>
            <a:chExt cx="5604" cy="4312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3" name="Rectangle 3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00AE00">
                    <a:gamma/>
                    <a:shade val="29804"/>
                    <a:invGamma/>
                  </a:srgbClr>
                </a:gs>
                <a:gs pos="100000">
                  <a:srgbClr val="00AE00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618FFD">
                    <a:gamma/>
                    <a:shade val="29804"/>
                    <a:invGamma/>
                  </a:srgbClr>
                </a:gs>
                <a:gs pos="100000">
                  <a:srgbClr val="618FFD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32" name="Line 8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-84" charset="0"/>
                <a:ea typeface="+mn-ea"/>
                <a:cs typeface="+mn-cs"/>
              </a:endParaRPr>
            </a:p>
          </p:txBody>
        </p:sp>
      </p:grpSp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84" charset="0"/>
          <a:ea typeface="ＭＳ Ｐゴシック" pitchFamily="-112" charset="-128"/>
          <a:cs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84" charset="0"/>
          <a:ea typeface="ＭＳ Ｐゴシック" pitchFamily="-112" charset="-128"/>
          <a:cs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84" charset="0"/>
          <a:ea typeface="ＭＳ Ｐゴシック" pitchFamily="-112" charset="-128"/>
          <a:cs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84" charset="0"/>
          <a:ea typeface="ＭＳ Ｐゴシック" pitchFamily="-112" charset="-128"/>
          <a:cs typeface="ＭＳ Ｐゴシック" pitchFamily="-112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8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8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8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Symbol" charset="0"/>
        <a:buChar char="·"/>
        <a:defRPr sz="3200" i="1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800" i="1">
          <a:solidFill>
            <a:schemeClr val="tx1"/>
          </a:solidFill>
          <a:latin typeface="+mn-lt"/>
          <a:ea typeface="ＭＳ Ｐゴシック" pitchFamily="-8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400" i="1">
          <a:solidFill>
            <a:schemeClr val="tx1"/>
          </a:solidFill>
          <a:latin typeface="+mn-lt"/>
          <a:ea typeface="ＭＳ Ｐゴシック" pitchFamily="-8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i="1">
          <a:solidFill>
            <a:schemeClr val="tx1"/>
          </a:solidFill>
          <a:latin typeface="+mn-lt"/>
          <a:ea typeface="ＭＳ Ｐゴシック" pitchFamily="-8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latin typeface="+mn-lt"/>
          <a:ea typeface="ＭＳ Ｐゴシック" pitchFamily="-8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latin typeface="+mn-lt"/>
          <a:ea typeface="ＭＳ Ｐゴシック" pitchFamily="-84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latin typeface="+mn-lt"/>
          <a:ea typeface="ＭＳ Ｐゴシック" pitchFamily="-84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latin typeface="+mn-lt"/>
          <a:ea typeface="ＭＳ Ｐゴシック" pitchFamily="-84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latin typeface="+mn-lt"/>
          <a:ea typeface="ＭＳ Ｐゴシック" pitchFamily="-8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chemconnections.org/general/movies/periodic-prop.MOV" TargetMode="Externa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http://chemconnections.org/general/chem108/Nomenclature.htm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chemconnections.org/general/movies/ionic-covalent.mov" TargetMode="External"/><Relationship Id="rId3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hemconnections.org/general/chem120/polyatomics.html" TargetMode="External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hemconnections.org/general/chem120/polyatomics.html" TargetMode="External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chemconnections.org/general/movies/electronegativity.mov" TargetMode="External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chemconnections.org/general/movies/Periodic-e.n.MOV" TargetMode="External"/><Relationship Id="rId3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oleObject" Target="../embeddings/Microsoft_Word_97_-_2004_Document1.doc"/><Relationship Id="rId5" Type="http://schemas.openxmlformats.org/officeDocument/2006/relationships/image" Target="../media/image22.emf"/><Relationship Id="rId6" Type="http://schemas.openxmlformats.org/officeDocument/2006/relationships/image" Target="../media/image21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hyperlink" Target="http://chemconnections.org/general/movies/Representations.MOV" TargetMode="External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hyperlink" Target="http://chemconnections.org/general/movies/richard.mpg" TargetMode="External"/><Relationship Id="rId5" Type="http://schemas.openxmlformats.org/officeDocument/2006/relationships/image" Target="../media/image30.png"/><Relationship Id="rId1" Type="http://schemas.microsoft.com/office/2007/relationships/media" Target="../media/media2.mpg"/><Relationship Id="rId2" Type="http://schemas.openxmlformats.org/officeDocument/2006/relationships/video" Target="../media/media2.m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hyperlink" Target="https://en.wikipedia.org/wiki/Hubble_Space_Telescope%23cite_note-Tatarewicz.2C_SP-4219.2C_p._375-55" TargetMode="External"/><Relationship Id="rId5" Type="http://schemas.openxmlformats.org/officeDocument/2006/relationships/image" Target="../media/image32.png"/><Relationship Id="rId6" Type="http://schemas.openxmlformats.org/officeDocument/2006/relationships/hyperlink" Target="http://chemconnections.org/organic/chem226/Labs/Smell/smell-links.html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90600" y="3505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/>
          <a:p>
            <a:pPr algn="ctr"/>
            <a:endParaRPr lang="en-US" sz="3600" dirty="0">
              <a:solidFill>
                <a:schemeClr val="tx1"/>
              </a:solidFill>
              <a:latin typeface="Times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Times" charset="0"/>
            </a:endParaRP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imes" charset="0"/>
              </a:rPr>
              <a:t>Molecules/ Compounds/ Bonds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imes" charset="0"/>
              </a:rPr>
              <a:t>and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imes" charset="0"/>
              </a:rPr>
              <a:t>The Periodic Table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219200" y="228600"/>
            <a:ext cx="701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  <a:buFont typeface="Monotype Sorts" charset="0"/>
              <a:buNone/>
            </a:pPr>
            <a:r>
              <a:rPr lang="en-US" sz="4000">
                <a:solidFill>
                  <a:schemeClr val="tx1"/>
                </a:solidFill>
                <a:latin typeface="Times" charset="0"/>
              </a:rPr>
              <a:t>CHEM 108</a:t>
            </a:r>
          </a:p>
        </p:txBody>
      </p:sp>
      <p:pic>
        <p:nvPicPr>
          <p:cNvPr id="15364" name="Picture 5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88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00026" y="1900237"/>
            <a:ext cx="3158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Discussion Guide </a:t>
            </a:r>
            <a:r>
              <a:rPr lang="en-US" dirty="0" smtClean="0">
                <a:solidFill>
                  <a:srgbClr val="FF0000"/>
                </a:solidFill>
              </a:rPr>
              <a:t>1.7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52400"/>
            <a:ext cx="7772400" cy="1162050"/>
          </a:xfrm>
          <a:noFill/>
        </p:spPr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Atoms &amp; Molecules</a:t>
            </a:r>
          </a:p>
        </p:txBody>
      </p:sp>
      <p:pic>
        <p:nvPicPr>
          <p:cNvPr id="1638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1534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3200400" y="4267200"/>
            <a:ext cx="1600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1600" i="0"/>
              <a:t>Molecules</a:t>
            </a:r>
          </a:p>
        </p:txBody>
      </p:sp>
      <p:cxnSp>
        <p:nvCxnSpPr>
          <p:cNvPr id="16389" name="Straight Connector 9"/>
          <p:cNvCxnSpPr>
            <a:cxnSpLocks noChangeShapeType="1"/>
          </p:cNvCxnSpPr>
          <p:nvPr/>
        </p:nvCxnSpPr>
        <p:spPr bwMode="auto">
          <a:xfrm rot="5400000">
            <a:off x="6630194" y="4342606"/>
            <a:ext cx="3048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0" name="Straight Connector 13"/>
          <p:cNvCxnSpPr>
            <a:cxnSpLocks noChangeShapeType="1"/>
          </p:cNvCxnSpPr>
          <p:nvPr/>
        </p:nvCxnSpPr>
        <p:spPr bwMode="auto">
          <a:xfrm rot="5400000">
            <a:off x="6629401" y="3581400"/>
            <a:ext cx="304800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1" name="TextBox 10"/>
          <p:cNvSpPr txBox="1">
            <a:spLocks noChangeArrowheads="1"/>
          </p:cNvSpPr>
          <p:nvPr/>
        </p:nvSpPr>
        <p:spPr bwMode="auto">
          <a:xfrm>
            <a:off x="5943600" y="3733800"/>
            <a:ext cx="46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16392" name="TextBox 11"/>
          <p:cNvSpPr txBox="1">
            <a:spLocks noChangeArrowheads="1"/>
          </p:cNvSpPr>
          <p:nvPr/>
        </p:nvSpPr>
        <p:spPr bwMode="auto">
          <a:xfrm>
            <a:off x="3581400" y="6442075"/>
            <a:ext cx="4267200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endParaRPr lang="en-US"/>
          </a:p>
          <a:p>
            <a:endParaRPr lang="en-US"/>
          </a:p>
        </p:txBody>
      </p:sp>
      <p:sp>
        <p:nvSpPr>
          <p:cNvPr id="16393" name="TextBox 8"/>
          <p:cNvSpPr txBox="1">
            <a:spLocks noChangeArrowheads="1"/>
          </p:cNvSpPr>
          <p:nvPr/>
        </p:nvSpPr>
        <p:spPr bwMode="auto">
          <a:xfrm>
            <a:off x="4876800" y="4038600"/>
            <a:ext cx="1066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rgbClr val="660066"/>
                </a:solidFill>
              </a:rPr>
              <a:t>[BONDS]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>
                <a:latin typeface="Times" charset="0"/>
                <a:ea typeface="ＭＳ Ｐゴシック" charset="0"/>
                <a:cs typeface="ＭＳ Ｐゴシック" charset="0"/>
              </a:rPr>
              <a:t>Compounds &amp; Chemical Bonds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772400" cy="3429000"/>
          </a:xfrm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 sz="4400"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Atoms in a compound (molecule) are in ratios of whole numbers with specific 3-dimensional arrangements due to attractive inter-atomic forces (Bonds). These provide favorable energy states &amp; spatial positions (lower energy &amp; farther apart are better), which result in molecules having new chemical, physical, and biological properties.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1219200"/>
          </a:xfrm>
        </p:spPr>
        <p:txBody>
          <a:bodyPr/>
          <a:lstStyle/>
          <a:p>
            <a:pPr algn="ctr"/>
            <a:r>
              <a:rPr lang="en-US" sz="4000">
                <a:latin typeface="Times" charset="0"/>
                <a:ea typeface="ＭＳ Ｐゴシック" charset="0"/>
                <a:cs typeface="ＭＳ Ｐゴシック" charset="0"/>
              </a:rPr>
              <a:t>Electrons, Configurations, &amp; Bonds </a:t>
            </a:r>
            <a:br>
              <a:rPr lang="en-US" sz="400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latin typeface="Times" charset="0"/>
                <a:ea typeface="ＭＳ Ｐゴシック" charset="0"/>
                <a:cs typeface="ＭＳ Ｐゴシック" charset="0"/>
              </a:rPr>
              <a:t>Noble Gases and The Rule of Eight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772400" cy="4114800"/>
          </a:xfrm>
        </p:spPr>
        <p:txBody>
          <a:bodyPr/>
          <a:lstStyle/>
          <a:p>
            <a:pPr>
              <a:buFont typeface="Monotype Sorts" charset="0"/>
              <a:buChar char="ð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	When a</a:t>
            </a:r>
            <a:r>
              <a:rPr lang="en-US">
                <a:solidFill>
                  <a:schemeClr val="bg2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solidFill>
                  <a:schemeClr val="hlink"/>
                </a:solidFill>
                <a:latin typeface="Helvetica" charset="0"/>
                <a:ea typeface="ＭＳ Ｐゴシック" charset="0"/>
                <a:cs typeface="ＭＳ Ｐゴシック" charset="0"/>
              </a:rPr>
              <a:t>nonmetal</a:t>
            </a:r>
            <a:r>
              <a:rPr lang="en-US">
                <a:solidFill>
                  <a:schemeClr val="bg2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and a</a:t>
            </a:r>
            <a:r>
              <a:rPr lang="en-US">
                <a:solidFill>
                  <a:schemeClr val="bg2"/>
                </a:solidFill>
                <a:latin typeface="Helvetica" charset="0"/>
                <a:ea typeface="ＭＳ Ｐゴシック" charset="0"/>
                <a:cs typeface="ＭＳ Ｐゴシック" charset="0"/>
              </a:rPr>
              <a:t> metal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combine, they form an </a:t>
            </a:r>
            <a:r>
              <a:rPr lang="en-US" b="1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ionic bond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: Valence electrons of the </a:t>
            </a:r>
            <a:r>
              <a:rPr lang="en-US">
                <a:solidFill>
                  <a:schemeClr val="bg2"/>
                </a:solidFill>
                <a:latin typeface="Helvetica" charset="0"/>
                <a:ea typeface="ＭＳ Ｐゴシック" charset="0"/>
                <a:cs typeface="ＭＳ Ｐゴシック" charset="0"/>
              </a:rPr>
              <a:t>metal</a:t>
            </a:r>
            <a:r>
              <a:rPr lang="en-US">
                <a:solidFill>
                  <a:srgbClr val="6005EC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are </a:t>
            </a:r>
            <a:r>
              <a:rPr lang="en-US">
                <a:solidFill>
                  <a:schemeClr val="bg2"/>
                </a:solidFill>
                <a:latin typeface="Helvetica" charset="0"/>
                <a:ea typeface="ＭＳ Ｐゴシック" charset="0"/>
                <a:cs typeface="ＭＳ Ｐゴシック" charset="0"/>
              </a:rPr>
              <a:t>lost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 and the </a:t>
            </a:r>
            <a:r>
              <a:rPr lang="en-US">
                <a:solidFill>
                  <a:srgbClr val="006600"/>
                </a:solidFill>
                <a:latin typeface="Helvetica" charset="0"/>
                <a:ea typeface="ＭＳ Ｐゴシック" charset="0"/>
                <a:cs typeface="ＭＳ Ｐゴシック" charset="0"/>
              </a:rPr>
              <a:t>nonmetal gains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 these electrons to achieve a Noble gas electron configuration.</a:t>
            </a:r>
          </a:p>
          <a:p>
            <a:pPr>
              <a:buFont typeface="Monotype Sorts" charset="0"/>
              <a:buChar char="ð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When two</a:t>
            </a:r>
            <a:r>
              <a:rPr lang="en-US">
                <a:solidFill>
                  <a:schemeClr val="hlink"/>
                </a:solidFill>
                <a:latin typeface="Helvetica" charset="0"/>
                <a:ea typeface="ＭＳ Ｐゴシック" charset="0"/>
                <a:cs typeface="ＭＳ Ｐゴシック" charset="0"/>
              </a:rPr>
              <a:t> nonmetals</a:t>
            </a:r>
            <a:r>
              <a:rPr lang="en-US">
                <a:solidFill>
                  <a:schemeClr val="bg2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combine, they form a </a:t>
            </a:r>
            <a:r>
              <a:rPr lang="en-US" b="1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covalent bond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:  They </a:t>
            </a:r>
            <a:r>
              <a:rPr lang="en-US">
                <a:solidFill>
                  <a:schemeClr val="hlink"/>
                </a:solidFill>
                <a:latin typeface="Helvetica" charset="0"/>
                <a:ea typeface="ＭＳ Ｐゴシック" charset="0"/>
                <a:cs typeface="ＭＳ Ｐゴシック" charset="0"/>
              </a:rPr>
              <a:t>share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electrons to achieve a Noble gas electron configuration.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Periodic Properties</a:t>
            </a:r>
          </a:p>
        </p:txBody>
      </p:sp>
      <p:sp>
        <p:nvSpPr>
          <p:cNvPr id="22531" name="Rectangle 4">
            <a:hlinkClick r:id="rId2"/>
          </p:cNvPr>
          <p:cNvSpPr>
            <a:spLocks noChangeArrowheads="1"/>
          </p:cNvSpPr>
          <p:nvPr/>
        </p:nvSpPr>
        <p:spPr bwMode="auto">
          <a:xfrm>
            <a:off x="609600" y="5257800"/>
            <a:ext cx="853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/>
              <a:t>http://chemconnections.org/general/movies/periodic-prop.MOV</a:t>
            </a:r>
          </a:p>
        </p:txBody>
      </p:sp>
      <p:pic>
        <p:nvPicPr>
          <p:cNvPr id="22532" name="Picture 5" descr="Screen Shot 2016-07-28 at 8.48.07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854200"/>
            <a:ext cx="38862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76200" y="6324600"/>
            <a:ext cx="1809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endParaRPr lang="en-US" sz="2800" b="1" i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3555" name="Picture 3" descr="0039.jpg                                                       0000003EZip 100                        AB89E6CB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"/>
          <a:stretch>
            <a:fillRect/>
          </a:stretch>
        </p:blipFill>
        <p:spPr bwMode="auto">
          <a:xfrm>
            <a:off x="457200" y="76200"/>
            <a:ext cx="8305800" cy="608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0" y="304800"/>
            <a:ext cx="6629400" cy="1200150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Number of Valence Electrons for Elements in the </a:t>
            </a:r>
            <a:r>
              <a:rPr lang="ja-JP" altLang="en-US"/>
              <a:t>“</a:t>
            </a:r>
            <a:r>
              <a:rPr lang="en-US"/>
              <a:t>A</a:t>
            </a:r>
            <a:r>
              <a:rPr lang="ja-JP" altLang="en-US"/>
              <a:t>”</a:t>
            </a:r>
            <a:r>
              <a:rPr lang="en-US"/>
              <a:t> lettered Vertical Columns Equal the Column Number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Ionic Bonds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772400" cy="38100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Monotype Sorts" charset="0"/>
              <a:buChar char="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Result from electrostatic attractions of closely packed, </a:t>
            </a:r>
            <a:r>
              <a:rPr lang="en-US">
                <a:solidFill>
                  <a:srgbClr val="FC0128"/>
                </a:solidFill>
                <a:latin typeface="Helvetica" charset="0"/>
                <a:ea typeface="ＭＳ Ｐゴシック" charset="0"/>
                <a:cs typeface="ＭＳ Ｐゴシック" charset="0"/>
              </a:rPr>
              <a:t>oppositely charged ions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charset="0"/>
              <a:buChar char="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Form when an atom which can easily </a:t>
            </a:r>
            <a:r>
              <a:rPr lang="en-US">
                <a:solidFill>
                  <a:srgbClr val="FC0128"/>
                </a:solidFill>
                <a:latin typeface="Helvetica" charset="0"/>
                <a:ea typeface="ＭＳ Ｐゴシック" charset="0"/>
                <a:cs typeface="ＭＳ Ｐゴシック" charset="0"/>
              </a:rPr>
              <a:t>lose electrons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reacts with one which has a </a:t>
            </a:r>
            <a:r>
              <a:rPr lang="en-US">
                <a:solidFill>
                  <a:srgbClr val="FC0128"/>
                </a:solidFill>
                <a:latin typeface="Helvetica" charset="0"/>
                <a:ea typeface="ＭＳ Ｐゴシック" charset="0"/>
                <a:cs typeface="ＭＳ Ｐゴシック" charset="0"/>
              </a:rPr>
              <a:t>high electronegativity (electron affinity)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, that is, it can easily gain electrons.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charset="0"/>
              <a:buChar char="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Eg. Mg and Cl; K and 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0037.jpg                                                       0000003EZip 100                        AB89E6CB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"/>
          <a:stretch>
            <a:fillRect/>
          </a:stretch>
        </p:blipFill>
        <p:spPr bwMode="auto">
          <a:xfrm>
            <a:off x="381000" y="152400"/>
            <a:ext cx="8153400" cy="61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1752600" y="6324600"/>
            <a:ext cx="541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Electron Configurations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Ionic Compounds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charset="0"/>
              <a:buChar char="ð"/>
            </a:pP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Neutrally Charged</a:t>
            </a:r>
          </a:p>
          <a:p>
            <a:pPr>
              <a:buFont typeface="Monotype Sorts" charset="0"/>
              <a:buChar char="ð"/>
            </a:pPr>
            <a:r>
              <a:rPr lang="en-US" dirty="0" err="1">
                <a:latin typeface="Helvetica" charset="0"/>
                <a:ea typeface="ＭＳ Ｐゴシック" charset="0"/>
                <a:cs typeface="ＭＳ Ｐゴシック" charset="0"/>
              </a:rPr>
              <a:t>Eg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. Salt: </a:t>
            </a:r>
            <a:r>
              <a:rPr lang="en-US" dirty="0" err="1">
                <a:latin typeface="Helvetica" charset="0"/>
                <a:ea typeface="ＭＳ Ｐゴシック" charset="0"/>
                <a:cs typeface="ＭＳ Ｐゴシック" charset="0"/>
              </a:rPr>
              <a:t>NaCl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1 Na</a:t>
            </a:r>
            <a:r>
              <a:rPr lang="en-US" baseline="30000" dirty="0"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and 1 </a:t>
            </a:r>
            <a:r>
              <a:rPr lang="en-US" dirty="0" err="1">
                <a:latin typeface="Helvetica" charset="0"/>
                <a:ea typeface="ＭＳ Ｐゴシック" charset="0"/>
                <a:cs typeface="ＭＳ Ｐゴシック" charset="0"/>
              </a:rPr>
              <a:t>Cl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baseline="30000" dirty="0"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Char char="ð"/>
            </a:pP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What is the proportion of ions for a compound formed from Mg ion and chlorine?</a:t>
            </a:r>
          </a:p>
          <a:p>
            <a:pPr>
              <a:buFont typeface="Monotype Sorts" charset="0"/>
              <a:buChar char="ð"/>
            </a:pPr>
            <a:r>
              <a:rPr lang="en-US" dirty="0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Mg</a:t>
            </a:r>
            <a:r>
              <a:rPr lang="en-US" baseline="30000" dirty="0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2+</a:t>
            </a:r>
            <a:r>
              <a:rPr lang="en-US" dirty="0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and</a:t>
            </a:r>
            <a:r>
              <a:rPr lang="en-US" dirty="0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Cl</a:t>
            </a:r>
            <a:r>
              <a:rPr lang="en-US" baseline="30000" dirty="0">
                <a:solidFill>
                  <a:srgbClr val="00FF00"/>
                </a:solidFill>
                <a:latin typeface="Symbol" charset="0"/>
                <a:ea typeface="ＭＳ Ｐゴシック" charset="0"/>
                <a:cs typeface="ＭＳ Ｐゴシック" charset="0"/>
              </a:rPr>
              <a:t></a:t>
            </a:r>
          </a:p>
          <a:p>
            <a:pPr>
              <a:buFont typeface="Monotype Sorts" charset="0"/>
              <a:buChar char="ð"/>
            </a:pPr>
            <a:r>
              <a:rPr lang="en-US" dirty="0">
                <a:solidFill>
                  <a:schemeClr val="accent1"/>
                </a:solidFill>
                <a:latin typeface="Helvetica" charset="0"/>
                <a:ea typeface="ＭＳ Ｐゴシック" charset="0"/>
                <a:cs typeface="ＭＳ Ｐゴシック" charset="0"/>
              </a:rPr>
              <a:t>1</a:t>
            </a:r>
            <a:r>
              <a:rPr lang="en-US" dirty="0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Mg</a:t>
            </a:r>
            <a:r>
              <a:rPr lang="en-US" baseline="30000" dirty="0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2+</a:t>
            </a:r>
            <a:r>
              <a:rPr lang="en-US" dirty="0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combines with </a:t>
            </a:r>
            <a:r>
              <a:rPr lang="en-US" dirty="0">
                <a:solidFill>
                  <a:schemeClr val="accent1"/>
                </a:solidFill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dirty="0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Cl</a:t>
            </a:r>
            <a:r>
              <a:rPr lang="en-US" baseline="30000" dirty="0">
                <a:solidFill>
                  <a:srgbClr val="00FF00"/>
                </a:solidFill>
                <a:latin typeface="Symbol" charset="0"/>
                <a:ea typeface="ＭＳ Ｐゴシック" charset="0"/>
                <a:cs typeface="ＭＳ Ｐゴシック" charset="0"/>
              </a:rPr>
              <a:t></a:t>
            </a:r>
          </a:p>
          <a:p>
            <a:pPr>
              <a:buFont typeface="Monotype Sorts" charset="0"/>
              <a:buChar char="ð"/>
            </a:pPr>
            <a:endParaRPr lang="en-US" baseline="30000" dirty="0">
              <a:solidFill>
                <a:srgbClr val="00FF00"/>
              </a:solidFill>
              <a:latin typeface="Symbol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Char char="ð"/>
            </a:pPr>
            <a:endParaRPr lang="en-US" baseline="30000" dirty="0">
              <a:solidFill>
                <a:srgbClr val="00FF00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136366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C0128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MgCl</a:t>
            </a:r>
            <a:r>
              <a:rPr lang="en-US" sz="3200" baseline="-25000">
                <a:solidFill>
                  <a:srgbClr val="00FF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 </a:t>
            </a:r>
            <a:endParaRPr lang="en-US" sz="32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Ionic Compounds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514600"/>
            <a:ext cx="5486400" cy="4082415"/>
          </a:xfrm>
          <a:prstGeom prst="rect">
            <a:avLst/>
          </a:prstGeom>
        </p:spPr>
      </p:pic>
      <p:pic>
        <p:nvPicPr>
          <p:cNvPr id="13" name="Picture 12" descr="Screen Shot 2019-03-11 at 11.01.3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"/>
            <a:ext cx="5791200" cy="226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89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Ionic Compounds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861185"/>
            <a:ext cx="5486400" cy="408241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590800" y="2819400"/>
            <a:ext cx="4335189" cy="3509665"/>
            <a:chOff x="2590800" y="2819400"/>
            <a:chExt cx="4335189" cy="3509665"/>
          </a:xfrm>
        </p:grpSpPr>
        <p:sp>
          <p:nvSpPr>
            <p:cNvPr id="5" name="TextBox 4"/>
            <p:cNvSpPr txBox="1"/>
            <p:nvPr/>
          </p:nvSpPr>
          <p:spPr>
            <a:xfrm>
              <a:off x="2590800" y="5867400"/>
              <a:ext cx="54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Cl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48400" y="2819400"/>
              <a:ext cx="6775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Mg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248400" y="4038600"/>
            <a:ext cx="2691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Name the compound.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4104598" y="3562290"/>
            <a:ext cx="9246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MgCl</a:t>
            </a:r>
            <a:r>
              <a:rPr lang="en-US" sz="2000" baseline="-25000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 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74875" y="2895600"/>
            <a:ext cx="8047776" cy="2900065"/>
            <a:chOff x="174875" y="2895600"/>
            <a:chExt cx="8047776" cy="2900065"/>
          </a:xfrm>
        </p:grpSpPr>
        <p:sp>
          <p:nvSpPr>
            <p:cNvPr id="3" name="Rectangle 2"/>
            <p:cNvSpPr/>
            <p:nvPr/>
          </p:nvSpPr>
          <p:spPr>
            <a:xfrm>
              <a:off x="6248400" y="5334000"/>
              <a:ext cx="19742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FF00"/>
                  </a:solidFill>
                </a:rPr>
                <a:t>Mg</a:t>
              </a:r>
              <a:r>
                <a:rPr lang="en-US" baseline="30000" dirty="0">
                  <a:solidFill>
                    <a:srgbClr val="00FF00"/>
                  </a:solidFill>
                </a:rPr>
                <a:t>2+</a:t>
              </a:r>
              <a:r>
                <a:rPr lang="en-US" dirty="0">
                  <a:solidFill>
                    <a:srgbClr val="00FF00"/>
                  </a:solidFill>
                </a:rPr>
                <a:t> </a:t>
              </a:r>
              <a:r>
                <a:rPr lang="en-US" dirty="0"/>
                <a:t>and</a:t>
              </a:r>
              <a:r>
                <a:rPr lang="en-US" dirty="0">
                  <a:solidFill>
                    <a:srgbClr val="00FF00"/>
                  </a:solidFill>
                </a:rPr>
                <a:t> </a:t>
              </a:r>
              <a:r>
                <a:rPr lang="en-US" dirty="0" err="1">
                  <a:solidFill>
                    <a:srgbClr val="00FF00"/>
                  </a:solidFill>
                </a:rPr>
                <a:t>Cl</a:t>
              </a:r>
              <a:r>
                <a:rPr lang="en-US" baseline="30000" dirty="0">
                  <a:solidFill>
                    <a:srgbClr val="00FF00"/>
                  </a:solidFill>
                  <a:latin typeface="Symbol" charset="0"/>
                </a:rPr>
                <a:t></a:t>
              </a:r>
            </a:p>
          </p:txBody>
        </p:sp>
        <p:pic>
          <p:nvPicPr>
            <p:cNvPr id="10" name="Picture 9" descr="Screen Shot 2019-03-11 at 8.29.10 A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875" y="2895600"/>
              <a:ext cx="2263525" cy="2819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6563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Screen Shot 2018-10-05 at 3.56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371600"/>
            <a:ext cx="51435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3352800" y="4953000"/>
            <a:ext cx="2514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0" y="5334000"/>
            <a:ext cx="3158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Discussion Guide </a:t>
            </a:r>
            <a:r>
              <a:rPr lang="en-US" dirty="0" smtClean="0">
                <a:solidFill>
                  <a:srgbClr val="FF0000"/>
                </a:solidFill>
              </a:rPr>
              <a:t>1.7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48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58788" y="2295525"/>
            <a:ext cx="8148637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marL="1257300" indent="-34290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200" dirty="0"/>
              <a:t>	Predict the formula for the binary ionic compound formed </a:t>
            </a:r>
            <a:br>
              <a:rPr lang="en-US" sz="2200" dirty="0"/>
            </a:br>
            <a:r>
              <a:rPr lang="en-US" sz="2200" dirty="0"/>
              <a:t>by aluminum and oxygen.</a:t>
            </a:r>
          </a:p>
          <a:p>
            <a:pPr lvl="2"/>
            <a:endParaRPr lang="es-ES_tradnl" sz="2200" b="1" dirty="0"/>
          </a:p>
          <a:p>
            <a:pPr lvl="2"/>
            <a:r>
              <a:rPr lang="es-ES_tradnl" sz="2200" b="1" dirty="0"/>
              <a:t>A) Al</a:t>
            </a:r>
            <a:r>
              <a:rPr lang="es-ES_tradnl" sz="2200" b="1" baseline="-25000" dirty="0"/>
              <a:t>2</a:t>
            </a:r>
            <a:r>
              <a:rPr lang="es-ES_tradnl" sz="2200" b="1" dirty="0"/>
              <a:t>O</a:t>
            </a:r>
            <a:r>
              <a:rPr lang="es-ES_tradnl" sz="2200" b="1" baseline="-25000" dirty="0"/>
              <a:t>3</a:t>
            </a:r>
            <a:r>
              <a:rPr lang="es-ES_tradnl" sz="2200" b="1" dirty="0"/>
              <a:t>	B) Al</a:t>
            </a:r>
            <a:r>
              <a:rPr lang="es-ES_tradnl" sz="2200" b="1" baseline="-25000" dirty="0"/>
              <a:t>3</a:t>
            </a:r>
            <a:r>
              <a:rPr lang="es-ES_tradnl" sz="2200" b="1" dirty="0"/>
              <a:t>O</a:t>
            </a:r>
            <a:r>
              <a:rPr lang="es-ES_tradnl" sz="2200" b="1" baseline="-25000" dirty="0"/>
              <a:t>2</a:t>
            </a:r>
            <a:r>
              <a:rPr lang="es-ES_tradnl" sz="2200" b="1" dirty="0"/>
              <a:t>	C) Al</a:t>
            </a:r>
            <a:r>
              <a:rPr lang="es-ES_tradnl" sz="2200" b="1" baseline="-25000" dirty="0"/>
              <a:t>2</a:t>
            </a:r>
            <a:r>
              <a:rPr lang="es-ES_tradnl" sz="2200" b="1" dirty="0"/>
              <a:t>O	D) AlO</a:t>
            </a:r>
            <a:r>
              <a:rPr lang="es-ES_tradnl" sz="2200" b="1" baseline="-25000" dirty="0"/>
              <a:t>2</a:t>
            </a:r>
            <a:r>
              <a:rPr lang="es-ES_tradnl" dirty="0"/>
              <a:t>	</a:t>
            </a:r>
            <a:r>
              <a:rPr lang="en-US" dirty="0"/>
              <a:t> </a:t>
            </a:r>
            <a:endParaRPr lang="en-US" sz="2200" dirty="0"/>
          </a:p>
          <a:p>
            <a:r>
              <a:rPr lang="es-ES_tradnl" sz="2200" b="1" dirty="0"/>
              <a:t>	</a:t>
            </a:r>
            <a:endParaRPr lang="en-US" sz="2200" b="1" dirty="0"/>
          </a:p>
        </p:txBody>
      </p:sp>
      <p:sp>
        <p:nvSpPr>
          <p:cNvPr id="29699" name="Rectangle 2"/>
          <p:cNvSpPr txBox="1">
            <a:spLocks noChangeArrowheads="1"/>
          </p:cNvSpPr>
          <p:nvPr/>
        </p:nvSpPr>
        <p:spPr bwMode="auto">
          <a:xfrm>
            <a:off x="304800" y="0"/>
            <a:ext cx="8382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6600" b="1" i="0">
                <a:latin typeface="Times" charset="0"/>
              </a:rPr>
              <a:t>QUESTION</a:t>
            </a:r>
          </a:p>
        </p:txBody>
      </p:sp>
      <p:pic>
        <p:nvPicPr>
          <p:cNvPr id="6" name="Picture 5" descr="Screen Shot 2019-03-11 at 8.29.1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886200"/>
            <a:ext cx="2263525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3352800" y="4953000"/>
            <a:ext cx="2514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endParaRPr lang="en-US"/>
          </a:p>
        </p:txBody>
      </p:sp>
      <p:pic>
        <p:nvPicPr>
          <p:cNvPr id="2" name="Picture 1" descr="Screen Shot 2019-03-05 at 11.13.0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81200"/>
            <a:ext cx="5791200" cy="42269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62050"/>
          </a:xfrm>
        </p:spPr>
        <p:txBody>
          <a:bodyPr/>
          <a:lstStyle/>
          <a:p>
            <a:pPr algn="ctr"/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Complete Self-Paced Tutorial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hlinkClick r:id="rId3"/>
          </p:cNvPr>
          <p:cNvSpPr/>
          <p:nvPr/>
        </p:nvSpPr>
        <p:spPr>
          <a:xfrm>
            <a:off x="793693" y="1307068"/>
            <a:ext cx="766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dirty="0"/>
              <a:t>http://</a:t>
            </a:r>
            <a:r>
              <a:rPr lang="fr-FR" sz="1800" dirty="0" err="1"/>
              <a:t>chemconnections.org</a:t>
            </a:r>
            <a:r>
              <a:rPr lang="fr-FR" sz="1800" dirty="0"/>
              <a:t>/</a:t>
            </a:r>
            <a:r>
              <a:rPr lang="fr-FR" sz="1800" dirty="0" err="1"/>
              <a:t>general</a:t>
            </a:r>
            <a:r>
              <a:rPr lang="fr-FR" sz="1800" dirty="0"/>
              <a:t>/chem108/</a:t>
            </a:r>
            <a:r>
              <a:rPr lang="fr-FR" sz="1800" dirty="0" err="1"/>
              <a:t>Nomenclature.htm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1828800" y="4114800"/>
            <a:ext cx="5410200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Nomenclature </a:t>
            </a:r>
            <a:r>
              <a:rPr lang="en-US" dirty="0"/>
              <a:t>Tutorial </a:t>
            </a:r>
            <a:r>
              <a:rPr lang="en-US" dirty="0" err="1"/>
              <a:t>Powerpoint</a:t>
            </a:r>
            <a:r>
              <a:rPr lang="en-US" dirty="0"/>
              <a:t>; .html, .</a:t>
            </a:r>
            <a:r>
              <a:rPr lang="en-US" dirty="0" err="1"/>
              <a:t>ppt</a:t>
            </a:r>
            <a:r>
              <a:rPr lang="en-US" dirty="0"/>
              <a:t>, Print: .</a:t>
            </a:r>
            <a:r>
              <a:rPr lang="en-US" dirty="0" err="1"/>
              <a:t>pdf</a:t>
            </a:r>
            <a:r>
              <a:rPr lang="en-US" dirty="0"/>
              <a:t> (6 slides per page) </a:t>
            </a:r>
            <a:endParaRPr lang="en-US" dirty="0" smtClean="0"/>
          </a:p>
          <a:p>
            <a:r>
              <a:rPr lang="en-US" dirty="0" smtClean="0"/>
              <a:t>Lab </a:t>
            </a:r>
            <a:r>
              <a:rPr lang="en-US" dirty="0"/>
              <a:t>Manual pp. 104-108 </a:t>
            </a:r>
            <a:endParaRPr lang="en-US" dirty="0" smtClean="0"/>
          </a:p>
          <a:p>
            <a:r>
              <a:rPr lang="en-US" dirty="0" smtClean="0"/>
              <a:t>One set per Lab </a:t>
            </a:r>
            <a:r>
              <a:rPr lang="en-US" dirty="0" smtClean="0"/>
              <a:t>Group</a:t>
            </a:r>
            <a:endParaRPr lang="en-US" b="1" dirty="0">
              <a:solidFill>
                <a:srgbClr val="0B52FC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Ionic vs. Covalent Bonding</a:t>
            </a:r>
          </a:p>
        </p:txBody>
      </p:sp>
      <p:sp>
        <p:nvSpPr>
          <p:cNvPr id="31747" name="Rectangle 3">
            <a:hlinkClick r:id="rId2"/>
          </p:cNvPr>
          <p:cNvSpPr>
            <a:spLocks noChangeArrowheads="1"/>
          </p:cNvSpPr>
          <p:nvPr/>
        </p:nvSpPr>
        <p:spPr bwMode="auto">
          <a:xfrm>
            <a:off x="762000" y="5334000"/>
            <a:ext cx="838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/>
              <a:t>http://chemconnections.org/general/movies/ionic-covalent.mov</a:t>
            </a:r>
          </a:p>
        </p:txBody>
      </p:sp>
      <p:pic>
        <p:nvPicPr>
          <p:cNvPr id="31748" name="Picture 4" descr="Screen Shot 2016-07-28 at 8.52.49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885950"/>
            <a:ext cx="38862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981200"/>
            <a:ext cx="35052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04800" y="457200"/>
            <a:ext cx="868680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600" b="1" i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4400">
                <a:solidFill>
                  <a:schemeClr val="tx1"/>
                </a:solidFill>
                <a:latin typeface="Times New Roman" charset="0"/>
              </a:rPr>
              <a:t>Polyatomic Ions</a:t>
            </a:r>
            <a:endParaRPr lang="en-US" sz="3600" b="1" i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19400" y="1752600"/>
            <a:ext cx="5883275" cy="3970338"/>
            <a:chOff x="2819400" y="1752600"/>
            <a:chExt cx="5883275" cy="3970338"/>
          </a:xfrm>
        </p:grpSpPr>
        <p:pic>
          <p:nvPicPr>
            <p:cNvPr id="32772" name="Picture 5" descr="C:\Documents and Settings\smithja\Desktop\zumdahl\ppts\tables\jpg\table_02_0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1752600"/>
              <a:ext cx="5883275" cy="3970338"/>
            </a:xfrm>
            <a:prstGeom prst="rect">
              <a:avLst/>
            </a:prstGeom>
            <a:noFill/>
            <a:ln w="12699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971800" y="1905000"/>
              <a:ext cx="914400" cy="381000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</a:endParaRPr>
            </a:p>
          </p:txBody>
        </p:sp>
      </p:grpSp>
      <p:sp>
        <p:nvSpPr>
          <p:cNvPr id="32774" name="Rectangle 5">
            <a:hlinkClick r:id="rId3"/>
          </p:cNvPr>
          <p:cNvSpPr>
            <a:spLocks noChangeArrowheads="1"/>
          </p:cNvSpPr>
          <p:nvPr/>
        </p:nvSpPr>
        <p:spPr bwMode="auto">
          <a:xfrm>
            <a:off x="914400" y="6096000"/>
            <a:ext cx="807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/>
              <a:t>http://chemconnections.org/general/chem120/polyatomics.html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95275" y="1981200"/>
            <a:ext cx="86423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2200" dirty="0"/>
              <a:t>Which formula </a:t>
            </a:r>
            <a:r>
              <a:rPr lang="en-US" sz="2200" dirty="0" smtClean="0"/>
              <a:t>is </a:t>
            </a:r>
            <a:r>
              <a:rPr lang="en-US" sz="2200" dirty="0"/>
              <a:t>correct?</a:t>
            </a:r>
          </a:p>
          <a:p>
            <a:endParaRPr lang="en-US" sz="2200" dirty="0"/>
          </a:p>
          <a:p>
            <a:r>
              <a:rPr lang="en-US" sz="2200" b="1" dirty="0"/>
              <a:t>	A) MgNO</a:t>
            </a:r>
            <a:r>
              <a:rPr lang="en-US" sz="2200" b="1" baseline="-25000" dirty="0"/>
              <a:t>3</a:t>
            </a:r>
            <a:r>
              <a:rPr lang="en-US" sz="2200" b="1" dirty="0"/>
              <a:t>	B) NH</a:t>
            </a:r>
            <a:r>
              <a:rPr lang="en-US" sz="2200" b="1" baseline="-25000" dirty="0"/>
              <a:t>4</a:t>
            </a:r>
            <a:r>
              <a:rPr lang="en-US" sz="2200" b="1" dirty="0"/>
              <a:t>CO</a:t>
            </a:r>
            <a:r>
              <a:rPr lang="en-US" sz="2200" b="1" baseline="-25000" dirty="0"/>
              <a:t>3</a:t>
            </a:r>
            <a:r>
              <a:rPr lang="en-US" sz="2200" b="1" dirty="0"/>
              <a:t>	C) Na(PO</a:t>
            </a:r>
            <a:r>
              <a:rPr lang="en-US" sz="2200" b="1" baseline="-25000" dirty="0"/>
              <a:t>4</a:t>
            </a:r>
            <a:r>
              <a:rPr lang="en-US" sz="2200" b="1" dirty="0"/>
              <a:t>)</a:t>
            </a:r>
            <a:r>
              <a:rPr lang="en-US" sz="2200" b="1" baseline="-25000" dirty="0"/>
              <a:t>3</a:t>
            </a:r>
            <a:r>
              <a:rPr lang="en-US" sz="2200" b="1" dirty="0"/>
              <a:t>	D) Al</a:t>
            </a:r>
            <a:r>
              <a:rPr lang="en-US" sz="2200" b="1" baseline="-25000" dirty="0"/>
              <a:t>2</a:t>
            </a:r>
            <a:r>
              <a:rPr lang="en-US" sz="2200" b="1" dirty="0"/>
              <a:t>(SO</a:t>
            </a:r>
            <a:r>
              <a:rPr lang="en-US" sz="2200" b="1" baseline="-25000" dirty="0"/>
              <a:t>4</a:t>
            </a:r>
            <a:r>
              <a:rPr lang="en-US" sz="2200" b="1" dirty="0"/>
              <a:t>)</a:t>
            </a:r>
            <a:r>
              <a:rPr lang="en-US" sz="2200" b="1" baseline="-25000" dirty="0"/>
              <a:t>3</a:t>
            </a:r>
            <a:r>
              <a:rPr lang="en-US" sz="2200" b="1" dirty="0"/>
              <a:t> </a:t>
            </a:r>
          </a:p>
        </p:txBody>
      </p:sp>
      <p:sp>
        <p:nvSpPr>
          <p:cNvPr id="33795" name="Rectangle 2"/>
          <p:cNvSpPr txBox="1">
            <a:spLocks noChangeArrowheads="1"/>
          </p:cNvSpPr>
          <p:nvPr/>
        </p:nvSpPr>
        <p:spPr bwMode="auto">
          <a:xfrm>
            <a:off x="304800" y="0"/>
            <a:ext cx="8382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6600" b="1" i="0">
                <a:latin typeface="Times" charset="0"/>
              </a:rPr>
              <a:t>QUESTION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590800" y="3352800"/>
            <a:ext cx="4343400" cy="3124200"/>
            <a:chOff x="2819400" y="1752600"/>
            <a:chExt cx="5883275" cy="3970338"/>
          </a:xfrm>
        </p:grpSpPr>
        <p:pic>
          <p:nvPicPr>
            <p:cNvPr id="5" name="Picture 5" descr="C:\Documents and Settings\smithja\Desktop\zumdahl\ppts\tables\jpg\table_02_0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1752600"/>
              <a:ext cx="5883275" cy="3970338"/>
            </a:xfrm>
            <a:prstGeom prst="rect">
              <a:avLst/>
            </a:prstGeom>
            <a:noFill/>
            <a:ln w="12699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971800" y="1905000"/>
              <a:ext cx="914400" cy="381000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Ionic Bonds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772400" cy="38100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Monotype Sorts" charset="0"/>
              <a:buChar char="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Result from electrostatic attractions of closely packed, </a:t>
            </a:r>
            <a:r>
              <a:rPr lang="en-US">
                <a:solidFill>
                  <a:srgbClr val="FC0128"/>
                </a:solidFill>
                <a:latin typeface="Helvetica" charset="0"/>
                <a:ea typeface="ＭＳ Ｐゴシック" charset="0"/>
                <a:cs typeface="ＭＳ Ｐゴシック" charset="0"/>
              </a:rPr>
              <a:t>oppositely charged ions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charset="0"/>
              <a:buChar char="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Form when an atom which can easily </a:t>
            </a:r>
            <a:r>
              <a:rPr lang="en-US">
                <a:solidFill>
                  <a:srgbClr val="FC0128"/>
                </a:solidFill>
                <a:latin typeface="Helvetica" charset="0"/>
                <a:ea typeface="ＭＳ Ｐゴシック" charset="0"/>
                <a:cs typeface="ＭＳ Ｐゴシック" charset="0"/>
              </a:rPr>
              <a:t>lose electrons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reacts with one which has a </a:t>
            </a:r>
            <a:r>
              <a:rPr lang="en-US">
                <a:solidFill>
                  <a:srgbClr val="FC0128"/>
                </a:solidFill>
                <a:latin typeface="Helvetica" charset="0"/>
                <a:ea typeface="ＭＳ Ｐゴシック" charset="0"/>
                <a:cs typeface="ＭＳ Ｐゴシック" charset="0"/>
              </a:rPr>
              <a:t>high electronegativity (electron affinity)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, that is, it can easily gain electrons.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charset="0"/>
              <a:buChar char="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Eg. Mg and Cl; K and 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Electronegativity</a:t>
            </a:r>
          </a:p>
        </p:txBody>
      </p:sp>
      <p:sp>
        <p:nvSpPr>
          <p:cNvPr id="37891" name="Rectangle 3">
            <a:hlinkClick r:id="rId2"/>
          </p:cNvPr>
          <p:cNvSpPr>
            <a:spLocks noChangeArrowheads="1"/>
          </p:cNvSpPr>
          <p:nvPr/>
        </p:nvSpPr>
        <p:spPr bwMode="auto">
          <a:xfrm>
            <a:off x="533400" y="5562600"/>
            <a:ext cx="861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/>
              <a:t>http://chemconnections.org/general/movies/electronegativity.mov</a:t>
            </a:r>
          </a:p>
        </p:txBody>
      </p:sp>
      <p:pic>
        <p:nvPicPr>
          <p:cNvPr id="37892" name="Picture 4" descr="Screen Shot 2016-07-28 at 9.01.22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57400"/>
            <a:ext cx="38354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Electronegativity</a:t>
            </a:r>
          </a:p>
        </p:txBody>
      </p:sp>
      <p:sp>
        <p:nvSpPr>
          <p:cNvPr id="38915" name="Rectangle 3">
            <a:hlinkClick r:id="rId2"/>
          </p:cNvPr>
          <p:cNvSpPr>
            <a:spLocks noChangeArrowheads="1"/>
          </p:cNvSpPr>
          <p:nvPr/>
        </p:nvSpPr>
        <p:spPr bwMode="auto">
          <a:xfrm>
            <a:off x="762000" y="5257800"/>
            <a:ext cx="800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/>
              <a:t>http://chemconnections.org/general/movies/Periodic-e.n.MOV</a:t>
            </a:r>
          </a:p>
        </p:txBody>
      </p:sp>
      <p:pic>
        <p:nvPicPr>
          <p:cNvPr id="38916" name="Picture 4" descr="Screen Shot 2016-07-28 at 9.04.33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50" y="1879600"/>
            <a:ext cx="38989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Screen Shot 2018-03-06 at 1.59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96850"/>
            <a:ext cx="8648700" cy="643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2286000" y="381000"/>
            <a:ext cx="3962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i="0" dirty="0"/>
              <a:t>Covalent </a:t>
            </a:r>
            <a:r>
              <a:rPr lang="en-US" i="0" dirty="0" smtClean="0"/>
              <a:t>Bonding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63131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G08_06.JPG                                                    00003A0D WORKAS101                      B90835D4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-1588"/>
            <a:ext cx="8448675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346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r>
              <a:rPr lang="en-US" sz="6600" b="1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762000" y="2362200"/>
          <a:ext cx="7658100" cy="327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3" name="Document" r:id="rId3" imgW="7670800" imgH="3276600" progId="Word.Document.8">
                  <p:embed/>
                </p:oleObj>
              </mc:Choice>
              <mc:Fallback>
                <p:oleObj name="Document" r:id="rId3" imgW="7670800" imgH="3276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362200"/>
                        <a:ext cx="7658100" cy="327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0234.jpg                                                       0000009FZip 100                        AB89E6CB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"/>
          <a:stretch>
            <a:fillRect/>
          </a:stretch>
        </p:blipFill>
        <p:spPr bwMode="auto">
          <a:xfrm>
            <a:off x="457200" y="152400"/>
            <a:ext cx="8382000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r>
              <a:rPr lang="en-US" sz="6600" b="1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685800" y="2133600"/>
          <a:ext cx="7658100" cy="327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2" name="Document" r:id="rId3" imgW="7670800" imgH="3276600" progId="Word.Document.8">
                  <p:embed/>
                </p:oleObj>
              </mc:Choice>
              <mc:Fallback>
                <p:oleObj name="Document" r:id="rId3" imgW="7670800" imgH="3276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8100" cy="327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Screen Shot 2018-10-11 at 2.53.3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743200"/>
            <a:ext cx="2309073" cy="36449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r>
              <a:rPr lang="en-US" sz="6600" b="1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162092"/>
              </p:ext>
            </p:extLst>
          </p:nvPr>
        </p:nvGraphicFramePr>
        <p:xfrm>
          <a:off x="685800" y="1930400"/>
          <a:ext cx="7658100" cy="368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0" name="Document" r:id="rId4" imgW="7670800" imgH="3683000" progId="Word.Document.8">
                  <p:embed/>
                </p:oleObj>
              </mc:Choice>
              <mc:Fallback>
                <p:oleObj name="Document" r:id="rId4" imgW="7670800" imgH="36830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30400"/>
                        <a:ext cx="7658100" cy="368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Screen Shot 2018-10-11 at 2.53.3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743200"/>
            <a:ext cx="2309073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66840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Question 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Helvetica" charset="0"/>
                <a:ea typeface="ＭＳ Ｐゴシック" charset="0"/>
                <a:cs typeface="Times New Roman" charset="0"/>
              </a:rPr>
              <a:t>Which of the following bonds is the most polar?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Helvetica" charset="0"/>
                <a:ea typeface="ＭＳ Ｐゴシック" charset="0"/>
                <a:cs typeface="Times New Roman" charset="0"/>
              </a:rPr>
              <a:t>	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Helvetica" charset="0"/>
                <a:ea typeface="ＭＳ Ｐゴシック" charset="0"/>
                <a:cs typeface="Times New Roman" charset="0"/>
              </a:rPr>
              <a:t>	A) 					B)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Helvetica" charset="0"/>
                <a:ea typeface="ＭＳ Ｐゴシック" charset="0"/>
                <a:cs typeface="Times New Roman" charset="0"/>
              </a:rPr>
              <a:t>	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Helvetica" charset="0"/>
                <a:ea typeface="ＭＳ Ｐゴシック" charset="0"/>
                <a:cs typeface="Times New Roman" charset="0"/>
              </a:rPr>
              <a:t>	C)					D)</a:t>
            </a:r>
          </a:p>
        </p:txBody>
      </p:sp>
      <p:pic>
        <p:nvPicPr>
          <p:cNvPr id="36868" name="Picture 4" descr="CH01_Q08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429000"/>
            <a:ext cx="11176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 descr="CH01_Q08_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429000"/>
            <a:ext cx="990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 descr="CH01_Q08_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495800"/>
            <a:ext cx="10541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7" descr="CH01_Q08_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95800"/>
            <a:ext cx="1295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522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3657600" y="228600"/>
            <a:ext cx="1676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i="0"/>
              <a:t>BondingH? and F?</a:t>
            </a:r>
          </a:p>
        </p:txBody>
      </p:sp>
      <p:pic>
        <p:nvPicPr>
          <p:cNvPr id="21507" name="Picture 5" descr="Screen Shot 2018-03-06 at 2.03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76200"/>
            <a:ext cx="4987925" cy="670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2286000" y="2743200"/>
            <a:ext cx="4343400" cy="27622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endParaRPr lang="en-US" sz="1200"/>
          </a:p>
        </p:txBody>
      </p:sp>
      <p:sp>
        <p:nvSpPr>
          <p:cNvPr id="2" name="Rectangle 1"/>
          <p:cNvSpPr/>
          <p:nvPr/>
        </p:nvSpPr>
        <p:spPr>
          <a:xfrm>
            <a:off x="3535198" y="228600"/>
            <a:ext cx="179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E46C0A"/>
                </a:solidFill>
              </a:rPr>
              <a:t>(Collaborative)</a:t>
            </a:r>
            <a:endParaRPr lang="en-US" sz="1800" dirty="0">
              <a:solidFill>
                <a:srgbClr val="E46C0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0" y="2725579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4.0 – 2.1 = 1.9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2725579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3.0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562600" y="2743200"/>
            <a:ext cx="1981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polar covalent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69503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3657600" y="228600"/>
            <a:ext cx="1676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i="0"/>
              <a:t>BondingH? and F?</a:t>
            </a:r>
          </a:p>
        </p:txBody>
      </p:sp>
      <p:pic>
        <p:nvPicPr>
          <p:cNvPr id="21507" name="Picture 5" descr="Screen Shot 2018-03-06 at 2.03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76200"/>
            <a:ext cx="4987925" cy="670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2286000" y="2743200"/>
            <a:ext cx="4343400" cy="27622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endParaRPr lang="en-US" sz="1200"/>
          </a:p>
        </p:txBody>
      </p:sp>
      <p:sp>
        <p:nvSpPr>
          <p:cNvPr id="2" name="Rectangle 1"/>
          <p:cNvSpPr/>
          <p:nvPr/>
        </p:nvSpPr>
        <p:spPr>
          <a:xfrm>
            <a:off x="3535198" y="228600"/>
            <a:ext cx="179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E46C0A"/>
                </a:solidFill>
              </a:rPr>
              <a:t>(Collaborative)</a:t>
            </a:r>
            <a:endParaRPr lang="en-US" sz="1800" dirty="0">
              <a:solidFill>
                <a:srgbClr val="E46C0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0" y="2725579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4.0 – 2.1 = 1.9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2725579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3.0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562600" y="2743200"/>
            <a:ext cx="1981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polar covalent</a:t>
            </a:r>
            <a:endParaRPr lang="en-US" sz="1000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914400" y="5036403"/>
            <a:ext cx="7315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Complete </a:t>
            </a:r>
            <a:r>
              <a:rPr lang="en-US" dirty="0" smtClean="0">
                <a:solidFill>
                  <a:srgbClr val="FF0000"/>
                </a:solidFill>
              </a:rPr>
              <a:t>first &amp; second pages.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To be checked in lab.</a:t>
            </a:r>
          </a:p>
        </p:txBody>
      </p:sp>
    </p:spTree>
    <p:extLst>
      <p:ext uri="{BB962C8B-B14F-4D97-AF65-F5344CB8AC3E}">
        <p14:creationId xmlns:p14="http://schemas.microsoft.com/office/powerpoint/2010/main" val="3676911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Chemical Formulas &amp;</a:t>
            </a:r>
            <a:br>
              <a:rPr lang="en-US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Molecular Representations</a:t>
            </a:r>
          </a:p>
        </p:txBody>
      </p:sp>
      <p:sp>
        <p:nvSpPr>
          <p:cNvPr id="45059" name="Rectangle 3">
            <a:hlinkClick r:id="rId4"/>
          </p:cNvPr>
          <p:cNvSpPr>
            <a:spLocks noChangeArrowheads="1"/>
          </p:cNvSpPr>
          <p:nvPr/>
        </p:nvSpPr>
        <p:spPr bwMode="auto">
          <a:xfrm>
            <a:off x="381000" y="5562600"/>
            <a:ext cx="876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/>
              <a:t>http://chemconnections.org/general/movies/Representations.MOV</a:t>
            </a:r>
          </a:p>
        </p:txBody>
      </p:sp>
      <p:pic>
        <p:nvPicPr>
          <p:cNvPr id="45060" name="Picture 4" descr="Screen Shot 2016-07-28 at 9.07.28 PM.png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5000"/>
            <a:ext cx="3911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presentation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65400" y="1981200"/>
            <a:ext cx="40640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62050"/>
          </a:xfrm>
        </p:spPr>
        <p:txBody>
          <a:bodyPr/>
          <a:lstStyle/>
          <a:p>
            <a:pPr algn="ctr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Proteins &amp; Small Molecules</a:t>
            </a:r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1600200" y="1676400"/>
            <a:ext cx="7543800" cy="1323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</a:rPr>
              <a:t>The interaction of a large protein bio-polymer, acetylcholinesterase, with a relatively small molecule of acetylcholine. A general process similar to the way that scientists that think we smell and many physiological processes.</a:t>
            </a:r>
          </a:p>
        </p:txBody>
      </p:sp>
      <p:sp>
        <p:nvSpPr>
          <p:cNvPr id="47108" name="Rectangle 4">
            <a:hlinkClick r:id="rId4"/>
          </p:cNvPr>
          <p:cNvSpPr>
            <a:spLocks noChangeArrowheads="1"/>
          </p:cNvSpPr>
          <p:nvPr/>
        </p:nvSpPr>
        <p:spPr bwMode="auto">
          <a:xfrm>
            <a:off x="685800" y="6229350"/>
            <a:ext cx="8153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dirty="0"/>
              <a:t>http://</a:t>
            </a:r>
            <a:r>
              <a:rPr lang="en-US" sz="2000" dirty="0" err="1"/>
              <a:t>chemconnections.org</a:t>
            </a:r>
            <a:r>
              <a:rPr lang="en-US" sz="2000" dirty="0"/>
              <a:t>/general/movies/</a:t>
            </a:r>
            <a:r>
              <a:rPr lang="en-US" sz="2000" dirty="0" err="1"/>
              <a:t>richard.mpg</a:t>
            </a:r>
            <a:endParaRPr lang="en-US" sz="2000" dirty="0"/>
          </a:p>
        </p:txBody>
      </p:sp>
      <p:pic>
        <p:nvPicPr>
          <p:cNvPr id="2" name="richard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41600" y="3048000"/>
            <a:ext cx="40640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 C10FA.PIC                                                      0000001DSilberberg ViewStudy™          AC3C0454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379413"/>
            <a:ext cx="8129587" cy="609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474663" y="304800"/>
            <a:ext cx="8345487" cy="1077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Detecting stuff we cannot see: the Sense of Smell</a:t>
            </a:r>
            <a:endParaRPr lang="en-US" sz="280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  <a:p>
            <a:pPr algn="ctr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Models, Theories &amp; Interactions</a:t>
            </a:r>
            <a:endParaRPr lang="en-US" sz="280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107846" y="5105400"/>
            <a:ext cx="550275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2000" i="0" dirty="0">
                <a:solidFill>
                  <a:schemeClr val="tx1"/>
                </a:solidFill>
                <a:latin typeface="Times" charset="0"/>
              </a:rPr>
              <a:t>Structure-Odor Relationships</a:t>
            </a:r>
          </a:p>
          <a:p>
            <a:pPr algn="ctr"/>
            <a:r>
              <a:rPr lang="en-US" sz="2000" i="0" dirty="0">
                <a:solidFill>
                  <a:schemeClr val="tx1"/>
                </a:solidFill>
                <a:latin typeface="Times" charset="0"/>
              </a:rPr>
              <a:t>Karen J. </a:t>
            </a:r>
            <a:r>
              <a:rPr lang="en-US" sz="2000" i="0" dirty="0" err="1">
                <a:solidFill>
                  <a:schemeClr val="tx1"/>
                </a:solidFill>
                <a:latin typeface="Times" charset="0"/>
              </a:rPr>
              <a:t>Rossiter</a:t>
            </a:r>
            <a:r>
              <a:rPr lang="en-US" sz="2000" i="0" dirty="0">
                <a:solidFill>
                  <a:schemeClr val="tx1"/>
                </a:solidFill>
                <a:latin typeface="Times" charset="0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Times" charset="0"/>
              </a:rPr>
              <a:t>Chem. Rev</a:t>
            </a:r>
            <a:r>
              <a:rPr lang="en-US" sz="2000" i="0" dirty="0">
                <a:solidFill>
                  <a:schemeClr val="tx1"/>
                </a:solidFill>
                <a:latin typeface="Times" charset="0"/>
              </a:rPr>
              <a:t>., 1996, </a:t>
            </a:r>
            <a:r>
              <a:rPr lang="en-US" sz="2000" dirty="0">
                <a:solidFill>
                  <a:schemeClr val="tx1"/>
                </a:solidFill>
                <a:latin typeface="Times" charset="0"/>
              </a:rPr>
              <a:t>96</a:t>
            </a:r>
            <a:r>
              <a:rPr lang="en-US" sz="2000" i="0" dirty="0">
                <a:solidFill>
                  <a:schemeClr val="tx1"/>
                </a:solidFill>
                <a:latin typeface="Times" charset="0"/>
              </a:rPr>
              <a:t>, 3201-3240</a:t>
            </a:r>
          </a:p>
        </p:txBody>
      </p:sp>
      <p:pic>
        <p:nvPicPr>
          <p:cNvPr id="48133" name="Picture 5" descr="anim_neuron-orig.gif                                           00000019Chem 106-Book-WebMO            AB89E6CB: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105400"/>
            <a:ext cx="14224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5" name="Line 7"/>
          <p:cNvSpPr>
            <a:spLocks noChangeShapeType="1"/>
          </p:cNvSpPr>
          <p:nvPr/>
        </p:nvSpPr>
        <p:spPr bwMode="auto">
          <a:xfrm flipH="1">
            <a:off x="2514600" y="4800600"/>
            <a:ext cx="3657600" cy="609600"/>
          </a:xfrm>
          <a:prstGeom prst="line">
            <a:avLst/>
          </a:prstGeom>
          <a:noFill/>
          <a:ln w="889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-84" charset="0"/>
              <a:ea typeface="+mn-ea"/>
              <a:cs typeface="+mn-cs"/>
            </a:endParaRPr>
          </a:p>
        </p:txBody>
      </p:sp>
      <p:sp>
        <p:nvSpPr>
          <p:cNvPr id="119816" name="Line 8"/>
          <p:cNvSpPr>
            <a:spLocks noChangeShapeType="1"/>
          </p:cNvSpPr>
          <p:nvPr/>
        </p:nvSpPr>
        <p:spPr bwMode="auto">
          <a:xfrm flipV="1">
            <a:off x="1447800" y="2590800"/>
            <a:ext cx="0" cy="2362200"/>
          </a:xfrm>
          <a:prstGeom prst="line">
            <a:avLst/>
          </a:prstGeom>
          <a:noFill/>
          <a:ln w="889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-84" charset="0"/>
              <a:ea typeface="+mn-ea"/>
              <a:cs typeface="+mn-cs"/>
            </a:endParaRPr>
          </a:p>
        </p:txBody>
      </p:sp>
      <p:sp>
        <p:nvSpPr>
          <p:cNvPr id="119817" name="AutoShape 9"/>
          <p:cNvSpPr>
            <a:spLocks noChangeArrowheads="1"/>
          </p:cNvSpPr>
          <p:nvPr/>
        </p:nvSpPr>
        <p:spPr bwMode="auto">
          <a:xfrm>
            <a:off x="2438400" y="3733800"/>
            <a:ext cx="914400" cy="914400"/>
          </a:xfrm>
          <a:prstGeom prst="sun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8137" name="Rectangle 8">
            <a:hlinkClick r:id="rId6"/>
          </p:cNvPr>
          <p:cNvSpPr>
            <a:spLocks noChangeArrowheads="1"/>
          </p:cNvSpPr>
          <p:nvPr/>
        </p:nvSpPr>
        <p:spPr bwMode="auto">
          <a:xfrm>
            <a:off x="0" y="144780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/>
              <a:t>http://chemconnections.org/organic/chem226/Labs/Smell/smell-links.html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62200" y="2209800"/>
            <a:ext cx="533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000000"/>
                </a:solidFill>
                <a:latin typeface="Verdana" charset="0"/>
              </a:rPr>
              <a:t>The Nobel Prize in Physiology or </a:t>
            </a:r>
            <a:r>
              <a:rPr lang="en-US" sz="2000" i="0" dirty="0" smtClean="0">
                <a:solidFill>
                  <a:srgbClr val="000000"/>
                </a:solidFill>
                <a:latin typeface="Verdana" charset="0"/>
              </a:rPr>
              <a:t>Medicine (2004)</a:t>
            </a:r>
            <a:br>
              <a:rPr lang="en-US" sz="2000" i="0" dirty="0" smtClean="0">
                <a:solidFill>
                  <a:srgbClr val="000000"/>
                </a:solidFill>
                <a:latin typeface="Verdana" charset="0"/>
              </a:rPr>
            </a:br>
            <a:r>
              <a:rPr lang="en-US" sz="2000" i="0" dirty="0" smtClean="0">
                <a:solidFill>
                  <a:srgbClr val="000000"/>
                </a:solidFill>
                <a:latin typeface="Verdana" charset="0"/>
              </a:rPr>
              <a:t> </a:t>
            </a:r>
            <a:r>
              <a:rPr lang="en-US" sz="2000" b="1" i="0" dirty="0" smtClean="0">
                <a:solidFill>
                  <a:srgbClr val="000000"/>
                </a:solidFill>
                <a:latin typeface="Verdana" charset="0"/>
              </a:rPr>
              <a:t>Richard </a:t>
            </a:r>
            <a:r>
              <a:rPr lang="en-US" sz="2000" b="1" i="0" dirty="0">
                <a:solidFill>
                  <a:srgbClr val="000000"/>
                </a:solidFill>
                <a:latin typeface="Verdana" charset="0"/>
              </a:rPr>
              <a:t>Axel</a:t>
            </a:r>
            <a:r>
              <a:rPr lang="en-US" sz="2000" i="0" dirty="0">
                <a:solidFill>
                  <a:srgbClr val="000000"/>
                </a:solidFill>
                <a:latin typeface="Verdana" charset="0"/>
              </a:rPr>
              <a:t> and </a:t>
            </a:r>
            <a:r>
              <a:rPr lang="en-US" sz="2000" b="1" i="0" dirty="0">
                <a:solidFill>
                  <a:srgbClr val="000000"/>
                </a:solidFill>
                <a:latin typeface="Verdana" charset="0"/>
              </a:rPr>
              <a:t>Linda B. </a:t>
            </a:r>
            <a:r>
              <a:rPr lang="en-US" sz="2000" b="1" i="0" dirty="0" smtClean="0">
                <a:solidFill>
                  <a:srgbClr val="000000"/>
                </a:solidFill>
                <a:latin typeface="Verdana" charset="0"/>
              </a:rPr>
              <a:t>Buck</a:t>
            </a:r>
          </a:p>
          <a:p>
            <a:r>
              <a:rPr lang="en-US" sz="2000" i="0" dirty="0" smtClean="0">
                <a:solidFill>
                  <a:srgbClr val="000000"/>
                </a:solidFill>
                <a:latin typeface="Verdana" charset="0"/>
              </a:rPr>
              <a:t> </a:t>
            </a:r>
            <a:endParaRPr lang="en-US" sz="2000" i="0" dirty="0">
              <a:solidFill>
                <a:srgbClr val="000000"/>
              </a:solidFill>
              <a:latin typeface="Verdana" charset="0"/>
            </a:endParaRPr>
          </a:p>
          <a:p>
            <a:pPr algn="ctr"/>
            <a:r>
              <a:rPr lang="en-US" sz="2000" b="1" i="0" dirty="0" smtClean="0">
                <a:solidFill>
                  <a:srgbClr val="000000"/>
                </a:solidFill>
                <a:latin typeface="Verdana" charset="0"/>
              </a:rPr>
              <a:t>“Odorant </a:t>
            </a:r>
            <a:r>
              <a:rPr lang="en-US" sz="2000" b="1" i="0" dirty="0">
                <a:solidFill>
                  <a:srgbClr val="000000"/>
                </a:solidFill>
                <a:latin typeface="Verdana" charset="0"/>
              </a:rPr>
              <a:t>receptors and the organization of the olfactory system"</a:t>
            </a:r>
            <a:endParaRPr lang="en-US" sz="2000" i="0" dirty="0">
              <a:solidFill>
                <a:srgbClr val="000000"/>
              </a:solidFill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7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10-11 at 4.20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667000"/>
            <a:ext cx="2127314" cy="2044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43434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Vanillin (</a:t>
            </a:r>
            <a:r>
              <a:rPr lang="en-US" sz="2000" dirty="0"/>
              <a:t>C</a:t>
            </a:r>
            <a:r>
              <a:rPr lang="en-US" sz="2000" baseline="-25000" dirty="0"/>
              <a:t>8</a:t>
            </a:r>
            <a:r>
              <a:rPr lang="en-US" sz="2000" dirty="0"/>
              <a:t>H</a:t>
            </a:r>
            <a:r>
              <a:rPr lang="en-US" sz="2000" baseline="-25000" dirty="0"/>
              <a:t>8</a:t>
            </a:r>
            <a:r>
              <a:rPr lang="en-US" sz="2000" dirty="0"/>
              <a:t>O</a:t>
            </a:r>
            <a:r>
              <a:rPr lang="en-US" sz="2000" baseline="-25000" dirty="0"/>
              <a:t>3</a:t>
            </a:r>
            <a:r>
              <a:rPr lang="en-US" sz="2000" dirty="0"/>
              <a:t>) 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4" name="Picture 3" descr="Screen Shot 2018-10-11 at 4.22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642" y="838200"/>
            <a:ext cx="2266758" cy="1206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21336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isoamyl</a:t>
            </a:r>
            <a:r>
              <a:rPr lang="en-US" sz="2000" dirty="0" smtClean="0"/>
              <a:t> acetate</a:t>
            </a:r>
          </a:p>
          <a:p>
            <a:pPr algn="ctr"/>
            <a:r>
              <a:rPr lang="en-US" sz="2000" dirty="0" smtClean="0"/>
              <a:t>(banana)</a:t>
            </a:r>
            <a:endParaRPr lang="en-US" sz="2000" dirty="0"/>
          </a:p>
        </p:txBody>
      </p:sp>
      <p:pic>
        <p:nvPicPr>
          <p:cNvPr id="6" name="Picture 5" descr="Screen Shot 2018-10-11 at 4.23.4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352800"/>
            <a:ext cx="2412786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6800" y="52578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methyl salicylate</a:t>
            </a:r>
          </a:p>
          <a:p>
            <a:pPr algn="ctr"/>
            <a:r>
              <a:rPr lang="en-US" sz="2000" dirty="0" smtClean="0"/>
              <a:t>(wintergreen)</a:t>
            </a:r>
            <a:endParaRPr lang="en-US" sz="2000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762000" y="1619250"/>
            <a:ext cx="304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Vanillin (Smell)</a:t>
            </a:r>
          </a:p>
          <a:p>
            <a:pPr algn="ctr"/>
            <a:r>
              <a:rPr lang="en-US" dirty="0"/>
              <a:t>Sensitivity </a:t>
            </a:r>
            <a:endParaRPr lang="en-US" dirty="0" smtClean="0"/>
          </a:p>
          <a:p>
            <a:pPr algn="ctr"/>
            <a:r>
              <a:rPr lang="en-US" dirty="0" smtClean="0"/>
              <a:t>~ </a:t>
            </a:r>
            <a:r>
              <a:rPr lang="en-US" dirty="0"/>
              <a:t>1 x 10</a:t>
            </a:r>
            <a:r>
              <a:rPr lang="en-US" baseline="30000" dirty="0"/>
              <a:t>-5</a:t>
            </a:r>
            <a:r>
              <a:rPr lang="en-US" dirty="0"/>
              <a:t> </a:t>
            </a:r>
            <a:r>
              <a:rPr lang="en-US" dirty="0" err="1"/>
              <a:t>mol</a:t>
            </a:r>
            <a:r>
              <a:rPr lang="en-US" dirty="0"/>
              <a:t> / m</a:t>
            </a:r>
            <a:r>
              <a:rPr lang="en-US" baseline="30000" dirty="0"/>
              <a:t>3</a:t>
            </a:r>
            <a:r>
              <a:rPr lang="en-US" baseline="-25000" dirty="0"/>
              <a:t>air</a:t>
            </a:r>
          </a:p>
        </p:txBody>
      </p:sp>
    </p:spTree>
    <p:extLst>
      <p:ext uri="{BB962C8B-B14F-4D97-AF65-F5344CB8AC3E}">
        <p14:creationId xmlns:p14="http://schemas.microsoft.com/office/powerpoint/2010/main" val="89396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ntitled 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untitled 1">
      <a:majorFont>
        <a:latin typeface="Times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84" charset="0"/>
          </a:defRPr>
        </a:defPPr>
      </a:lstStyle>
    </a:lnDef>
  </a:objectDefaults>
  <a:extraClrSchemeLst>
    <a:extraClrScheme>
      <a:clrScheme name="untitled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titled 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HD:Desktop Folder:Chem 120:Chem Foundations</Template>
  <TotalTime>97432</TotalTime>
  <Pages>23</Pages>
  <Words>582</Words>
  <Application>Microsoft Macintosh PowerPoint</Application>
  <PresentationFormat>On-screen Show (4:3)</PresentationFormat>
  <Paragraphs>114</Paragraphs>
  <Slides>33</Slides>
  <Notes>13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untitled 1</vt:lpstr>
      <vt:lpstr>Document</vt:lpstr>
      <vt:lpstr>PowerPoint Presentation</vt:lpstr>
      <vt:lpstr>Atoms &amp; Molecules</vt:lpstr>
      <vt:lpstr>Compounds &amp; Chemical Bonds</vt:lpstr>
      <vt:lpstr>Electrons, Configurations, &amp; Bonds  Noble Gases and The Rule of Eight</vt:lpstr>
      <vt:lpstr>Periodic Properties</vt:lpstr>
      <vt:lpstr>PowerPoint Presentation</vt:lpstr>
      <vt:lpstr>Ionic Bonds</vt:lpstr>
      <vt:lpstr>PowerPoint Presentation</vt:lpstr>
      <vt:lpstr>Ionic Compounds</vt:lpstr>
      <vt:lpstr>Ionic Compounds</vt:lpstr>
      <vt:lpstr>Ionic Compounds</vt:lpstr>
      <vt:lpstr>PowerPoint Presentation</vt:lpstr>
      <vt:lpstr>PowerPoint Presentation</vt:lpstr>
      <vt:lpstr>Complete Self-Paced Tutorial</vt:lpstr>
      <vt:lpstr>Ionic vs. Covalent Bonding</vt:lpstr>
      <vt:lpstr>PowerPoint Presentation</vt:lpstr>
      <vt:lpstr>PowerPoint Presentation</vt:lpstr>
      <vt:lpstr>Ionic Bonds</vt:lpstr>
      <vt:lpstr>Electronegativity</vt:lpstr>
      <vt:lpstr>Electronegativity</vt:lpstr>
      <vt:lpstr>PowerPoint Presentation</vt:lpstr>
      <vt:lpstr>PowerPoint Presentation</vt:lpstr>
      <vt:lpstr>QUESTION</vt:lpstr>
      <vt:lpstr>PowerPoint Presentation</vt:lpstr>
      <vt:lpstr>QUESTION</vt:lpstr>
      <vt:lpstr>QUESTION</vt:lpstr>
      <vt:lpstr>Question  </vt:lpstr>
      <vt:lpstr>PowerPoint Presentation</vt:lpstr>
      <vt:lpstr>PowerPoint Presentation</vt:lpstr>
      <vt:lpstr>Chemical Formulas &amp; Molecular Representations</vt:lpstr>
      <vt:lpstr>Proteins &amp; Small Molecules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 106  Practical Everyday Chemistry</dc:title>
  <dc:subject/>
  <dc:creator>Ron Rusay</dc:creator>
  <cp:keywords/>
  <dc:description/>
  <cp:lastModifiedBy>Ron Rusay</cp:lastModifiedBy>
  <cp:revision>202</cp:revision>
  <cp:lastPrinted>2019-03-15T20:43:36Z</cp:lastPrinted>
  <dcterms:created xsi:type="dcterms:W3CDTF">2018-10-05T22:45:24Z</dcterms:created>
  <dcterms:modified xsi:type="dcterms:W3CDTF">2019-09-28T17:37:12Z</dcterms:modified>
</cp:coreProperties>
</file>