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65"/>
  </p:notesMasterIdLst>
  <p:handoutMasterIdLst>
    <p:handoutMasterId r:id="rId66"/>
  </p:handoutMasterIdLst>
  <p:sldIdLst>
    <p:sldId id="561" r:id="rId2"/>
    <p:sldId id="558" r:id="rId3"/>
    <p:sldId id="653" r:id="rId4"/>
    <p:sldId id="530" r:id="rId5"/>
    <p:sldId id="690" r:id="rId6"/>
    <p:sldId id="705" r:id="rId7"/>
    <p:sldId id="706" r:id="rId8"/>
    <p:sldId id="707" r:id="rId9"/>
    <p:sldId id="650" r:id="rId10"/>
    <p:sldId id="687" r:id="rId11"/>
    <p:sldId id="688" r:id="rId12"/>
    <p:sldId id="570" r:id="rId13"/>
    <p:sldId id="583" r:id="rId14"/>
    <p:sldId id="541" r:id="rId15"/>
    <p:sldId id="564" r:id="rId16"/>
    <p:sldId id="566" r:id="rId17"/>
    <p:sldId id="574" r:id="rId18"/>
    <p:sldId id="575" r:id="rId19"/>
    <p:sldId id="621" r:id="rId20"/>
    <p:sldId id="623" r:id="rId21"/>
    <p:sldId id="684" r:id="rId22"/>
    <p:sldId id="655" r:id="rId23"/>
    <p:sldId id="624" r:id="rId24"/>
    <p:sldId id="656" r:id="rId25"/>
    <p:sldId id="625" r:id="rId26"/>
    <p:sldId id="658" r:id="rId27"/>
    <p:sldId id="577" r:id="rId28"/>
    <p:sldId id="578" r:id="rId29"/>
    <p:sldId id="579" r:id="rId30"/>
    <p:sldId id="727" r:id="rId31"/>
    <p:sldId id="710" r:id="rId32"/>
    <p:sldId id="711" r:id="rId33"/>
    <p:sldId id="709" r:id="rId34"/>
    <p:sldId id="713" r:id="rId35"/>
    <p:sldId id="724" r:id="rId36"/>
    <p:sldId id="723" r:id="rId37"/>
    <p:sldId id="722" r:id="rId38"/>
    <p:sldId id="721" r:id="rId39"/>
    <p:sldId id="726" r:id="rId40"/>
    <p:sldId id="725" r:id="rId41"/>
    <p:sldId id="714" r:id="rId42"/>
    <p:sldId id="716" r:id="rId43"/>
    <p:sldId id="731" r:id="rId44"/>
    <p:sldId id="712" r:id="rId45"/>
    <p:sldId id="715" r:id="rId46"/>
    <p:sldId id="719" r:id="rId47"/>
    <p:sldId id="728" r:id="rId48"/>
    <p:sldId id="691" r:id="rId49"/>
    <p:sldId id="692" r:id="rId50"/>
    <p:sldId id="693" r:id="rId51"/>
    <p:sldId id="694" r:id="rId52"/>
    <p:sldId id="697" r:id="rId53"/>
    <p:sldId id="696" r:id="rId54"/>
    <p:sldId id="708" r:id="rId55"/>
    <p:sldId id="730" r:id="rId56"/>
    <p:sldId id="698" r:id="rId57"/>
    <p:sldId id="699" r:id="rId58"/>
    <p:sldId id="700" r:id="rId59"/>
    <p:sldId id="701" r:id="rId60"/>
    <p:sldId id="703" r:id="rId61"/>
    <p:sldId id="704" r:id="rId62"/>
    <p:sldId id="720" r:id="rId63"/>
    <p:sldId id="729" r:id="rId64"/>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b="1"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b="1"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b="1"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b="1"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660033"/>
    <a:srgbClr val="CC0066"/>
    <a:srgbClr val="000066"/>
    <a:srgbClr val="009A00"/>
    <a:srgbClr val="00FF00"/>
    <a:srgbClr val="0000FF"/>
    <a:srgbClr val="F78F5F"/>
    <a:srgbClr val="B3CB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76" d="100"/>
          <a:sy n="76" d="100"/>
        </p:scale>
        <p:origin x="-122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376"/>
    </p:cViewPr>
  </p:sorterViewPr>
  <p:notesViewPr>
    <p:cSldViewPr>
      <p:cViewPr varScale="1">
        <p:scale>
          <a:sx n="83" d="100"/>
          <a:sy n="83" d="100"/>
        </p:scale>
        <p:origin x="-2200" y="1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handoutMaster" Target="handoutMasters/handoutMaster1.xml"/><Relationship Id="rId67" Type="http://schemas.openxmlformats.org/officeDocument/2006/relationships/printerSettings" Target="printerSettings/printerSettings1.bin"/><Relationship Id="rId68" Type="http://schemas.openxmlformats.org/officeDocument/2006/relationships/presProps" Target="presProps.xml"/><Relationship Id="rId69" Type="http://schemas.openxmlformats.org/officeDocument/2006/relationships/viewProps" Target="view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heme" Target="theme/theme1.xml"/><Relationship Id="rId7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54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25542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25542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25542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5C565BB1-FB74-B44D-A46A-5FD2F49AC89F}" type="slidenum">
              <a:rPr lang="en-US"/>
              <a:pPr/>
              <a:t>‹#›</a:t>
            </a:fld>
            <a:endParaRPr lang="en-US"/>
          </a:p>
        </p:txBody>
      </p:sp>
    </p:spTree>
    <p:extLst>
      <p:ext uri="{BB962C8B-B14F-4D97-AF65-F5344CB8AC3E}">
        <p14:creationId xmlns:p14="http://schemas.microsoft.com/office/powerpoint/2010/main" val="3006332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fld id="{143DAFAD-B47E-D447-B095-6DC8551D0E93}" type="slidenum">
              <a:rPr lang="en-US"/>
              <a:pPr/>
              <a:t>‹#›</a:t>
            </a:fld>
            <a:endParaRPr lang="en-US"/>
          </a:p>
        </p:txBody>
      </p:sp>
    </p:spTree>
    <p:extLst>
      <p:ext uri="{BB962C8B-B14F-4D97-AF65-F5344CB8AC3E}">
        <p14:creationId xmlns:p14="http://schemas.microsoft.com/office/powerpoint/2010/main" val="26974431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lnSpc>
                <a:spcPct val="80000"/>
              </a:lnSpc>
            </a:pPr>
            <a:r>
              <a:rPr lang="en-US" sz="500">
                <a:latin typeface="Times New Roman" charset="0"/>
                <a:ea typeface="ＭＳ Ｐゴシック" charset="0"/>
                <a:cs typeface="ＭＳ Ｐゴシック" charset="0"/>
              </a:rPr>
              <a:t>Discipline-Based Education Research: Understanding and</a:t>
            </a:r>
          </a:p>
          <a:p>
            <a:pPr>
              <a:lnSpc>
                <a:spcPct val="80000"/>
              </a:lnSpc>
            </a:pPr>
            <a:r>
              <a:rPr lang="en-US" sz="500">
                <a:latin typeface="Times New Roman" charset="0"/>
                <a:ea typeface="ＭＳ Ｐゴシック" charset="0"/>
                <a:cs typeface="ＭＳ Ｐゴシック" charset="0"/>
              </a:rPr>
              <a:t>Improving Learning in Undergraduate Science and Engineering</a:t>
            </a:r>
          </a:p>
          <a:p>
            <a:pPr>
              <a:lnSpc>
                <a:spcPct val="80000"/>
              </a:lnSpc>
            </a:pPr>
            <a:r>
              <a:rPr lang="en-US" sz="500">
                <a:latin typeface="Times New Roman" charset="0"/>
                <a:ea typeface="ＭＳ Ｐゴシック" charset="0"/>
                <a:cs typeface="ＭＳ Ｐゴシック" charset="0"/>
              </a:rPr>
              <a:t>Susan R. Singer, Natalie R. Nielsen, and Heidi A. Schweingruber, Editors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ISBN 978-0-309-25411-3 | DOI 10.17226/13362 2012</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Effective instruction involves a range of</a:t>
            </a:r>
          </a:p>
          <a:p>
            <a:pPr>
              <a:lnSpc>
                <a:spcPct val="80000"/>
              </a:lnSpc>
            </a:pPr>
            <a:r>
              <a:rPr lang="en-US" sz="500">
                <a:latin typeface="Times New Roman" charset="0"/>
                <a:ea typeface="ＭＳ Ｐゴシック" charset="0"/>
                <a:cs typeface="ＭＳ Ｐゴシック" charset="0"/>
              </a:rPr>
              <a:t>approaches, including making lectures more interactive, having students</a:t>
            </a:r>
          </a:p>
          <a:p>
            <a:pPr>
              <a:lnSpc>
                <a:spcPct val="80000"/>
              </a:lnSpc>
            </a:pPr>
            <a:r>
              <a:rPr lang="en-US" sz="500">
                <a:latin typeface="Times New Roman" charset="0"/>
                <a:ea typeface="ＭＳ Ｐゴシック" charset="0"/>
                <a:cs typeface="ＭＳ Ｐゴシック" charset="0"/>
              </a:rPr>
              <a:t>work in groups, and incorporating authentic problems and activities.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Students who go on to have successful careers in science or engineering</a:t>
            </a:r>
          </a:p>
          <a:p>
            <a:pPr>
              <a:lnSpc>
                <a:spcPct val="80000"/>
              </a:lnSpc>
            </a:pPr>
            <a:r>
              <a:rPr lang="en-US" sz="500">
                <a:latin typeface="Times New Roman" charset="0"/>
                <a:ea typeface="ＭＳ Ｐゴシック" charset="0"/>
                <a:cs typeface="ＭＳ Ｐゴシック" charset="0"/>
              </a:rPr>
              <a:t>must be problem solvers, skilled in quantitative reasoning and modeling,</a:t>
            </a:r>
          </a:p>
          <a:p>
            <a:pPr>
              <a:lnSpc>
                <a:spcPct val="80000"/>
              </a:lnSpc>
            </a:pPr>
            <a:r>
              <a:rPr lang="en-US" sz="500">
                <a:latin typeface="Times New Roman" charset="0"/>
                <a:ea typeface="ＭＳ Ｐゴシック" charset="0"/>
                <a:cs typeface="ＭＳ Ｐゴシック" charset="0"/>
              </a:rPr>
              <a:t>effective at communication and cross-disciplinary collaboration, and cognizant</a:t>
            </a:r>
          </a:p>
          <a:p>
            <a:pPr>
              <a:lnSpc>
                <a:spcPct val="80000"/>
              </a:lnSpc>
            </a:pPr>
            <a:r>
              <a:rPr lang="en-US" sz="500">
                <a:latin typeface="Times New Roman" charset="0"/>
                <a:ea typeface="ＭＳ Ｐゴシック" charset="0"/>
                <a:cs typeface="ＭＳ Ｐゴシック" charset="0"/>
              </a:rPr>
              <a:t>of relationships between science and society (Brewer and Smith,</a:t>
            </a:r>
          </a:p>
          <a:p>
            <a:pPr>
              <a:lnSpc>
                <a:spcPct val="80000"/>
              </a:lnSpc>
            </a:pPr>
            <a:r>
              <a:rPr lang="en-US" sz="500">
                <a:latin typeface="Times New Roman" charset="0"/>
                <a:ea typeface="ＭＳ Ｐゴシック" charset="0"/>
                <a:cs typeface="ＭＳ Ｐゴシック" charset="0"/>
              </a:rPr>
              <a:t>2011). Students who do not pursue these careers need to understand science</a:t>
            </a:r>
          </a:p>
          <a:p>
            <a:pPr>
              <a:lnSpc>
                <a:spcPct val="80000"/>
              </a:lnSpc>
            </a:pPr>
            <a:r>
              <a:rPr lang="en-US" sz="500">
                <a:latin typeface="Times New Roman" charset="0"/>
                <a:ea typeface="ＭＳ Ｐゴシック" charset="0"/>
                <a:cs typeface="ＭＳ Ｐゴシック" charset="0"/>
              </a:rPr>
              <a:t>and engineering to serve in their roles as citizens, consumers, and leaders</a:t>
            </a:r>
          </a:p>
          <a:p>
            <a:pPr>
              <a:lnSpc>
                <a:spcPct val="80000"/>
              </a:lnSpc>
            </a:pPr>
            <a:r>
              <a:rPr lang="en-US" sz="500">
                <a:latin typeface="Times New Roman" charset="0"/>
                <a:ea typeface="ＭＳ Ｐゴシック" charset="0"/>
                <a:cs typeface="ＭＳ Ｐゴシック" charset="0"/>
              </a:rPr>
              <a:t>of business and government who need to make wise science-informed</a:t>
            </a:r>
          </a:p>
          <a:p>
            <a:pPr>
              <a:lnSpc>
                <a:spcPct val="80000"/>
              </a:lnSpc>
            </a:pPr>
            <a:r>
              <a:rPr lang="en-US" sz="500">
                <a:latin typeface="Times New Roman" charset="0"/>
                <a:ea typeface="ＭＳ Ｐゴシック" charset="0"/>
                <a:cs typeface="ＭＳ Ｐゴシック" charset="0"/>
              </a:rPr>
              <a:t>decisions in their personal and professional lives. Choosing healthcare for</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children, buying a car, voting about land-use regulations, or retrofitting</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house or business to be more earthquake-resistant are but a few</a:t>
            </a:r>
          </a:p>
          <a:p>
            <a:pPr>
              <a:lnSpc>
                <a:spcPct val="80000"/>
              </a:lnSpc>
            </a:pPr>
            <a:r>
              <a:rPr lang="en-US" sz="500">
                <a:latin typeface="Times New Roman" charset="0"/>
                <a:ea typeface="ＭＳ Ｐゴシック" charset="0"/>
                <a:cs typeface="ＭＳ Ｐゴシック" charset="0"/>
              </a:rPr>
              <a:t>of the decisions that today</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undergraduates may face. Their decisions on</a:t>
            </a:r>
          </a:p>
          <a:p>
            <a:pPr>
              <a:lnSpc>
                <a:spcPct val="80000"/>
              </a:lnSpc>
            </a:pPr>
            <a:r>
              <a:rPr lang="en-US" sz="500">
                <a:latin typeface="Times New Roman" charset="0"/>
                <a:ea typeface="ＭＳ Ｐゴシック" charset="0"/>
                <a:cs typeface="ＭＳ Ｐゴシック" charset="0"/>
              </a:rPr>
              <a:t>these and other issues will be based, in part, on their confidence in the</a:t>
            </a:r>
          </a:p>
          <a:p>
            <a:pPr>
              <a:lnSpc>
                <a:spcPct val="80000"/>
              </a:lnSpc>
            </a:pPr>
            <a:r>
              <a:rPr lang="en-US" sz="500">
                <a:latin typeface="Times New Roman" charset="0"/>
                <a:ea typeface="ＭＳ Ｐゴシック" charset="0"/>
                <a:cs typeface="ＭＳ Ｐゴシック" charset="0"/>
              </a:rPr>
              <a:t>methods of science and engineering and their understanding of the findings</a:t>
            </a:r>
          </a:p>
          <a:p>
            <a:pPr>
              <a:lnSpc>
                <a:spcPct val="80000"/>
              </a:lnSpc>
            </a:pPr>
            <a:r>
              <a:rPr lang="en-US" sz="500">
                <a:latin typeface="Times New Roman" charset="0"/>
                <a:ea typeface="ＭＳ Ｐゴシック" charset="0"/>
                <a:cs typeface="ＭＳ Ｐゴシック" charset="0"/>
              </a:rPr>
              <a:t>of science and engineering.</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The importance of science and engineering in preparing the technical</a:t>
            </a:r>
          </a:p>
          <a:p>
            <a:pPr>
              <a:lnSpc>
                <a:spcPct val="80000"/>
              </a:lnSpc>
            </a:pPr>
            <a:r>
              <a:rPr lang="en-US" sz="500">
                <a:latin typeface="Times New Roman" charset="0"/>
                <a:ea typeface="ＭＳ Ｐゴシック" charset="0"/>
                <a:cs typeface="ＭＳ Ｐゴシック" charset="0"/>
              </a:rPr>
              <a:t>workforce and a science-literate citizenry has drawn increased attention to</a:t>
            </a:r>
          </a:p>
          <a:p>
            <a:pPr>
              <a:lnSpc>
                <a:spcPct val="80000"/>
              </a:lnSpc>
            </a:pPr>
            <a:r>
              <a:rPr lang="en-US" sz="500">
                <a:latin typeface="Times New Roman" charset="0"/>
                <a:ea typeface="ＭＳ Ｐゴシック" charset="0"/>
                <a:cs typeface="ＭＳ Ｐゴシック" charset="0"/>
              </a:rPr>
              <a:t>the quality of undergraduate science and engineering education and how it</a:t>
            </a:r>
          </a:p>
          <a:p>
            <a:pPr>
              <a:lnSpc>
                <a:spcPct val="80000"/>
              </a:lnSpc>
            </a:pPr>
            <a:r>
              <a:rPr lang="en-US" sz="500">
                <a:latin typeface="Times New Roman" charset="0"/>
                <a:ea typeface="ＭＳ Ｐゴシック" charset="0"/>
                <a:cs typeface="ＭＳ Ｐゴシック" charset="0"/>
              </a:rPr>
              <a:t>can be improved. There are persistent concerns that undergraduate science</a:t>
            </a:r>
          </a:p>
          <a:p>
            <a:pPr>
              <a:lnSpc>
                <a:spcPct val="80000"/>
              </a:lnSpc>
            </a:pPr>
            <a:r>
              <a:rPr lang="en-US" sz="500">
                <a:latin typeface="Times New Roman" charset="0"/>
                <a:ea typeface="ＭＳ Ｐゴシック" charset="0"/>
                <a:cs typeface="ＭＳ Ｐゴシック" charset="0"/>
              </a:rPr>
              <a:t>and engineering courses are not providing students with high-quality learning</a:t>
            </a:r>
          </a:p>
          <a:p>
            <a:pPr>
              <a:lnSpc>
                <a:spcPct val="80000"/>
              </a:lnSpc>
            </a:pPr>
            <a:r>
              <a:rPr lang="en-US" sz="500">
                <a:latin typeface="Times New Roman" charset="0"/>
                <a:ea typeface="ＭＳ Ｐゴシック" charset="0"/>
                <a:cs typeface="ＭＳ Ｐゴシック" charset="0"/>
              </a:rPr>
              <a:t>experiences, nor are they attracting and retaining students in science</a:t>
            </a:r>
          </a:p>
          <a:p>
            <a:pPr>
              <a:lnSpc>
                <a:spcPct val="80000"/>
              </a:lnSpc>
            </a:pPr>
            <a:r>
              <a:rPr lang="en-US" sz="500">
                <a:latin typeface="Times New Roman" charset="0"/>
                <a:ea typeface="ＭＳ Ｐゴシック" charset="0"/>
                <a:cs typeface="ＭＳ Ｐゴシック" charset="0"/>
              </a:rPr>
              <a:t>and engineering fields (President</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Council of Advisors on Science and Technology,</a:t>
            </a:r>
          </a:p>
          <a:p>
            <a:pPr>
              <a:lnSpc>
                <a:spcPct val="80000"/>
              </a:lnSpc>
            </a:pPr>
            <a:r>
              <a:rPr lang="en-US" sz="500">
                <a:latin typeface="Times New Roman" charset="0"/>
                <a:ea typeface="ＭＳ Ｐゴシック" charset="0"/>
                <a:cs typeface="ＭＳ Ｐゴシック" charset="0"/>
              </a:rPr>
              <a:t>2012). Colleges and universities also face the challenge of serving</a:t>
            </a:r>
          </a:p>
          <a:p>
            <a:pPr>
              <a:lnSpc>
                <a:spcPct val="80000"/>
              </a:lnSpc>
            </a:pPr>
            <a:r>
              <a:rPr lang="en-US" sz="500">
                <a:latin typeface="Times New Roman" charset="0"/>
                <a:ea typeface="ＭＳ Ｐゴシック" charset="0"/>
                <a:cs typeface="ＭＳ Ｐゴシック" charset="0"/>
              </a:rPr>
              <a:t>an increasingly socially, economically, and ethnically diverse undergraduate</a:t>
            </a:r>
          </a:p>
          <a:p>
            <a:pPr>
              <a:lnSpc>
                <a:spcPct val="80000"/>
              </a:lnSpc>
            </a:pPr>
            <a:r>
              <a:rPr lang="en-US" sz="500">
                <a:latin typeface="Times New Roman" charset="0"/>
                <a:ea typeface="ＭＳ Ｐゴシック" charset="0"/>
                <a:cs typeface="ＭＳ Ｐゴシック" charset="0"/>
              </a:rPr>
              <a:t>population entering college classrooms directly from high school, after a</a:t>
            </a:r>
          </a:p>
          <a:p>
            <a:pPr>
              <a:lnSpc>
                <a:spcPct val="80000"/>
              </a:lnSpc>
            </a:pPr>
            <a:r>
              <a:rPr lang="en-US" sz="500">
                <a:latin typeface="Times New Roman" charset="0"/>
                <a:ea typeface="ＭＳ Ｐゴシック" charset="0"/>
                <a:cs typeface="ＭＳ Ｐゴシック" charset="0"/>
              </a:rPr>
              <a:t>military career or other life experiences, or from postsecondary educational</a:t>
            </a:r>
          </a:p>
          <a:p>
            <a:pPr>
              <a:lnSpc>
                <a:spcPct val="80000"/>
              </a:lnSpc>
            </a:pPr>
            <a:r>
              <a:rPr lang="en-US" sz="500">
                <a:latin typeface="Times New Roman" charset="0"/>
                <a:ea typeface="ＭＳ Ｐゴシック" charset="0"/>
                <a:cs typeface="ＭＳ Ｐゴシック" charset="0"/>
              </a:rPr>
              <a:t>experiences at another institution. Sustained attention to motivating, engaging</a:t>
            </a:r>
          </a:p>
          <a:p>
            <a:pPr>
              <a:lnSpc>
                <a:spcPct val="80000"/>
              </a:lnSpc>
            </a:pPr>
            <a:r>
              <a:rPr lang="en-US" sz="500">
                <a:latin typeface="Times New Roman" charset="0"/>
                <a:ea typeface="ＭＳ Ｐゴシック" charset="0"/>
                <a:cs typeface="ＭＳ Ｐゴシック" charset="0"/>
              </a:rPr>
              <a:t>and supporting the learning of all students who enter college science</a:t>
            </a:r>
          </a:p>
          <a:p>
            <a:pPr>
              <a:lnSpc>
                <a:spcPct val="80000"/>
              </a:lnSpc>
            </a:pPr>
            <a:r>
              <a:rPr lang="en-US" sz="500">
                <a:latin typeface="Times New Roman" charset="0"/>
                <a:ea typeface="ＭＳ Ｐゴシック" charset="0"/>
                <a:cs typeface="ＭＳ Ｐゴシック" charset="0"/>
              </a:rPr>
              <a:t>and engineering classrooms is an imperative.</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 </a:t>
            </a:r>
          </a:p>
          <a:p>
            <a:pPr>
              <a:lnSpc>
                <a:spcPct val="80000"/>
              </a:lnSpc>
            </a:pPr>
            <a:endParaRPr lang="en-US" sz="500">
              <a:latin typeface="Times New Roman" charset="0"/>
              <a:ea typeface="ＭＳ Ｐゴシック" charset="0"/>
              <a:cs typeface="ＭＳ Ｐゴシック" charset="0"/>
            </a:endParaRPr>
          </a:p>
          <a:p>
            <a:pPr>
              <a:lnSpc>
                <a:spcPct val="80000"/>
              </a:lnSpc>
            </a:pPr>
            <a:endParaRPr lang="en-US" sz="500">
              <a:latin typeface="Times New Roman" charset="0"/>
              <a:ea typeface="ＭＳ Ｐゴシック" charset="0"/>
              <a:cs typeface="ＭＳ Ｐゴシック"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83CDEA3C-B702-0B4B-BAF6-6B0AC3C03256}" type="slidenum">
              <a:rPr lang="en-US" sz="1200" b="0"/>
              <a:pPr/>
              <a:t>2</a:t>
            </a:fld>
            <a:endParaRPr lang="en-US" sz="1200" b="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FBC092A-ED0A-FE41-BEEB-90052F8452FC}" type="slidenum">
              <a:rPr lang="en-US" sz="1200" b="0"/>
              <a:pPr/>
              <a:t>4</a:t>
            </a:fld>
            <a:endParaRPr lang="en-US" sz="1200" b="0"/>
          </a:p>
        </p:txBody>
      </p:sp>
      <p:sp>
        <p:nvSpPr>
          <p:cNvPr id="2150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8" tIns="44450" rIns="90488" bIns="44450"/>
          <a:lstStyle/>
          <a:p>
            <a:endParaRPr lang="en-US">
              <a:latin typeface="Times New Roman" charset="0"/>
              <a:ea typeface="ＭＳ Ｐゴシック" charset="0"/>
              <a:cs typeface="ＭＳ Ｐゴシック" charset="0"/>
            </a:endParaRPr>
          </a:p>
        </p:txBody>
      </p:sp>
      <p:sp>
        <p:nvSpPr>
          <p:cNvPr id="21508" name="Rectangle 3"/>
          <p:cNvSpPr>
            <a:spLocks noGrp="1" noRot="1" noChangeAspect="1" noChangeArrowheads="1" noTextEdit="1"/>
          </p:cNvSpPr>
          <p:nvPr>
            <p:ph type="sldImg"/>
          </p:nvPr>
        </p:nvSpPr>
        <p:spPr>
          <a:xfrm>
            <a:off x="1439863" y="3016250"/>
            <a:ext cx="4587875" cy="3441700"/>
          </a:xfrm>
          <a:ln w="12700" cap="flat">
            <a:solidFill>
              <a:schemeClr val="tx1"/>
            </a:solidFill>
          </a:ln>
        </p:spPr>
      </p:sp>
      <p:sp>
        <p:nvSpPr>
          <p:cNvPr id="2150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eaLnBrk="0" hangingPunct="0">
              <a:lnSpc>
                <a:spcPts val="2100"/>
              </a:lnSpc>
            </a:pPr>
            <a:r>
              <a:rPr lang="en-US" sz="1800" b="0">
                <a:solidFill>
                  <a:srgbClr val="000000"/>
                </a:solidFill>
                <a:latin typeface="Arial" charset="0"/>
              </a:rPr>
              <a:t>1</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a:xfrm>
            <a:off x="1150938" y="692150"/>
            <a:ext cx="4556125" cy="3416300"/>
          </a:xfrm>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cs typeface="ＭＳ Ｐゴシック" charset="0"/>
              </a:rPr>
              <a:t>http://www.jbc.org/content/262/2/549.short</a:t>
            </a:r>
          </a:p>
          <a:p>
            <a:r>
              <a:rPr lang="en-US">
                <a:latin typeface="Times New Roman" charset="0"/>
                <a:ea typeface="ＭＳ Ｐゴシック" charset="0"/>
                <a:cs typeface="ＭＳ Ｐゴシック" charset="0"/>
              </a:rPr>
              <a:t>http://pdb101.rcsb.org/motm/54</a:t>
            </a:r>
          </a:p>
          <a:p>
            <a:r>
              <a:rPr lang="en-US">
                <a:latin typeface="Times New Roman" charset="0"/>
                <a:ea typeface="ＭＳ Ｐゴシック" charset="0"/>
                <a:cs typeface="ＭＳ Ｐゴシック" charset="0"/>
              </a:rPr>
              <a:t>http://www.rcsb.org/pdb/explore/jmol.do?structureId=1CFJ&amp;bionumber=1</a:t>
            </a:r>
          </a:p>
          <a:p>
            <a:endParaRPr lang="en-US">
              <a:latin typeface="Times New Roman" charset="0"/>
              <a:ea typeface="ＭＳ Ｐゴシック" charset="0"/>
              <a:cs typeface="ＭＳ Ｐゴシック" charset="0"/>
            </a:endParaRPr>
          </a:p>
          <a:p>
            <a:endParaRPr lang="en-US">
              <a:latin typeface="Times New Roman"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a:xfrm>
            <a:off x="1150938" y="692150"/>
            <a:ext cx="4556125" cy="3416300"/>
          </a:xfrm>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cs typeface="ＭＳ Ｐゴシック" charset="0"/>
              </a:rPr>
              <a:t>http://www.jbc.org/content/262/2/549.short</a:t>
            </a:r>
          </a:p>
          <a:p>
            <a:r>
              <a:rPr lang="en-US">
                <a:latin typeface="Times New Roman" charset="0"/>
                <a:ea typeface="ＭＳ Ｐゴシック" charset="0"/>
                <a:cs typeface="ＭＳ Ｐゴシック" charset="0"/>
              </a:rPr>
              <a:t>http://pdb101.rcsb.org/motm/54</a:t>
            </a:r>
          </a:p>
          <a:p>
            <a:r>
              <a:rPr lang="en-US">
                <a:latin typeface="Times New Roman" charset="0"/>
                <a:ea typeface="ＭＳ Ｐゴシック" charset="0"/>
                <a:cs typeface="ＭＳ Ｐゴシック" charset="0"/>
              </a:rPr>
              <a:t>http://www.rcsb.org/pdb/explore/jmol.do?structureId=1CFJ&amp;bionumber=1</a:t>
            </a:r>
          </a:p>
          <a:p>
            <a:endParaRPr lang="en-US">
              <a:latin typeface="Times New Roman" charset="0"/>
              <a:ea typeface="ＭＳ Ｐゴシック" charset="0"/>
              <a:cs typeface="ＭＳ Ｐゴシック" charset="0"/>
            </a:endParaRPr>
          </a:p>
          <a:p>
            <a:endParaRPr lang="en-US">
              <a:latin typeface="Times New Roman"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7AA0FE7B-2BFF-B74A-9026-9150C9B43059}" type="slidenum">
              <a:rPr lang="en-US" sz="1200" b="0"/>
              <a:pPr/>
              <a:t>8</a:t>
            </a:fld>
            <a:endParaRPr lang="en-US" sz="1200" b="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lnSpc>
                <a:spcPct val="80000"/>
              </a:lnSpc>
            </a:pPr>
            <a:r>
              <a:rPr lang="en-US" sz="500" dirty="0">
                <a:latin typeface="Times New Roman" charset="0"/>
                <a:ea typeface="ＭＳ Ｐゴシック" charset="0"/>
                <a:cs typeface="ＭＳ Ｐゴシック" charset="0"/>
              </a:rPr>
              <a:t>Discipline-Based Education Research: Understanding and</a:t>
            </a:r>
          </a:p>
          <a:p>
            <a:pPr>
              <a:lnSpc>
                <a:spcPct val="80000"/>
              </a:lnSpc>
            </a:pPr>
            <a:r>
              <a:rPr lang="en-US" sz="500" dirty="0">
                <a:latin typeface="Times New Roman" charset="0"/>
                <a:ea typeface="ＭＳ Ｐゴシック" charset="0"/>
                <a:cs typeface="ＭＳ Ｐゴシック" charset="0"/>
              </a:rPr>
              <a:t>Improving Learning in Undergraduate Science and Engineering</a:t>
            </a:r>
          </a:p>
          <a:p>
            <a:pPr>
              <a:lnSpc>
                <a:spcPct val="80000"/>
              </a:lnSpc>
            </a:pPr>
            <a:r>
              <a:rPr lang="en-US" sz="500" dirty="0">
                <a:latin typeface="Times New Roman" charset="0"/>
                <a:ea typeface="ＭＳ Ｐゴシック" charset="0"/>
                <a:cs typeface="ＭＳ Ｐゴシック" charset="0"/>
              </a:rPr>
              <a:t>Susan R. Singer, Natalie R. Nielsen, and Heidi A. </a:t>
            </a:r>
            <a:r>
              <a:rPr lang="en-US" sz="500" dirty="0" err="1">
                <a:latin typeface="Times New Roman" charset="0"/>
                <a:ea typeface="ＭＳ Ｐゴシック" charset="0"/>
                <a:cs typeface="ＭＳ Ｐゴシック" charset="0"/>
              </a:rPr>
              <a:t>Schweingruber</a:t>
            </a:r>
            <a:r>
              <a:rPr lang="en-US" sz="500" dirty="0">
                <a:latin typeface="Times New Roman" charset="0"/>
                <a:ea typeface="ＭＳ Ｐゴシック" charset="0"/>
                <a:cs typeface="ＭＳ Ｐゴシック" charset="0"/>
              </a:rPr>
              <a:t>, Editors</a:t>
            </a:r>
          </a:p>
          <a:p>
            <a:pPr>
              <a:lnSpc>
                <a:spcPct val="80000"/>
              </a:lnSpc>
            </a:pPr>
            <a:endParaRPr lang="en-US" sz="500" dirty="0">
              <a:latin typeface="Times New Roman" charset="0"/>
              <a:ea typeface="ＭＳ Ｐゴシック" charset="0"/>
              <a:cs typeface="ＭＳ Ｐゴシック" charset="0"/>
            </a:endParaRPr>
          </a:p>
          <a:p>
            <a:pPr>
              <a:lnSpc>
                <a:spcPct val="80000"/>
              </a:lnSpc>
            </a:pPr>
            <a:r>
              <a:rPr lang="en-US" sz="500" dirty="0">
                <a:latin typeface="Times New Roman" charset="0"/>
                <a:ea typeface="ＭＳ Ｐゴシック" charset="0"/>
                <a:cs typeface="ＭＳ Ｐゴシック" charset="0"/>
              </a:rPr>
              <a:t>ISBN 978-0-309-25411-3 | DOI 10.17226/13362 2012</a:t>
            </a:r>
          </a:p>
          <a:p>
            <a:pPr>
              <a:lnSpc>
                <a:spcPct val="80000"/>
              </a:lnSpc>
            </a:pPr>
            <a:endParaRPr lang="en-US" sz="500" dirty="0">
              <a:latin typeface="Times New Roman" charset="0"/>
              <a:ea typeface="ＭＳ Ｐゴシック" charset="0"/>
              <a:cs typeface="ＭＳ Ｐゴシック" charset="0"/>
            </a:endParaRPr>
          </a:p>
          <a:p>
            <a:pPr>
              <a:lnSpc>
                <a:spcPct val="80000"/>
              </a:lnSpc>
            </a:pPr>
            <a:r>
              <a:rPr lang="en-US" sz="500" dirty="0">
                <a:latin typeface="Times New Roman" charset="0"/>
                <a:ea typeface="ＭＳ Ｐゴシック" charset="0"/>
                <a:cs typeface="ＭＳ Ｐゴシック" charset="0"/>
              </a:rPr>
              <a:t>Effective instruction involves a range of</a:t>
            </a:r>
          </a:p>
          <a:p>
            <a:pPr>
              <a:lnSpc>
                <a:spcPct val="80000"/>
              </a:lnSpc>
            </a:pPr>
            <a:r>
              <a:rPr lang="en-US" sz="500" dirty="0">
                <a:latin typeface="Times New Roman" charset="0"/>
                <a:ea typeface="ＭＳ Ｐゴシック" charset="0"/>
                <a:cs typeface="ＭＳ Ｐゴシック" charset="0"/>
              </a:rPr>
              <a:t>approaches, including making lectures more interactive, having students</a:t>
            </a:r>
          </a:p>
          <a:p>
            <a:pPr>
              <a:lnSpc>
                <a:spcPct val="80000"/>
              </a:lnSpc>
            </a:pPr>
            <a:r>
              <a:rPr lang="en-US" sz="500" dirty="0">
                <a:latin typeface="Times New Roman" charset="0"/>
                <a:ea typeface="ＭＳ Ｐゴシック" charset="0"/>
                <a:cs typeface="ＭＳ Ｐゴシック" charset="0"/>
              </a:rPr>
              <a:t>work in groups, and incorporating authentic problems and activities.</a:t>
            </a:r>
          </a:p>
          <a:p>
            <a:pPr>
              <a:lnSpc>
                <a:spcPct val="80000"/>
              </a:lnSpc>
            </a:pPr>
            <a:endParaRPr lang="en-US" sz="500" dirty="0">
              <a:latin typeface="Times New Roman" charset="0"/>
              <a:ea typeface="ＭＳ Ｐゴシック" charset="0"/>
              <a:cs typeface="ＭＳ Ｐゴシック" charset="0"/>
            </a:endParaRPr>
          </a:p>
          <a:p>
            <a:pPr>
              <a:lnSpc>
                <a:spcPct val="80000"/>
              </a:lnSpc>
            </a:pPr>
            <a:r>
              <a:rPr lang="en-US" sz="500" dirty="0">
                <a:latin typeface="Times New Roman" charset="0"/>
                <a:ea typeface="ＭＳ Ｐゴシック" charset="0"/>
                <a:cs typeface="ＭＳ Ｐゴシック" charset="0"/>
              </a:rPr>
              <a:t>Students who go on to have successful careers in science or engineering</a:t>
            </a:r>
          </a:p>
          <a:p>
            <a:pPr>
              <a:lnSpc>
                <a:spcPct val="80000"/>
              </a:lnSpc>
            </a:pPr>
            <a:r>
              <a:rPr lang="en-US" sz="500" dirty="0">
                <a:latin typeface="Times New Roman" charset="0"/>
                <a:ea typeface="ＭＳ Ｐゴシック" charset="0"/>
                <a:cs typeface="ＭＳ Ｐゴシック" charset="0"/>
              </a:rPr>
              <a:t>must be problem solvers, skilled in quantitative reasoning and modeling,</a:t>
            </a:r>
          </a:p>
          <a:p>
            <a:pPr>
              <a:lnSpc>
                <a:spcPct val="80000"/>
              </a:lnSpc>
            </a:pPr>
            <a:r>
              <a:rPr lang="en-US" sz="500" dirty="0">
                <a:latin typeface="Times New Roman" charset="0"/>
                <a:ea typeface="ＭＳ Ｐゴシック" charset="0"/>
                <a:cs typeface="ＭＳ Ｐゴシック" charset="0"/>
              </a:rPr>
              <a:t>effective at communication and cross-disciplinary collaboration, and cognizant</a:t>
            </a:r>
          </a:p>
          <a:p>
            <a:pPr>
              <a:lnSpc>
                <a:spcPct val="80000"/>
              </a:lnSpc>
            </a:pPr>
            <a:r>
              <a:rPr lang="en-US" sz="500" dirty="0">
                <a:latin typeface="Times New Roman" charset="0"/>
                <a:ea typeface="ＭＳ Ｐゴシック" charset="0"/>
                <a:cs typeface="ＭＳ Ｐゴシック" charset="0"/>
              </a:rPr>
              <a:t>of relationships between science and society (Brewer and Smith,</a:t>
            </a:r>
          </a:p>
          <a:p>
            <a:pPr>
              <a:lnSpc>
                <a:spcPct val="80000"/>
              </a:lnSpc>
            </a:pPr>
            <a:r>
              <a:rPr lang="en-US" sz="500" dirty="0">
                <a:latin typeface="Times New Roman" charset="0"/>
                <a:ea typeface="ＭＳ Ｐゴシック" charset="0"/>
                <a:cs typeface="ＭＳ Ｐゴシック" charset="0"/>
              </a:rPr>
              <a:t>2011). Students who do not pursue these careers need to understand science</a:t>
            </a:r>
          </a:p>
          <a:p>
            <a:pPr>
              <a:lnSpc>
                <a:spcPct val="80000"/>
              </a:lnSpc>
            </a:pPr>
            <a:r>
              <a:rPr lang="en-US" sz="500" dirty="0">
                <a:latin typeface="Times New Roman" charset="0"/>
                <a:ea typeface="ＭＳ Ｐゴシック" charset="0"/>
                <a:cs typeface="ＭＳ Ｐゴシック" charset="0"/>
              </a:rPr>
              <a:t>and engineering to serve in their roles as citizens, consumers, and leaders</a:t>
            </a:r>
          </a:p>
          <a:p>
            <a:pPr>
              <a:lnSpc>
                <a:spcPct val="80000"/>
              </a:lnSpc>
            </a:pPr>
            <a:r>
              <a:rPr lang="en-US" sz="500" dirty="0">
                <a:latin typeface="Times New Roman" charset="0"/>
                <a:ea typeface="ＭＳ Ｐゴシック" charset="0"/>
                <a:cs typeface="ＭＳ Ｐゴシック" charset="0"/>
              </a:rPr>
              <a:t>of business and government who need to make wise science-informed</a:t>
            </a:r>
          </a:p>
          <a:p>
            <a:pPr>
              <a:lnSpc>
                <a:spcPct val="80000"/>
              </a:lnSpc>
            </a:pPr>
            <a:r>
              <a:rPr lang="en-US" sz="500" dirty="0">
                <a:latin typeface="Times New Roman" charset="0"/>
                <a:ea typeface="ＭＳ Ｐゴシック" charset="0"/>
                <a:cs typeface="ＭＳ Ｐゴシック" charset="0"/>
              </a:rPr>
              <a:t>decisions in their personal and professional lives. Choosing healthcare for</a:t>
            </a:r>
          </a:p>
          <a:p>
            <a:pPr>
              <a:lnSpc>
                <a:spcPct val="80000"/>
              </a:lnSpc>
            </a:pPr>
            <a:r>
              <a:rPr lang="en-US" sz="500" dirty="0">
                <a:latin typeface="Times New Roman" charset="0"/>
                <a:ea typeface="ＭＳ Ｐゴシック" charset="0"/>
                <a:cs typeface="ＭＳ Ｐゴシック" charset="0"/>
              </a:rPr>
              <a:t>one</a:t>
            </a:r>
            <a:r>
              <a:rPr lang="ja-JP" altLang="en-US" sz="500" dirty="0">
                <a:latin typeface="Times New Roman" charset="0"/>
                <a:ea typeface="ＭＳ Ｐゴシック" charset="0"/>
                <a:cs typeface="ＭＳ Ｐゴシック" charset="0"/>
              </a:rPr>
              <a:t>’</a:t>
            </a:r>
            <a:r>
              <a:rPr lang="en-US" sz="500" dirty="0">
                <a:latin typeface="Times New Roman" charset="0"/>
                <a:ea typeface="ＭＳ Ｐゴシック" charset="0"/>
                <a:cs typeface="ＭＳ Ｐゴシック" charset="0"/>
              </a:rPr>
              <a:t>s children, buying a car, voting about land-use regulations, or retrofitting</a:t>
            </a:r>
          </a:p>
          <a:p>
            <a:pPr>
              <a:lnSpc>
                <a:spcPct val="80000"/>
              </a:lnSpc>
            </a:pPr>
            <a:r>
              <a:rPr lang="en-US" sz="500" dirty="0">
                <a:latin typeface="Times New Roman" charset="0"/>
                <a:ea typeface="ＭＳ Ｐゴシック" charset="0"/>
                <a:cs typeface="ＭＳ Ｐゴシック" charset="0"/>
              </a:rPr>
              <a:t>one</a:t>
            </a:r>
            <a:r>
              <a:rPr lang="ja-JP" altLang="en-US" sz="500" dirty="0">
                <a:latin typeface="Times New Roman" charset="0"/>
                <a:ea typeface="ＭＳ Ｐゴシック" charset="0"/>
                <a:cs typeface="ＭＳ Ｐゴシック" charset="0"/>
              </a:rPr>
              <a:t>’</a:t>
            </a:r>
            <a:r>
              <a:rPr lang="en-US" sz="500" dirty="0">
                <a:latin typeface="Times New Roman" charset="0"/>
                <a:ea typeface="ＭＳ Ｐゴシック" charset="0"/>
                <a:cs typeface="ＭＳ Ｐゴシック" charset="0"/>
              </a:rPr>
              <a:t>s house or business to be more earthquake-resistant are but a few</a:t>
            </a:r>
          </a:p>
          <a:p>
            <a:pPr>
              <a:lnSpc>
                <a:spcPct val="80000"/>
              </a:lnSpc>
            </a:pPr>
            <a:r>
              <a:rPr lang="en-US" sz="500" dirty="0">
                <a:latin typeface="Times New Roman" charset="0"/>
                <a:ea typeface="ＭＳ Ｐゴシック" charset="0"/>
                <a:cs typeface="ＭＳ Ｐゴシック" charset="0"/>
              </a:rPr>
              <a:t>of the decisions that today</a:t>
            </a:r>
            <a:r>
              <a:rPr lang="ja-JP" altLang="en-US" sz="500" dirty="0">
                <a:latin typeface="Times New Roman" charset="0"/>
                <a:ea typeface="ＭＳ Ｐゴシック" charset="0"/>
                <a:cs typeface="ＭＳ Ｐゴシック" charset="0"/>
              </a:rPr>
              <a:t>’</a:t>
            </a:r>
            <a:r>
              <a:rPr lang="en-US" sz="500" dirty="0">
                <a:latin typeface="Times New Roman" charset="0"/>
                <a:ea typeface="ＭＳ Ｐゴシック" charset="0"/>
                <a:cs typeface="ＭＳ Ｐゴシック" charset="0"/>
              </a:rPr>
              <a:t>s undergraduates may face. Their decisions on</a:t>
            </a:r>
          </a:p>
          <a:p>
            <a:pPr>
              <a:lnSpc>
                <a:spcPct val="80000"/>
              </a:lnSpc>
            </a:pPr>
            <a:r>
              <a:rPr lang="en-US" sz="500" dirty="0">
                <a:latin typeface="Times New Roman" charset="0"/>
                <a:ea typeface="ＭＳ Ｐゴシック" charset="0"/>
                <a:cs typeface="ＭＳ Ｐゴシック" charset="0"/>
              </a:rPr>
              <a:t>these and other issues will be based, in part, on their confidence in the</a:t>
            </a:r>
          </a:p>
          <a:p>
            <a:pPr>
              <a:lnSpc>
                <a:spcPct val="80000"/>
              </a:lnSpc>
            </a:pPr>
            <a:r>
              <a:rPr lang="en-US" sz="500" dirty="0">
                <a:latin typeface="Times New Roman" charset="0"/>
                <a:ea typeface="ＭＳ Ｐゴシック" charset="0"/>
                <a:cs typeface="ＭＳ Ｐゴシック" charset="0"/>
              </a:rPr>
              <a:t>methods of science and engineering and their understanding of the findings</a:t>
            </a:r>
          </a:p>
          <a:p>
            <a:pPr>
              <a:lnSpc>
                <a:spcPct val="80000"/>
              </a:lnSpc>
            </a:pPr>
            <a:r>
              <a:rPr lang="en-US" sz="500" dirty="0">
                <a:latin typeface="Times New Roman" charset="0"/>
                <a:ea typeface="ＭＳ Ｐゴシック" charset="0"/>
                <a:cs typeface="ＭＳ Ｐゴシック" charset="0"/>
              </a:rPr>
              <a:t>of science and engineering.</a:t>
            </a:r>
          </a:p>
          <a:p>
            <a:pPr>
              <a:lnSpc>
                <a:spcPct val="80000"/>
              </a:lnSpc>
            </a:pPr>
            <a:endParaRPr lang="en-US" sz="500" dirty="0">
              <a:latin typeface="Times New Roman" charset="0"/>
              <a:ea typeface="ＭＳ Ｐゴシック" charset="0"/>
              <a:cs typeface="ＭＳ Ｐゴシック" charset="0"/>
            </a:endParaRPr>
          </a:p>
          <a:p>
            <a:pPr>
              <a:lnSpc>
                <a:spcPct val="80000"/>
              </a:lnSpc>
            </a:pPr>
            <a:r>
              <a:rPr lang="en-US" sz="500" dirty="0">
                <a:latin typeface="Times New Roman" charset="0"/>
                <a:ea typeface="ＭＳ Ｐゴシック" charset="0"/>
                <a:cs typeface="ＭＳ Ｐゴシック" charset="0"/>
              </a:rPr>
              <a:t>The importance of science and engineering in preparing the technical</a:t>
            </a:r>
          </a:p>
          <a:p>
            <a:pPr>
              <a:lnSpc>
                <a:spcPct val="80000"/>
              </a:lnSpc>
            </a:pPr>
            <a:r>
              <a:rPr lang="en-US" sz="500" dirty="0">
                <a:latin typeface="Times New Roman" charset="0"/>
                <a:ea typeface="ＭＳ Ｐゴシック" charset="0"/>
                <a:cs typeface="ＭＳ Ｐゴシック" charset="0"/>
              </a:rPr>
              <a:t>workforce and a science-literate citizenry has drawn increased attention to</a:t>
            </a:r>
          </a:p>
          <a:p>
            <a:pPr>
              <a:lnSpc>
                <a:spcPct val="80000"/>
              </a:lnSpc>
            </a:pPr>
            <a:r>
              <a:rPr lang="en-US" sz="500" dirty="0">
                <a:latin typeface="Times New Roman" charset="0"/>
                <a:ea typeface="ＭＳ Ｐゴシック" charset="0"/>
                <a:cs typeface="ＭＳ Ｐゴシック" charset="0"/>
              </a:rPr>
              <a:t>the quality of undergraduate science and engineering education and how it</a:t>
            </a:r>
          </a:p>
          <a:p>
            <a:pPr>
              <a:lnSpc>
                <a:spcPct val="80000"/>
              </a:lnSpc>
            </a:pPr>
            <a:r>
              <a:rPr lang="en-US" sz="500" dirty="0">
                <a:latin typeface="Times New Roman" charset="0"/>
                <a:ea typeface="ＭＳ Ｐゴシック" charset="0"/>
                <a:cs typeface="ＭＳ Ｐゴシック" charset="0"/>
              </a:rPr>
              <a:t>can be improved. There are persistent concerns that undergraduate science</a:t>
            </a:r>
          </a:p>
          <a:p>
            <a:pPr>
              <a:lnSpc>
                <a:spcPct val="80000"/>
              </a:lnSpc>
            </a:pPr>
            <a:r>
              <a:rPr lang="en-US" sz="500" dirty="0">
                <a:latin typeface="Times New Roman" charset="0"/>
                <a:ea typeface="ＭＳ Ｐゴシック" charset="0"/>
                <a:cs typeface="ＭＳ Ｐゴシック" charset="0"/>
              </a:rPr>
              <a:t>and engineering courses are not providing students with high-quality learning</a:t>
            </a:r>
          </a:p>
          <a:p>
            <a:pPr>
              <a:lnSpc>
                <a:spcPct val="80000"/>
              </a:lnSpc>
            </a:pPr>
            <a:r>
              <a:rPr lang="en-US" sz="500" dirty="0">
                <a:latin typeface="Times New Roman" charset="0"/>
                <a:ea typeface="ＭＳ Ｐゴシック" charset="0"/>
                <a:cs typeface="ＭＳ Ｐゴシック" charset="0"/>
              </a:rPr>
              <a:t>experiences, nor are they attracting and retaining students in science</a:t>
            </a:r>
          </a:p>
          <a:p>
            <a:pPr>
              <a:lnSpc>
                <a:spcPct val="80000"/>
              </a:lnSpc>
            </a:pPr>
            <a:r>
              <a:rPr lang="en-US" sz="500" dirty="0">
                <a:latin typeface="Times New Roman" charset="0"/>
                <a:ea typeface="ＭＳ Ｐゴシック" charset="0"/>
                <a:cs typeface="ＭＳ Ｐゴシック" charset="0"/>
              </a:rPr>
              <a:t>and engineering fields (President</a:t>
            </a:r>
            <a:r>
              <a:rPr lang="ja-JP" altLang="en-US" sz="500" dirty="0">
                <a:latin typeface="Times New Roman" charset="0"/>
                <a:ea typeface="ＭＳ Ｐゴシック" charset="0"/>
                <a:cs typeface="ＭＳ Ｐゴシック" charset="0"/>
              </a:rPr>
              <a:t>’</a:t>
            </a:r>
            <a:r>
              <a:rPr lang="en-US" sz="500" dirty="0">
                <a:latin typeface="Times New Roman" charset="0"/>
                <a:ea typeface="ＭＳ Ｐゴシック" charset="0"/>
                <a:cs typeface="ＭＳ Ｐゴシック" charset="0"/>
              </a:rPr>
              <a:t>s Council of Advisors on Science and Technology,</a:t>
            </a:r>
          </a:p>
          <a:p>
            <a:pPr>
              <a:lnSpc>
                <a:spcPct val="80000"/>
              </a:lnSpc>
            </a:pPr>
            <a:r>
              <a:rPr lang="en-US" sz="500" dirty="0">
                <a:latin typeface="Times New Roman" charset="0"/>
                <a:ea typeface="ＭＳ Ｐゴシック" charset="0"/>
                <a:cs typeface="ＭＳ Ｐゴシック" charset="0"/>
              </a:rPr>
              <a:t>2012). Colleges and universities also face the challenge of serving</a:t>
            </a:r>
          </a:p>
          <a:p>
            <a:pPr>
              <a:lnSpc>
                <a:spcPct val="80000"/>
              </a:lnSpc>
            </a:pPr>
            <a:r>
              <a:rPr lang="en-US" sz="500" dirty="0">
                <a:latin typeface="Times New Roman" charset="0"/>
                <a:ea typeface="ＭＳ Ｐゴシック" charset="0"/>
                <a:cs typeface="ＭＳ Ｐゴシック" charset="0"/>
              </a:rPr>
              <a:t>an increasingly socially, economically, and ethnically diverse undergraduate</a:t>
            </a:r>
          </a:p>
          <a:p>
            <a:pPr>
              <a:lnSpc>
                <a:spcPct val="80000"/>
              </a:lnSpc>
            </a:pPr>
            <a:r>
              <a:rPr lang="en-US" sz="500" dirty="0">
                <a:latin typeface="Times New Roman" charset="0"/>
                <a:ea typeface="ＭＳ Ｐゴシック" charset="0"/>
                <a:cs typeface="ＭＳ Ｐゴシック" charset="0"/>
              </a:rPr>
              <a:t>population entering college classrooms directly from high school, after a</a:t>
            </a:r>
          </a:p>
          <a:p>
            <a:pPr>
              <a:lnSpc>
                <a:spcPct val="80000"/>
              </a:lnSpc>
            </a:pPr>
            <a:r>
              <a:rPr lang="en-US" sz="500" dirty="0">
                <a:latin typeface="Times New Roman" charset="0"/>
                <a:ea typeface="ＭＳ Ｐゴシック" charset="0"/>
                <a:cs typeface="ＭＳ Ｐゴシック" charset="0"/>
              </a:rPr>
              <a:t>military career or other life experiences, or from postsecondary educational</a:t>
            </a:r>
          </a:p>
          <a:p>
            <a:pPr>
              <a:lnSpc>
                <a:spcPct val="80000"/>
              </a:lnSpc>
            </a:pPr>
            <a:r>
              <a:rPr lang="en-US" sz="500" dirty="0">
                <a:latin typeface="Times New Roman" charset="0"/>
                <a:ea typeface="ＭＳ Ｐゴシック" charset="0"/>
                <a:cs typeface="ＭＳ Ｐゴシック" charset="0"/>
              </a:rPr>
              <a:t>experiences at another institution. Sustained attention to motivating, engaging</a:t>
            </a:r>
          </a:p>
          <a:p>
            <a:pPr>
              <a:lnSpc>
                <a:spcPct val="80000"/>
              </a:lnSpc>
            </a:pPr>
            <a:r>
              <a:rPr lang="en-US" sz="500" dirty="0">
                <a:latin typeface="Times New Roman" charset="0"/>
                <a:ea typeface="ＭＳ Ｐゴシック" charset="0"/>
                <a:cs typeface="ＭＳ Ｐゴシック" charset="0"/>
              </a:rPr>
              <a:t>and supporting the learning of all students who enter college science</a:t>
            </a:r>
          </a:p>
          <a:p>
            <a:pPr>
              <a:lnSpc>
                <a:spcPct val="80000"/>
              </a:lnSpc>
            </a:pPr>
            <a:r>
              <a:rPr lang="en-US" sz="500" dirty="0">
                <a:latin typeface="Times New Roman" charset="0"/>
                <a:ea typeface="ＭＳ Ｐゴシック" charset="0"/>
                <a:cs typeface="ＭＳ Ｐゴシック" charset="0"/>
              </a:rPr>
              <a:t>and engineering classrooms is an imperative.</a:t>
            </a:r>
          </a:p>
          <a:p>
            <a:pPr>
              <a:lnSpc>
                <a:spcPct val="80000"/>
              </a:lnSpc>
            </a:pPr>
            <a:endParaRPr lang="en-US" sz="500" dirty="0">
              <a:latin typeface="Times New Roman" charset="0"/>
              <a:ea typeface="ＭＳ Ｐゴシック" charset="0"/>
              <a:cs typeface="ＭＳ Ｐゴシック" charset="0"/>
            </a:endParaRPr>
          </a:p>
          <a:p>
            <a:pPr>
              <a:lnSpc>
                <a:spcPct val="80000"/>
              </a:lnSpc>
            </a:pPr>
            <a:r>
              <a:rPr lang="en-US" sz="500" dirty="0">
                <a:latin typeface="Times New Roman" charset="0"/>
                <a:ea typeface="ＭＳ Ｐゴシック" charset="0"/>
                <a:cs typeface="ＭＳ Ｐゴシック" charset="0"/>
              </a:rPr>
              <a:t> </a:t>
            </a:r>
          </a:p>
          <a:p>
            <a:pPr>
              <a:lnSpc>
                <a:spcPct val="80000"/>
              </a:lnSpc>
            </a:pPr>
            <a:endParaRPr lang="en-US" sz="500" dirty="0">
              <a:latin typeface="Times New Roman" charset="0"/>
              <a:ea typeface="ＭＳ Ｐゴシック" charset="0"/>
              <a:cs typeface="ＭＳ Ｐゴシック" charset="0"/>
            </a:endParaRPr>
          </a:p>
          <a:p>
            <a:pPr>
              <a:lnSpc>
                <a:spcPct val="80000"/>
              </a:lnSpc>
            </a:pPr>
            <a:endParaRPr lang="en-US" sz="500" dirty="0">
              <a:latin typeface="Times New Roman" charset="0"/>
              <a:ea typeface="ＭＳ Ｐゴシック" charset="0"/>
              <a:cs typeface="ＭＳ Ｐゴシック"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487824C3-30EE-A94B-8C84-4D6F61B361E7}" type="slidenum">
              <a:rPr lang="en-US" sz="1200" b="0"/>
              <a:pPr/>
              <a:t>13</a:t>
            </a:fld>
            <a:endParaRPr lang="en-US" sz="1200" b="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xfrm>
            <a:off x="3884613" y="8685213"/>
            <a:ext cx="297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fld id="{2D6A2D04-CA74-D048-86BF-184F5BF848C5}" type="slidenum">
              <a:rPr lang="en-US" sz="1200" b="0">
                <a:latin typeface="Arial" charset="0"/>
              </a:rPr>
              <a:pPr algn="ctr"/>
              <a:t>14</a:t>
            </a:fld>
            <a:endParaRPr lang="en-US" sz="1200" b="0">
              <a:latin typeface="Arial" charset="0"/>
            </a:endParaRPr>
          </a:p>
        </p:txBody>
      </p:sp>
      <p:sp>
        <p:nvSpPr>
          <p:cNvPr id="2662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b="1" dirty="0">
              <a:solidFill>
                <a:srgbClr val="000000"/>
              </a:solidFill>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a:xfrm>
            <a:off x="1150938" y="692150"/>
            <a:ext cx="4556125" cy="3416300"/>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solidFill>
                  <a:srgbClr val="000000"/>
                </a:solidFill>
                <a:latin typeface="Verdana" charset="0"/>
                <a:ea typeface="ＭＳ Ｐゴシック" charset="0"/>
                <a:cs typeface="ＭＳ Ｐゴシック" charset="0"/>
              </a:rPr>
              <a:t>They discovered a large gene family, comprised of some 1,000 different genes (three per cent of our genes) that give rise to an equivalent number of olfactory receptor types. These receptors are located on the olfactory receptor cells, which occupy a small area in the upper part of the nasal epithelium and detect the inhaled odorant molecules.</a:t>
            </a:r>
            <a:r>
              <a:rPr lang="en-US" sz="400">
                <a:solidFill>
                  <a:srgbClr val="000000"/>
                </a:solidFill>
                <a:latin typeface="Verdana" charset="0"/>
                <a:ea typeface="ＭＳ Ｐゴシック" charset="0"/>
                <a:cs typeface="ＭＳ Ｐゴシック" charset="0"/>
              </a:rPr>
              <a:t> </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171C4F0D-15F5-D74A-8C95-B53F69979F43}" type="slidenum">
              <a:rPr lang="en-US" sz="1200" b="0"/>
              <a:pPr/>
              <a:t>19</a:t>
            </a:fld>
            <a:endParaRPr lang="en-US" sz="1200" b="0"/>
          </a:p>
        </p:txBody>
      </p:sp>
      <p:sp>
        <p:nvSpPr>
          <p:cNvPr id="37891"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37892"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37893"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9E598D4-4DB4-4747-895A-5626C91F90E8}" type="slidenum">
              <a:rPr lang="en-US" sz="1200" b="0"/>
              <a:pPr/>
              <a:t>20</a:t>
            </a:fld>
            <a:endParaRPr lang="en-US" sz="1200" b="0"/>
          </a:p>
        </p:txBody>
      </p:sp>
      <p:sp>
        <p:nvSpPr>
          <p:cNvPr id="3993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39940"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39941"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BEDDDEC3-1EF1-2442-B352-4283BA3A1759}" type="slidenum">
              <a:rPr lang="en-US" sz="1200" b="0"/>
              <a:pPr/>
              <a:t>21</a:t>
            </a:fld>
            <a:endParaRPr lang="en-US" sz="1200" b="0"/>
          </a:p>
        </p:txBody>
      </p:sp>
      <p:sp>
        <p:nvSpPr>
          <p:cNvPr id="4198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41988"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4198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ABC7BAD5-E4D6-974B-8E0E-DAA131A13ACE}" type="slidenum">
              <a:rPr lang="en-US" sz="1200" b="0"/>
              <a:pPr/>
              <a:t>22</a:t>
            </a:fld>
            <a:endParaRPr lang="en-US" sz="1200" b="0"/>
          </a:p>
        </p:txBody>
      </p:sp>
      <p:sp>
        <p:nvSpPr>
          <p:cNvPr id="44035"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44036"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44037"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9491A2A6-84F5-584A-80E0-4588D3950A2D}" type="slidenum">
              <a:rPr lang="en-US" sz="1200" b="0"/>
              <a:pPr/>
              <a:t>23</a:t>
            </a:fld>
            <a:endParaRPr lang="en-US" sz="1200" b="0"/>
          </a:p>
        </p:txBody>
      </p:sp>
      <p:sp>
        <p:nvSpPr>
          <p:cNvPr id="48131"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48132"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48133"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C4097CEE-5416-2A43-A049-5500D1F8758C}" type="slidenum">
              <a:rPr lang="en-US" sz="1200" b="0"/>
              <a:pPr/>
              <a:t>24</a:t>
            </a:fld>
            <a:endParaRPr lang="en-US" sz="1200" b="0"/>
          </a:p>
        </p:txBody>
      </p:sp>
      <p:sp>
        <p:nvSpPr>
          <p:cNvPr id="5017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50180"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50181"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8752D38-9EFE-544B-A37D-E6D06E7685A5}" type="slidenum">
              <a:rPr lang="en-US" sz="1200" b="0"/>
              <a:pPr/>
              <a:t>25</a:t>
            </a:fld>
            <a:endParaRPr lang="en-US" sz="1200" b="0"/>
          </a:p>
        </p:txBody>
      </p:sp>
      <p:sp>
        <p:nvSpPr>
          <p:cNvPr id="54275"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Marcel Proust, was a French novelist, critic, and essayist best known for his monumental novel À la recherche du temps perdu (In Search of Lost Time; earlier rendered as Remembrance of Things Past), published in seven parts between 1913 and 1927. He is considered by critics and writers to be one of the most influential authors of the 20th century.[</a:t>
            </a:r>
          </a:p>
        </p:txBody>
      </p:sp>
      <p:sp>
        <p:nvSpPr>
          <p:cNvPr id="54276"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54277"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FB4C704A-1806-9C40-B4DA-074F1AA1A69A}" type="slidenum">
              <a:rPr lang="en-US" sz="1200" b="0"/>
              <a:pPr/>
              <a:t>26</a:t>
            </a:fld>
            <a:endParaRPr lang="en-US" sz="1200" b="0"/>
          </a:p>
        </p:txBody>
      </p:sp>
      <p:sp>
        <p:nvSpPr>
          <p:cNvPr id="56323"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r>
              <a:rPr lang="en-US">
                <a:latin typeface="Times New Roman" charset="0"/>
                <a:ea typeface="ＭＳ Ｐゴシック" charset="0"/>
                <a:cs typeface="ＭＳ Ｐゴシック" charset="0"/>
              </a:rPr>
              <a:t>Methyl salicylate (oil of wintergreen or wintergreen oil) is an organic ester naturally produced by many species of plants, particularly wintergreens. It is also synthetically produced, used as a fragrance, in foods and beverages, and in liniments.</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The compound methyl salicylate was first isolated (from the plant Gaultheria procumbens) in 1843 by the French chemist Auguste André Thomas Cahours (1813–1891), who identified it as an ester of salicylic acid and methanol.[4]</a:t>
            </a:r>
          </a:p>
        </p:txBody>
      </p:sp>
      <p:sp>
        <p:nvSpPr>
          <p:cNvPr id="56324" name="Rectangle 3"/>
          <p:cNvSpPr>
            <a:spLocks noGrp="1" noRot="1" noChangeAspect="1" noChangeArrowheads="1"/>
          </p:cNvSpPr>
          <p:nvPr>
            <p:ph type="sldImg"/>
          </p:nvPr>
        </p:nvSpPr>
        <p:spPr>
          <a:xfrm>
            <a:off x="1439863" y="3016250"/>
            <a:ext cx="4587875" cy="3441700"/>
          </a:xfrm>
          <a:ln cap="flat">
            <a:solidFill>
              <a:schemeClr val="tx1"/>
            </a:solidFill>
          </a:ln>
        </p:spPr>
      </p:sp>
      <p:sp>
        <p:nvSpPr>
          <p:cNvPr id="56325"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a:lnSpc>
                <a:spcPts val="2100"/>
              </a:lnSpc>
            </a:pPr>
            <a:r>
              <a:rPr lang="en-US" sz="1800">
                <a:solidFill>
                  <a:srgbClr val="000000"/>
                </a:solidFill>
              </a:rPr>
              <a:t>1</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7AA0FE7B-2BFF-B74A-9026-9150C9B43059}" type="slidenum">
              <a:rPr lang="en-US" sz="1200" b="0"/>
              <a:pPr/>
              <a:t>32</a:t>
            </a:fld>
            <a:endParaRPr lang="en-US" sz="1200" b="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B0A6CBEB-8080-964A-B46D-4B4914D7BDD2}" type="slidenum">
              <a:rPr lang="en-US" sz="1200" b="0"/>
              <a:pPr/>
              <a:t>33</a:t>
            </a:fld>
            <a:endParaRPr lang="en-US" sz="1200" b="0"/>
          </a:p>
        </p:txBody>
      </p:sp>
      <p:sp>
        <p:nvSpPr>
          <p:cNvPr id="49155" name="Rectangle 2"/>
          <p:cNvSpPr>
            <a:spLocks noGrp="1" noRot="1" noChangeAspect="1" noChangeArrowheads="1" noTextEdit="1"/>
          </p:cNvSpPr>
          <p:nvPr>
            <p:ph type="sldImg"/>
          </p:nvPr>
        </p:nvSpPr>
        <p:spPr>
          <a:ln w="12700" cap="flat"/>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8" tIns="44450" rIns="90488" bIns="44450"/>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B0802A0A-99EF-D045-8D98-F78C399DD883}" type="slidenum">
              <a:rPr lang="en-US"/>
              <a:pPr/>
              <a:t>34</a:t>
            </a:fld>
            <a:endParaRPr lang="en-US"/>
          </a:p>
        </p:txBody>
      </p:sp>
      <p:sp>
        <p:nvSpPr>
          <p:cNvPr id="28675" name="Rectangle 2"/>
          <p:cNvSpPr>
            <a:spLocks noGrp="1" noRot="1" noChangeAspect="1" noChangeArrowheads="1"/>
          </p:cNvSpPr>
          <p:nvPr>
            <p:ph type="sldImg"/>
          </p:nvPr>
        </p:nvSpPr>
        <p:spPr>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r>
              <a:rPr lang="en-US"/>
              <a:t>Representative Proteins - </a:t>
            </a:r>
          </a:p>
          <a:p>
            <a:r>
              <a:rPr lang="en-US" b="1"/>
              <a:t>Keratin  </a:t>
            </a:r>
            <a:r>
              <a:rPr lang="en-US"/>
              <a:t>     Fibrous       Found in hair, wool, skin, fingernails, ..    Primarily a-helix   Doesn't contain proline  Disulfide bridges between helices increase strength </a:t>
            </a:r>
          </a:p>
          <a:p>
            <a:r>
              <a:rPr lang="en-US" b="1"/>
              <a:t>Collagen</a:t>
            </a:r>
            <a:r>
              <a:rPr lang="en-US"/>
              <a:t> Fibrous  Connective Tissue - Most abundant protein in vertebrates </a:t>
            </a:r>
          </a:p>
          <a:p>
            <a:r>
              <a:rPr lang="en-US"/>
              <a:t>Triple helix        Within each chain:       Gly-X-Y where X and Y often proline </a:t>
            </a:r>
          </a:p>
          <a:p>
            <a:r>
              <a:rPr lang="en-US"/>
              <a:t>              Hydroxylation increases strength </a:t>
            </a:r>
          </a:p>
          <a:p>
            <a:r>
              <a:rPr lang="en-US"/>
              <a:t>X-ray diffraction of a crystal of chicken muscle myosin has revealed the molecular structure of the crossbridges. The fulcrum in the animation is nothingbut pure imagination. It is likely that movement is much more distributed than that shown. There is also likely to be considerable movement at the actin-myosin interface. Each myosin molecule contains two peptide heavy chains which are cleaved enzymatically to produce a myosin tail and two globular heads or crossbridges. The crossbridge heavy chain has a tail region (shown in blue) around which two smaller peptides wrap. These peptides are the light chains (yellow and red) which stabilize, and in some cases, regulate the myosin. With due acknowledgements to Rayment et al. (1993) Science 261:  50-58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D23867D-56E0-7C4B-8312-704117071FE5}" type="slidenum">
              <a:rPr lang="en-US" sz="1200" b="0"/>
              <a:pPr/>
              <a:t>35</a:t>
            </a:fld>
            <a:endParaRPr lang="en-US" sz="1200" b="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61C104D7-FE4F-7B4A-B297-2439C8AFD3CA}" type="slidenum">
              <a:rPr lang="en-US" sz="1200" b="0"/>
              <a:pPr/>
              <a:t>36</a:t>
            </a:fld>
            <a:endParaRPr lang="en-US" sz="1200" b="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CB1AF444-99EB-554C-AA89-560BD32D5C28}" type="slidenum">
              <a:rPr lang="en-US" sz="1200" b="0">
                <a:latin typeface="Times" charset="0"/>
              </a:rPr>
              <a:pPr/>
              <a:t>37</a:t>
            </a:fld>
            <a:endParaRPr lang="en-US" sz="1200" b="0">
              <a:latin typeface="Times"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8E938981-EDA0-F942-9514-E43403286975}" type="slidenum">
              <a:rPr lang="en-US" sz="1200" b="0">
                <a:latin typeface="Times" charset="0"/>
              </a:rPr>
              <a:pPr/>
              <a:t>38</a:t>
            </a:fld>
            <a:endParaRPr lang="en-US" sz="1200" b="0">
              <a:latin typeface="Times" charset="0"/>
            </a:endParaRPr>
          </a:p>
        </p:txBody>
      </p:sp>
      <p:sp>
        <p:nvSpPr>
          <p:cNvPr id="61443" name="Rectangle 2"/>
          <p:cNvSpPr>
            <a:spLocks noGrp="1" noRot="1" noChangeAspect="1" noChangeArrowheads="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9F1020E1-9D48-AC40-B961-9A3597E5EFEA}" type="slidenum">
              <a:rPr lang="en-US" sz="1200"/>
              <a:pPr/>
              <a:t>39</a:t>
            </a:fld>
            <a:endParaRPr 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solidFill>
                  <a:srgbClr val="000000"/>
                </a:solidFill>
                <a:latin typeface="Geneva" charset="0"/>
                <a:ea typeface="ＭＳ Ｐゴシック" charset="0"/>
                <a:cs typeface="ＭＳ Ｐゴシック" charset="0"/>
              </a:rPr>
              <a:t>15-23</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Title:</a:t>
            </a:r>
          </a:p>
          <a:p>
            <a:r>
              <a:rPr lang="en-US">
                <a:solidFill>
                  <a:srgbClr val="000000"/>
                </a:solidFill>
                <a:latin typeface="Geneva" charset="0"/>
                <a:ea typeface="ＭＳ Ｐゴシック" charset="0"/>
                <a:cs typeface="ＭＳ Ｐゴシック" charset="0"/>
              </a:rPr>
              <a:t>Base Pairs</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Caption:</a:t>
            </a:r>
          </a:p>
          <a:p>
            <a:r>
              <a:rPr lang="en-US">
                <a:solidFill>
                  <a:srgbClr val="000000"/>
                </a:solidFill>
                <a:latin typeface="Geneva" charset="0"/>
                <a:ea typeface="ＭＳ Ｐゴシック" charset="0"/>
                <a:cs typeface="ＭＳ Ｐゴシック" charset="0"/>
              </a:rPr>
              <a:t>Representation of the base pairings of thymine and adenine, and cytosine and guanine, in line as well as ball-and-stick models.</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Notes:</a:t>
            </a:r>
          </a:p>
          <a:p>
            <a:r>
              <a:rPr lang="en-US">
                <a:solidFill>
                  <a:srgbClr val="000000"/>
                </a:solidFill>
                <a:latin typeface="Geneva" charset="0"/>
                <a:ea typeface="ＭＳ Ｐゴシック" charset="0"/>
                <a:cs typeface="ＭＳ Ｐゴシック" charset="0"/>
              </a:rPr>
              <a:t>Base pairs occur through hydrogen bonding.</a:t>
            </a:r>
          </a:p>
          <a:p>
            <a:endParaRPr lang="en-US">
              <a:solidFill>
                <a:srgbClr val="000000"/>
              </a:solidFill>
              <a:latin typeface="Geneva" charset="0"/>
              <a:ea typeface="ＭＳ Ｐゴシック" charset="0"/>
              <a:cs typeface="ＭＳ Ｐゴシック" charset="0"/>
            </a:endParaRPr>
          </a:p>
          <a:p>
            <a:endParaRPr lang="en-US">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8E938981-EDA0-F942-9514-E43403286975}" type="slidenum">
              <a:rPr lang="en-US" sz="1200" b="0">
                <a:latin typeface="Times" charset="0"/>
              </a:rPr>
              <a:pPr/>
              <a:t>40</a:t>
            </a:fld>
            <a:endParaRPr lang="en-US" sz="1200" b="0">
              <a:latin typeface="Times" charset="0"/>
            </a:endParaRPr>
          </a:p>
        </p:txBody>
      </p:sp>
      <p:sp>
        <p:nvSpPr>
          <p:cNvPr id="61443" name="Rectangle 2"/>
          <p:cNvSpPr>
            <a:spLocks noGrp="1" noRot="1" noChangeAspect="1" noChangeArrowheads="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ED4E0C4A-1BED-1A40-8727-392F653A55E5}" type="slidenum">
              <a:rPr lang="en-US"/>
              <a:pPr/>
              <a:t>41</a:t>
            </a:fld>
            <a:endParaRPr lang="en-US"/>
          </a:p>
        </p:txBody>
      </p:sp>
      <p:sp>
        <p:nvSpPr>
          <p:cNvPr id="30723" name="Rectangle 2"/>
          <p:cNvSpPr>
            <a:spLocks noGrp="1" noRot="1" noChangeAspect="1" noChangeArrowheads="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p:spPr>
        <p:txBody>
          <a:bodyPr/>
          <a:lstStyle/>
          <a:p>
            <a:r>
              <a:rPr lang="en-US"/>
              <a:t>Representative Proteins - </a:t>
            </a:r>
          </a:p>
          <a:p>
            <a:r>
              <a:rPr lang="en-US" b="1"/>
              <a:t>Keratin  </a:t>
            </a:r>
            <a:r>
              <a:rPr lang="en-US"/>
              <a:t>     Fibrous       Found in hair, wool, skin, fingernails, ..    Primarily a-helix   Doesn't contain proline  Disulfide bridges between helices increase strength </a:t>
            </a:r>
          </a:p>
          <a:p>
            <a:r>
              <a:rPr lang="en-US" b="1"/>
              <a:t>Collagen</a:t>
            </a:r>
            <a:r>
              <a:rPr lang="en-US"/>
              <a:t> Fibrous  Connective Tissue - Most abundant protein in vertebrates </a:t>
            </a:r>
          </a:p>
          <a:p>
            <a:r>
              <a:rPr lang="en-US"/>
              <a:t>Triple helix        Within each chain:       Gly-X-Y where X and Y often proline </a:t>
            </a:r>
          </a:p>
          <a:p>
            <a:r>
              <a:rPr lang="en-US"/>
              <a:t>              Hydroxylation increases strength </a:t>
            </a:r>
          </a:p>
          <a:p>
            <a:r>
              <a:rPr lang="en-US"/>
              <a:t>X-ray diffraction of a crystal of chicken muscle myosin has revealed the molecular structure of the crossbridges. The fulcrum in the animation is nothingbut pure imagination. It is likely that movement is much more distributed than that shown. There is also likely to be considerable movement at the actin-myosin interface. Each myosin molecule contains two peptide heavy chains which are cleaved enzymatically to produce a myosin tail and two globular heads or crossbridges. The crossbridge heavy chain has a tail region (shown in blue) around which two smaller peptides wrap. These peptides are the light chains (yellow and red) which stabilize, and in some cases, regulate the myosin. With due acknowledgements to Rayment et al. (1993) Science 261:  50-58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E20BE06B-04D1-9A41-968B-B870D4725639}" type="slidenum">
              <a:rPr lang="en-US" sz="1200" b="0"/>
              <a:pPr/>
              <a:t>43</a:t>
            </a:fld>
            <a:endParaRPr lang="en-US" sz="1200" b="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a:xfrm>
            <a:off x="1150938" y="692150"/>
            <a:ext cx="4556125" cy="3416300"/>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charset="0"/>
                <a:ea typeface="ＭＳ Ｐゴシック" charset="0"/>
                <a:cs typeface="ＭＳ Ｐゴシック" charset="0"/>
              </a:rPr>
              <a:t>https://</a:t>
            </a:r>
            <a:r>
              <a:rPr lang="en-US" dirty="0" err="1" smtClean="0">
                <a:latin typeface="Times New Roman" charset="0"/>
                <a:ea typeface="ＭＳ Ｐゴシック" charset="0"/>
                <a:cs typeface="ＭＳ Ｐゴシック" charset="0"/>
              </a:rPr>
              <a:t>www.ncbi.nlm.nih.gov</a:t>
            </a:r>
            <a:r>
              <a:rPr lang="en-US" dirty="0" smtClean="0">
                <a:latin typeface="Times New Roman" charset="0"/>
                <a:ea typeface="ＭＳ Ｐゴシック" charset="0"/>
                <a:cs typeface="ＭＳ Ｐゴシック" charset="0"/>
              </a:rPr>
              <a:t>/</a:t>
            </a:r>
            <a:r>
              <a:rPr lang="en-US" dirty="0" err="1" smtClean="0">
                <a:latin typeface="Times New Roman" charset="0"/>
                <a:ea typeface="ＭＳ Ｐゴシック" charset="0"/>
                <a:cs typeface="ＭＳ Ｐゴシック" charset="0"/>
              </a:rPr>
              <a:t>pmc</a:t>
            </a:r>
            <a:r>
              <a:rPr lang="en-US" dirty="0" smtClean="0">
                <a:latin typeface="Times New Roman" charset="0"/>
                <a:ea typeface="ＭＳ Ｐゴシック" charset="0"/>
                <a:cs typeface="ＭＳ Ｐゴシック" charset="0"/>
              </a:rPr>
              <a:t>/articles/PMC5309389/</a:t>
            </a:r>
          </a:p>
          <a:p>
            <a:r>
              <a:rPr lang="en-US" dirty="0" smtClean="0">
                <a:latin typeface="Times New Roman" charset="0"/>
                <a:ea typeface="ＭＳ Ｐゴシック" charset="0"/>
                <a:cs typeface="ＭＳ Ｐゴシック" charset="0"/>
              </a:rPr>
              <a:t>Choline is a water‐soluble B‐group vitamin, which humans must consume through their diet to remain healthy. Meat, eggs and yeast extract are great sources of choline, an essential component of cell membranes and also the precursor of the neurotransmitter acetylcholine (</a:t>
            </a:r>
            <a:r>
              <a:rPr lang="en-US" dirty="0" err="1" smtClean="0">
                <a:latin typeface="Times New Roman" charset="0"/>
                <a:ea typeface="ＭＳ Ｐゴシック" charset="0"/>
                <a:cs typeface="ＭＳ Ｐゴシック" charset="0"/>
              </a:rPr>
              <a:t>ACh</a:t>
            </a:r>
            <a:r>
              <a:rPr lang="en-US" dirty="0" smtClean="0">
                <a:latin typeface="Times New Roman" charset="0"/>
                <a:ea typeface="ＭＳ Ｐゴシック" charset="0"/>
                <a:cs typeface="ＭＳ Ｐゴシック" charset="0"/>
              </a:rPr>
              <a:t>). the ‘signal’ (the </a:t>
            </a:r>
            <a:r>
              <a:rPr lang="en-US" dirty="0" err="1" smtClean="0">
                <a:latin typeface="Times New Roman" charset="0"/>
                <a:ea typeface="ＭＳ Ｐゴシック" charset="0"/>
                <a:cs typeface="ＭＳ Ｐゴシック" charset="0"/>
              </a:rPr>
              <a:t>ACh</a:t>
            </a:r>
            <a:r>
              <a:rPr lang="en-US" dirty="0" smtClean="0">
                <a:latin typeface="Times New Roman" charset="0"/>
                <a:ea typeface="ＭＳ Ｐゴシック" charset="0"/>
                <a:cs typeface="ＭＳ Ｐゴシック" charset="0"/>
              </a:rPr>
              <a:t>) is terminated by the enzyme </a:t>
            </a:r>
            <a:r>
              <a:rPr lang="en-US" dirty="0" err="1" smtClean="0">
                <a:latin typeface="Times New Roman" charset="0"/>
                <a:ea typeface="ＭＳ Ｐゴシック" charset="0"/>
                <a:cs typeface="ＭＳ Ｐゴシック" charset="0"/>
              </a:rPr>
              <a:t>ACh</a:t>
            </a:r>
            <a:r>
              <a:rPr lang="en-US" dirty="0" smtClean="0">
                <a:latin typeface="Times New Roman" charset="0"/>
                <a:ea typeface="ＭＳ Ｐゴシック" charset="0"/>
                <a:cs typeface="ＭＳ Ｐゴシック" charset="0"/>
              </a:rPr>
              <a:t> esterase which hydrolyses </a:t>
            </a:r>
            <a:r>
              <a:rPr lang="en-US" dirty="0" err="1" smtClean="0">
                <a:latin typeface="Times New Roman" charset="0"/>
                <a:ea typeface="ＭＳ Ｐゴシック" charset="0"/>
                <a:cs typeface="ＭＳ Ｐゴシック" charset="0"/>
              </a:rPr>
              <a:t>ACh</a:t>
            </a:r>
            <a:r>
              <a:rPr lang="en-US" dirty="0" smtClean="0">
                <a:latin typeface="Times New Roman" charset="0"/>
                <a:ea typeface="ＭＳ Ｐゴシック" charset="0"/>
                <a:cs typeface="ＭＳ Ｐゴシック" charset="0"/>
              </a:rPr>
              <a:t> to choline and acetate. The beauty of this system is partly efficiency, because the choline and the acetate are rapidly (within seconds) recycled. </a:t>
            </a:r>
          </a:p>
          <a:p>
            <a:r>
              <a:rPr lang="en-US" dirty="0" smtClean="0">
                <a:latin typeface="Times New Roman" charset="0"/>
                <a:ea typeface="ＭＳ Ｐゴシック" charset="0"/>
                <a:cs typeface="ＭＳ Ｐゴシック" charset="0"/>
              </a:rPr>
              <a:t>http</a:t>
            </a:r>
            <a:r>
              <a:rPr lang="en-US" dirty="0">
                <a:latin typeface="Times New Roman" charset="0"/>
                <a:ea typeface="ＭＳ Ｐゴシック" charset="0"/>
                <a:cs typeface="ＭＳ Ｐゴシック" charset="0"/>
              </a:rPr>
              <a:t>://</a:t>
            </a:r>
            <a:r>
              <a:rPr lang="en-US" dirty="0" err="1">
                <a:latin typeface="Times New Roman" charset="0"/>
                <a:ea typeface="ＭＳ Ｐゴシック" charset="0"/>
                <a:cs typeface="ＭＳ Ｐゴシック" charset="0"/>
              </a:rPr>
              <a:t>www.rcsb.org</a:t>
            </a:r>
            <a:r>
              <a:rPr lang="en-US" dirty="0">
                <a:latin typeface="Times New Roman" charset="0"/>
                <a:ea typeface="ＭＳ Ｐゴシック" charset="0"/>
                <a:cs typeface="ＭＳ Ｐゴシック" charset="0"/>
              </a:rPr>
              <a:t>/</a:t>
            </a:r>
            <a:r>
              <a:rPr lang="en-US" dirty="0" err="1">
                <a:latin typeface="Times New Roman" charset="0"/>
                <a:ea typeface="ＭＳ Ｐゴシック" charset="0"/>
                <a:cs typeface="ＭＳ Ｐゴシック" charset="0"/>
              </a:rPr>
              <a:t>pdb</a:t>
            </a:r>
            <a:r>
              <a:rPr lang="en-US" dirty="0">
                <a:latin typeface="Times New Roman" charset="0"/>
                <a:ea typeface="ＭＳ Ｐゴシック" charset="0"/>
                <a:cs typeface="ＭＳ Ｐゴシック" charset="0"/>
              </a:rPr>
              <a:t>/explore/</a:t>
            </a:r>
            <a:r>
              <a:rPr lang="en-US" dirty="0" err="1">
                <a:latin typeface="Times New Roman" charset="0"/>
                <a:ea typeface="ＭＳ Ｐゴシック" charset="0"/>
                <a:cs typeface="ＭＳ Ｐゴシック" charset="0"/>
              </a:rPr>
              <a:t>jmol.do?structureId</a:t>
            </a:r>
            <a:r>
              <a:rPr lang="en-US" dirty="0">
                <a:latin typeface="Times New Roman" charset="0"/>
                <a:ea typeface="ＭＳ Ｐゴシック" charset="0"/>
                <a:cs typeface="ＭＳ Ｐゴシック" charset="0"/>
              </a:rPr>
              <a:t>=1CFJ&amp;bionumber=1</a:t>
            </a:r>
          </a:p>
          <a:p>
            <a:r>
              <a:rPr lang="en-US" dirty="0">
                <a:latin typeface="Times New Roman" charset="0"/>
                <a:ea typeface="ＭＳ Ｐゴシック" charset="0"/>
                <a:cs typeface="ＭＳ Ｐゴシック" charset="0"/>
              </a:rPr>
              <a:t>http://pdb101.rcsb.org/</a:t>
            </a:r>
            <a:r>
              <a:rPr lang="en-US" dirty="0" err="1">
                <a:latin typeface="Times New Roman" charset="0"/>
                <a:ea typeface="ＭＳ Ｐゴシック" charset="0"/>
                <a:cs typeface="ＭＳ Ｐゴシック" charset="0"/>
              </a:rPr>
              <a:t>motm</a:t>
            </a:r>
            <a:r>
              <a:rPr lang="en-US" dirty="0">
                <a:latin typeface="Times New Roman" charset="0"/>
                <a:ea typeface="ＭＳ Ｐゴシック" charset="0"/>
                <a:cs typeface="ＭＳ Ｐゴシック" charset="0"/>
              </a:rPr>
              <a:t>/54</a:t>
            </a:r>
          </a:p>
          <a:p>
            <a:endParaRPr lang="en-US" dirty="0">
              <a:latin typeface="Times New Roman" charset="0"/>
              <a:ea typeface="ＭＳ Ｐゴシック" charset="0"/>
              <a:cs typeface="ＭＳ Ｐゴシック" charset="0"/>
            </a:endParaRPr>
          </a:p>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C2A48A00-E944-FD41-9B63-1CD49069B75C}" type="slidenum">
              <a:rPr lang="en-US"/>
              <a:pPr/>
              <a:t>45</a:t>
            </a:fld>
            <a:endParaRPr lang="en-US"/>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1135063" y="660400"/>
            <a:ext cx="4587875" cy="3441700"/>
          </a:xfrm>
          <a:ln/>
        </p:spPr>
      </p:sp>
      <p:sp>
        <p:nvSpPr>
          <p:cNvPr id="20483" name="Rectangle 3"/>
          <p:cNvSpPr>
            <a:spLocks noGrp="1" noChangeArrowheads="1"/>
          </p:cNvSpPr>
          <p:nvPr>
            <p:ph type="body" idx="1"/>
          </p:nvPr>
        </p:nvSpPr>
        <p:spPr>
          <a:noFill/>
          <a:ln/>
        </p:spPr>
        <p:txBody>
          <a:bodyPr/>
          <a:lstStyle/>
          <a:p>
            <a:r>
              <a:rPr lang="en-US">
                <a:solidFill>
                  <a:srgbClr val="000000"/>
                </a:solidFill>
                <a:latin typeface="Arial" pitchFamily="-112" charset="0"/>
              </a:rPr>
              <a:t>Figure: 25-01</a:t>
            </a:r>
          </a:p>
          <a:p>
            <a:endParaRPr lang="en-US">
              <a:solidFill>
                <a:srgbClr val="000000"/>
              </a:solidFill>
              <a:latin typeface="Arial" pitchFamily="-112" charset="0"/>
            </a:endParaRPr>
          </a:p>
          <a:p>
            <a:r>
              <a:rPr lang="en-US">
                <a:solidFill>
                  <a:srgbClr val="000000"/>
                </a:solidFill>
                <a:latin typeface="Arial" pitchFamily="-112" charset="0"/>
              </a:rPr>
              <a:t>Caption:</a:t>
            </a:r>
          </a:p>
          <a:p>
            <a:r>
              <a:rPr lang="en-US">
                <a:solidFill>
                  <a:srgbClr val="000000"/>
                </a:solidFill>
                <a:latin typeface="Arial" pitchFamily="-112" charset="0"/>
              </a:rPr>
              <a:t>Complex lipids contain ester functional groups that can be hydrolyzed to acids and alcohols.  Simple lipids are not easily hydrolyzed.</a:t>
            </a:r>
          </a:p>
          <a:p>
            <a:endParaRPr lang="en-US">
              <a:solidFill>
                <a:srgbClr val="000000"/>
              </a:solidFill>
              <a:latin typeface="Arial" pitchFamily="-112" charset="0"/>
            </a:endParaRPr>
          </a:p>
          <a:p>
            <a:endParaRPr lang="en-US">
              <a:latin typeface="Arial" pitchFamily="-112"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35063" y="660400"/>
            <a:ext cx="4587875" cy="3441700"/>
          </a:xfrm>
          <a:ln/>
        </p:spPr>
      </p:sp>
      <p:sp>
        <p:nvSpPr>
          <p:cNvPr id="27651" name="Rectangle 3"/>
          <p:cNvSpPr>
            <a:spLocks noGrp="1" noChangeArrowheads="1"/>
          </p:cNvSpPr>
          <p:nvPr>
            <p:ph type="body" idx="1"/>
          </p:nvPr>
        </p:nvSpPr>
        <p:spPr>
          <a:noFill/>
          <a:ln/>
        </p:spPr>
        <p:txBody>
          <a:bodyPr/>
          <a:lstStyle/>
          <a:p>
            <a:r>
              <a:rPr lang="en-US">
                <a:solidFill>
                  <a:srgbClr val="000000"/>
                </a:solidFill>
                <a:latin typeface="Arial" pitchFamily="-112" charset="0"/>
              </a:rPr>
              <a:t>Figure: 25-03</a:t>
            </a:r>
          </a:p>
          <a:p>
            <a:endParaRPr lang="en-US">
              <a:solidFill>
                <a:srgbClr val="000000"/>
              </a:solidFill>
              <a:latin typeface="Arial" pitchFamily="-112" charset="0"/>
            </a:endParaRPr>
          </a:p>
          <a:p>
            <a:r>
              <a:rPr lang="en-US">
                <a:solidFill>
                  <a:srgbClr val="000000"/>
                </a:solidFill>
                <a:latin typeface="Arial" pitchFamily="-112" charset="0"/>
              </a:rPr>
              <a:t>Caption:</a:t>
            </a:r>
          </a:p>
          <a:p>
            <a:r>
              <a:rPr lang="en-US">
                <a:solidFill>
                  <a:srgbClr val="000000"/>
                </a:solidFill>
                <a:latin typeface="Arial" pitchFamily="-112" charset="0"/>
              </a:rPr>
              <a:t>Unsaturated triglycerides have lower melting points because their unsaturated fatty acids do not pack as well in a solid lattice.</a:t>
            </a:r>
          </a:p>
          <a:p>
            <a:endParaRPr lang="en-US">
              <a:solidFill>
                <a:srgbClr val="000000"/>
              </a:solidFill>
              <a:latin typeface="Arial" pitchFamily="-112" charset="0"/>
            </a:endParaRPr>
          </a:p>
          <a:p>
            <a:endParaRPr lang="en-US">
              <a:latin typeface="Arial" pitchFamily="-112"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77049896"/>
      </p:ext>
    </p:extLst>
  </p:cSld>
  <p:clrMapOvr>
    <a:masterClrMapping/>
  </p:clrMapOvr>
  <p:transition xmlns:p14="http://schemas.microsoft.com/office/powerpoint/2010/mai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61586346"/>
      </p:ext>
    </p:extLst>
  </p:cSld>
  <p:clrMapOvr>
    <a:masterClrMapping/>
  </p:clrMapOvr>
  <p:transition xmlns:p14="http://schemas.microsoft.com/office/powerpoint/2010/mai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143746150"/>
      </p:ext>
    </p:extLst>
  </p:cSld>
  <p:clrMapOvr>
    <a:masterClrMapping/>
  </p:clrMapOvr>
  <p:transition xmlns:p14="http://schemas.microsoft.com/office/powerpoint/2010/mai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0986160"/>
      </p:ext>
    </p:extLst>
  </p:cSld>
  <p:clrMapOvr>
    <a:masterClrMapping/>
  </p:clrMapOvr>
  <p:transition xmlns:p14="http://schemas.microsoft.com/office/powerpoint/2010/mai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9764763"/>
      </p:ext>
    </p:extLst>
  </p:cSld>
  <p:clrMapOvr>
    <a:masterClrMapping/>
  </p:clrMapOvr>
  <p:transition xmlns:p14="http://schemas.microsoft.com/office/powerpoint/2010/mai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38845448"/>
      </p:ext>
    </p:extLst>
  </p:cSld>
  <p:clrMapOvr>
    <a:masterClrMapping/>
  </p:clrMapOvr>
  <p:transition xmlns:p14="http://schemas.microsoft.com/office/powerpoint/2010/mai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6122774"/>
      </p:ext>
    </p:extLst>
  </p:cSld>
  <p:clrMapOvr>
    <a:masterClrMapping/>
  </p:clrMapOvr>
  <p:transition xmlns:p14="http://schemas.microsoft.com/office/powerpoint/2010/mai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76782189"/>
      </p:ext>
    </p:extLst>
  </p:cSld>
  <p:clrMapOvr>
    <a:masterClrMapping/>
  </p:clrMapOvr>
  <p:transition xmlns:p14="http://schemas.microsoft.com/office/powerpoint/2010/mai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26054432"/>
      </p:ext>
    </p:extLst>
  </p:cSld>
  <p:clrMapOvr>
    <a:masterClrMapping/>
  </p:clrMapOvr>
  <p:transition xmlns:p14="http://schemas.microsoft.com/office/powerpoint/2010/mai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76115525"/>
      </p:ext>
    </p:extLst>
  </p:cSld>
  <p:clrMapOvr>
    <a:masterClrMapping/>
  </p:clrMapOvr>
  <p:transition xmlns:p14="http://schemas.microsoft.com/office/powerpoint/2010/mai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76200"/>
            <a:ext cx="222885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 y="76200"/>
            <a:ext cx="65341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0258673"/>
      </p:ext>
    </p:extLst>
  </p:cSld>
  <p:clrMapOvr>
    <a:masterClrMapping/>
  </p:clrMapOvr>
  <p:transition xmlns:p14="http://schemas.microsoft.com/office/powerpoint/2010/main" spd="med">
    <p:wipe dir="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bwMode="auto">
          <a:xfrm>
            <a:off x="76200" y="76200"/>
            <a:ext cx="89154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ransition xmlns:p14="http://schemas.microsoft.com/office/powerpoint/2010/main" spd="med">
    <p:wipe dir="r"/>
  </p:transition>
  <p:txStyles>
    <p:titleStyle>
      <a:lvl1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2pPr>
      <a:lvl3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3pPr>
      <a:lvl4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4pPr>
      <a:lvl5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5pPr>
      <a:lvl6pPr marL="4572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6pPr>
      <a:lvl7pPr marL="9144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7pPr>
      <a:lvl8pPr marL="13716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8pPr>
      <a:lvl9pPr marL="18288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ＭＳ Ｐゴシック" pitchFamily="-108" charset="-128"/>
          <a:cs typeface="ＭＳ Ｐゴシック" pitchFamily="-108" charset="-128"/>
        </a:defRPr>
      </a:lvl1pPr>
      <a:lvl2pPr marL="742950" indent="-285750" algn="l" rtl="0" eaLnBrk="0" fontAlgn="base" hangingPunct="0">
        <a:spcBef>
          <a:spcPct val="20000"/>
        </a:spcBef>
        <a:spcAft>
          <a:spcPct val="0"/>
        </a:spcAft>
        <a:buSzPct val="80000"/>
        <a:buFont typeface="Zapf Dingbats" charset="0"/>
        <a:buChar char="o"/>
        <a:defRPr sz="2400" b="1">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000" b="1">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SzPct val="80000"/>
        <a:buFont typeface="Zapf Dingbats" charset="0"/>
        <a:buChar char="p"/>
        <a:defRPr b="1">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5.png"/><Relationship Id="rId1" Type="http://schemas.openxmlformats.org/officeDocument/2006/relationships/themeOverride" Target="../theme/themeOverride1.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hyperlink" Target="https://www.youtube.com/watch?v=JQZQiEdOPJY" TargetMode="External"/><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hyperlink" Target="http://chem.libretexts.org/LibreTexts/Diablo_Valley_College/DVC_Chem_106:_Rusay/Amino_Acids" TargetMode="External"/><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hyperlink" Target="http://chem.libretexts.org/LibreTexts/Diablo_Valley_College/DVC_Chem_106:_Rusay/Amino_Acids" TargetMode="External"/><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hyperlink" Target="http://chemconnections.org/general/chem108/Organic%20Chemistry%20Guide.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xml"/><Relationship Id="rId5" Type="http://schemas.openxmlformats.org/officeDocument/2006/relationships/hyperlink" Target="http://chemconnections.org/general/movies/Representations.MOV" TargetMode="External"/><Relationship Id="rId6" Type="http://schemas.openxmlformats.org/officeDocument/2006/relationships/image" Target="../media/image25.png"/><Relationship Id="rId1" Type="http://schemas.microsoft.com/office/2007/relationships/media" Target="file://localhost/Users/ronrusay/Desktop/Powerpoint%20&amp;%20Movies/Movies/Representations.MOV" TargetMode="External"/><Relationship Id="rId2" Type="http://schemas.openxmlformats.org/officeDocument/2006/relationships/video" Target="file://localhost/Users/ronrusay/Desktop/Powerpoint%20&amp;%20Movies/Movies/Representations.MOV"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27.jpeg"/><Relationship Id="rId5" Type="http://schemas.openxmlformats.org/officeDocument/2006/relationships/oleObject" Target="../embeddings/oleObject1.bin"/><Relationship Id="rId6" Type="http://schemas.openxmlformats.org/officeDocument/2006/relationships/image" Target="../media/image26.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5" Type="http://schemas.openxmlformats.org/officeDocument/2006/relationships/image" Target="../media/image8.emf"/><Relationship Id="rId6" Type="http://schemas.openxmlformats.org/officeDocument/2006/relationships/image" Target="../media/image9.emf"/><Relationship Id="rId7" Type="http://schemas.openxmlformats.org/officeDocument/2006/relationships/image" Target="../media/image10.emf"/><Relationship Id="rId8" Type="http://schemas.openxmlformats.org/officeDocument/2006/relationships/image" Target="../media/image30.png"/><Relationship Id="rId9"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hyperlink" Target="https://en.wikipedia.org/wiki/Hubble_Space_Telescope%23cite_note-Tatarewicz.2C_SP-4219.2C_p._375-55" TargetMode="External"/><Relationship Id="rId5" Type="http://schemas.openxmlformats.org/officeDocument/2006/relationships/image" Target="../media/image32.png"/><Relationship Id="rId6" Type="http://schemas.openxmlformats.org/officeDocument/2006/relationships/hyperlink" Target="http://chemconnections.org/organic/chem226/Labs/Smell/smell-links.html" TargetMode="External"/><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hyperlink" Target="http://chemconnections.org/organic/chem226/Labs/Smell/ChemComm.html" TargetMode="External"/><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 Id="rId3" Type="http://schemas.openxmlformats.org/officeDocument/2006/relationships/hyperlink" Target="https://www.youtube.com/watch?v=58U52lDTuvk&amp;list=PLgawtcOBBjr9I-NDoUX-HmTQr_VN465G2&amp;index=3"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FLH36ML8IEU" TargetMode="External"/><Relationship Id="rId3"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e0UK6kkS0_M" TargetMode="External"/><Relationship Id="rId3"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 Id="rId3"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gif"/><Relationship Id="rId6" Type="http://schemas.openxmlformats.org/officeDocument/2006/relationships/image" Target="../media/image50.png"/><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1.xml"/><Relationship Id="rId5" Type="http://schemas.openxmlformats.org/officeDocument/2006/relationships/image" Target="../media/image51.png"/><Relationship Id="rId6" Type="http://schemas.openxmlformats.org/officeDocument/2006/relationships/hyperlink" Target="http://chemconnections.org/general/movies/proteins-silk-2.mov" TargetMode="External"/><Relationship Id="rId7" Type="http://schemas.openxmlformats.org/officeDocument/2006/relationships/image" Target="../media/image52.jpeg"/><Relationship Id="rId1" Type="http://schemas.microsoft.com/office/2007/relationships/media" Target="file://localhost/Users/ronrusay/Desktop/Powerpoint%20&amp;%20Movies/Movies%20Org%20227%20/proteins-silk-2.mov" TargetMode="External"/><Relationship Id="rId2" Type="http://schemas.openxmlformats.org/officeDocument/2006/relationships/video" Target="file://localhost/Users/ronrusay/Desktop/Powerpoint%20&amp;%20Movies/Movies%20Org%20227%20/proteins-silk-2.mov" TargetMode="Externa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2.xml"/><Relationship Id="rId5" Type="http://schemas.openxmlformats.org/officeDocument/2006/relationships/hyperlink" Target="http://www.learner.org/resources/series61.html" TargetMode="External"/><Relationship Id="rId6" Type="http://schemas.openxmlformats.org/officeDocument/2006/relationships/image" Target="../media/image53.png"/><Relationship Id="rId7" Type="http://schemas.openxmlformats.org/officeDocument/2006/relationships/hyperlink" Target="http://chemconnections.org/general/movies/protein-hair-2.mov" TargetMode="External"/><Relationship Id="rId8" Type="http://schemas.openxmlformats.org/officeDocument/2006/relationships/image" Target="../media/image52.jpeg"/><Relationship Id="rId1" Type="http://schemas.microsoft.com/office/2007/relationships/media" Target="file://localhost/Users/ronrusay/Desktop/Powerpoint%20&amp;%20Movies/Movies%20Org%20227%20/proteins-hair.mov" TargetMode="External"/><Relationship Id="rId2" Type="http://schemas.openxmlformats.org/officeDocument/2006/relationships/video" Target="file://localhost/Users/ronrusay/Desktop/Powerpoint%20&amp;%20Movies/Movies%20Org%20227%20/proteins-hair.mov"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hyperlink" Target="http://chemconnections.org/general/movies/ice-structure.MOV" TargetMode="External"/><Relationship Id="rId5" Type="http://schemas.openxmlformats.org/officeDocument/2006/relationships/image" Target="../media/image52.jpeg"/><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4.xml"/><Relationship Id="rId5" Type="http://schemas.openxmlformats.org/officeDocument/2006/relationships/image" Target="../media/image55.png"/><Relationship Id="rId6" Type="http://schemas.openxmlformats.org/officeDocument/2006/relationships/hyperlink" Target="http://chemconnections.org/general/movies/HydrogenBonding.MOV" TargetMode="External"/><Relationship Id="rId1" Type="http://schemas.microsoft.com/office/2007/relationships/media" Target="file://localhost/Users/ronrusay/Desktop/Powerpoint%20&amp;%20Movies/Movies/HydrogenBonding.MOV" TargetMode="External"/><Relationship Id="rId2" Type="http://schemas.openxmlformats.org/officeDocument/2006/relationships/video" Target="file://localhost/Users/ronrusay/Desktop/Powerpoint%20&amp;%20Movies/Movies/HydrogenBonding.MOV" TargetMode="External"/></Relationships>
</file>

<file path=ppt/slides/_rels/slide39.xml.rels><?xml version="1.0" encoding="UTF-8" standalone="yes"?>
<Relationships xmlns="http://schemas.openxmlformats.org/package/2006/relationships"><Relationship Id="rId11" Type="http://schemas.openxmlformats.org/officeDocument/2006/relationships/image" Target="../media/image59.png"/><Relationship Id="rId12" Type="http://schemas.openxmlformats.org/officeDocument/2006/relationships/image" Target="../media/image60.png"/><Relationship Id="rId1" Type="http://schemas.microsoft.com/office/2007/relationships/media" Target="AIT-2003%20Rusay:AIT%20Symposium:DNA%20segment" TargetMode="External"/><Relationship Id="rId2" Type="http://schemas.openxmlformats.org/officeDocument/2006/relationships/video" Target="AIT-2003%20Rusay:AIT%20Symposium:DNA%20segment" TargetMode="External"/><Relationship Id="rId3" Type="http://schemas.microsoft.com/office/2007/relationships/media" Target="file://localhost/Users/ronrusay/Desktop/Powerpoint%20&amp;%20Movies/Movies/DNA%20segment" TargetMode="External"/><Relationship Id="rId4" Type="http://schemas.openxmlformats.org/officeDocument/2006/relationships/video" Target="file://localhost/Users/ronrusay/Desktop/Powerpoint%20&amp;%20Movies/Movies/DNA%20segment" TargetMode="External"/><Relationship Id="rId5" Type="http://schemas.openxmlformats.org/officeDocument/2006/relationships/slideLayout" Target="../slideLayouts/slideLayout7.xml"/><Relationship Id="rId6" Type="http://schemas.openxmlformats.org/officeDocument/2006/relationships/notesSlide" Target="../notesSlides/notesSlide25.xml"/><Relationship Id="rId7" Type="http://schemas.openxmlformats.org/officeDocument/2006/relationships/image" Target="../media/image56.jpeg"/><Relationship Id="rId8" Type="http://schemas.openxmlformats.org/officeDocument/2006/relationships/image" Target="../media/image57.jpeg"/><Relationship Id="rId9" Type="http://schemas.openxmlformats.org/officeDocument/2006/relationships/hyperlink" Target="http://www.umass.edu/microbio/chime/beta/pe_alpha/atlas/atlas.htm" TargetMode="External"/><Relationship Id="rId10"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hyperlink" Target="https://www.youtube.com/watch?v=X_tYrnv_o6A" TargetMode="External"/><Relationship Id="rId4" Type="http://schemas.openxmlformats.org/officeDocument/2006/relationships/image" Target="../media/image61.jpeg"/><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41.xml.rels><?xml version="1.0" encoding="UTF-8" standalone="yes"?>
<Relationships xmlns="http://schemas.openxmlformats.org/package/2006/relationships"><Relationship Id="rId3" Type="http://schemas.openxmlformats.org/officeDocument/2006/relationships/hyperlink" Target="http://chemconnections.org/organic/chem226/Announcements-info/Staph-infection/infection.html" TargetMode="External"/><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jpeg"/><Relationship Id="rId7" Type="http://schemas.openxmlformats.org/officeDocument/2006/relationships/image" Target="../media/image65.gif"/><Relationship Id="rId8" Type="http://schemas.openxmlformats.org/officeDocument/2006/relationships/hyperlink" Target="http://www.ebsa.org/npbsn41/maf_home.html" TargetMode="External"/><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eg"/><Relationship Id="rId3"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hyperlink" Target="http://ep.llnl.gov/msds/Columbia/slide8-3.html" TargetMode="External"/><Relationship Id="rId6" Type="http://schemas.openxmlformats.org/officeDocument/2006/relationships/hyperlink" Target="http://chemconnections.org/Presentations/Columbia/slide8-3.html" TargetMode="External"/><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7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7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 Id="rId3" Type="http://schemas.openxmlformats.org/officeDocument/2006/relationships/image" Target="../media/image4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3.png"/><Relationship Id="rId3"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3.png"/><Relationship Id="rId5" Type="http://schemas.openxmlformats.org/officeDocument/2006/relationships/image" Target="../media/image76.png"/><Relationship Id="rId6" Type="http://schemas.openxmlformats.org/officeDocument/2006/relationships/image" Target="../media/image77.png"/><Relationship Id="rId1" Type="http://schemas.openxmlformats.org/officeDocument/2006/relationships/slideLayout" Target="../slideLayouts/slideLayout7.xml"/><Relationship Id="rId2" Type="http://schemas.openxmlformats.org/officeDocument/2006/relationships/image" Target="../media/image7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 Id="rId3" Type="http://schemas.openxmlformats.org/officeDocument/2006/relationships/image" Target="../media/image4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3.png"/><Relationship Id="rId3"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3.png"/><Relationship Id="rId5" Type="http://schemas.openxmlformats.org/officeDocument/2006/relationships/image" Target="../media/image76.png"/><Relationship Id="rId6" Type="http://schemas.openxmlformats.org/officeDocument/2006/relationships/image" Target="../media/image77.png"/><Relationship Id="rId1" Type="http://schemas.openxmlformats.org/officeDocument/2006/relationships/slideLayout" Target="../slideLayouts/slideLayout7.xml"/><Relationship Id="rId2" Type="http://schemas.openxmlformats.org/officeDocument/2006/relationships/image" Target="../media/image7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s>
</file>

<file path=ppt/slides/_rels/slide61.xml.rels><?xml version="1.0" encoding="UTF-8" standalone="yes"?>
<Relationships xmlns="http://schemas.openxmlformats.org/package/2006/relationships"><Relationship Id="rId3" Type="http://schemas.openxmlformats.org/officeDocument/2006/relationships/image" Target="../media/image82.jpeg"/><Relationship Id="rId4" Type="http://schemas.openxmlformats.org/officeDocument/2006/relationships/image" Target="../media/image83.png"/><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62.xml.rels><?xml version="1.0" encoding="UTF-8" standalone="yes"?>
<Relationships xmlns="http://schemas.openxmlformats.org/package/2006/relationships"><Relationship Id="rId3" Type="http://schemas.microsoft.com/office/2007/relationships/media" Target="file://localhost/Users/ronrusay/Desktop/Powerpoint%20&amp;%20Movies/Movies/fat-unsatd.MOV" TargetMode="External"/><Relationship Id="rId4" Type="http://schemas.openxmlformats.org/officeDocument/2006/relationships/video" Target="file://localhost/Users/ronrusay/Desktop/Powerpoint%20&amp;%20Movies/Movies/fat-unsatd.MOV" TargetMode="External"/><Relationship Id="rId5" Type="http://schemas.openxmlformats.org/officeDocument/2006/relationships/slideLayout" Target="../slideLayouts/slideLayout7.xml"/><Relationship Id="rId6" Type="http://schemas.openxmlformats.org/officeDocument/2006/relationships/notesSlide" Target="../notesSlides/notesSlide32.xml"/><Relationship Id="rId7" Type="http://schemas.openxmlformats.org/officeDocument/2006/relationships/image" Target="../media/image84.jpeg"/><Relationship Id="rId8" Type="http://schemas.openxmlformats.org/officeDocument/2006/relationships/image" Target="../media/image85.png"/><Relationship Id="rId9" Type="http://schemas.openxmlformats.org/officeDocument/2006/relationships/image" Target="../media/image86.png"/><Relationship Id="rId10" Type="http://schemas.openxmlformats.org/officeDocument/2006/relationships/hyperlink" Target="http://chemconnections.org/general/movies/fat-satd.MOV" TargetMode="External"/><Relationship Id="rId11" Type="http://schemas.openxmlformats.org/officeDocument/2006/relationships/hyperlink" Target="http://chemconnections.org/general/movies/fat-unsatd.MOV" TargetMode="External"/><Relationship Id="rId1" Type="http://schemas.microsoft.com/office/2007/relationships/media" Target="file://localhost/Users/ronrusay/Desktop/Powerpoint%20&amp;%20Movies/Movies/fat-satd.MOV" TargetMode="External"/><Relationship Id="rId2" Type="http://schemas.openxmlformats.org/officeDocument/2006/relationships/video" Target="file://localhost/Users/ronrusay/Desktop/Powerpoint%20&amp;%20Movies/Movies/fat-satd.MOV"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 Id="rId3"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762000" y="1447800"/>
            <a:ext cx="7772400" cy="1143000"/>
          </a:xfrm>
          <a:prstGeom prst="rect">
            <a:avLst/>
          </a:prstGeom>
          <a:noFill/>
          <a:ln w="12700">
            <a:noFill/>
            <a:miter lim="800000"/>
            <a:headEnd/>
            <a:tailEnd/>
          </a:ln>
          <a:effectLst/>
        </p:spPr>
        <p:txBody>
          <a:bodyPr lIns="90487" tIns="44450" rIns="90487" bIns="44450" anchor="b"/>
          <a:lstStyle/>
          <a:p>
            <a:pPr algn="ctr" eaLnBrk="0" hangingPunct="0"/>
            <a:r>
              <a:rPr lang="en-US" sz="4400" b="0" dirty="0">
                <a:effectLst>
                  <a:outerShdw blurRad="38100" dist="38100" dir="2700000" algn="tl">
                    <a:srgbClr val="DDDDDD"/>
                  </a:outerShdw>
                </a:effectLst>
                <a:latin typeface="Times" charset="0"/>
              </a:rPr>
              <a:t>Organic </a:t>
            </a:r>
            <a:r>
              <a:rPr lang="en-US" sz="4400" b="0" dirty="0" smtClean="0">
                <a:effectLst>
                  <a:outerShdw blurRad="38100" dist="38100" dir="2700000" algn="tl">
                    <a:srgbClr val="DDDDDD"/>
                  </a:outerShdw>
                </a:effectLst>
                <a:latin typeface="Times" charset="0"/>
              </a:rPr>
              <a:t>Molecules</a:t>
            </a:r>
            <a:endParaRPr lang="en-US" sz="4400" b="0" dirty="0">
              <a:effectLst>
                <a:outerShdw blurRad="38100" dist="38100" dir="2700000" algn="tl">
                  <a:srgbClr val="DDDDDD"/>
                </a:outerShdw>
              </a:effectLst>
              <a:latin typeface="Times" charset="0"/>
            </a:endParaRPr>
          </a:p>
          <a:p>
            <a:pPr algn="ctr" eaLnBrk="0" hangingPunct="0"/>
            <a:r>
              <a:rPr lang="en-US" sz="3600" b="0" i="1" dirty="0">
                <a:effectLst>
                  <a:outerShdw blurRad="38100" dist="38100" dir="2700000" algn="tl">
                    <a:srgbClr val="DDDDDD"/>
                  </a:outerShdw>
                </a:effectLst>
                <a:latin typeface="Times" charset="0"/>
              </a:rPr>
              <a:t>Functional </a:t>
            </a:r>
            <a:r>
              <a:rPr lang="en-US" sz="3600" b="0" i="1" dirty="0" smtClean="0">
                <a:effectLst>
                  <a:outerShdw blurRad="38100" dist="38100" dir="2700000" algn="tl">
                    <a:srgbClr val="DDDDDD"/>
                  </a:outerShdw>
                </a:effectLst>
                <a:latin typeface="Times" charset="0"/>
              </a:rPr>
              <a:t>Group Overview</a:t>
            </a:r>
            <a:endParaRPr lang="en-US" sz="3600" b="0" i="1" dirty="0">
              <a:effectLst>
                <a:outerShdw blurRad="38100" dist="38100" dir="2700000" algn="tl">
                  <a:srgbClr val="DDDDDD"/>
                </a:outerShdw>
              </a:effectLst>
              <a:latin typeface="Times" charset="0"/>
            </a:endParaRPr>
          </a:p>
        </p:txBody>
      </p:sp>
      <p:sp>
        <p:nvSpPr>
          <p:cNvPr id="67587" name="Rectangle 3"/>
          <p:cNvSpPr>
            <a:spLocks noChangeArrowheads="1"/>
          </p:cNvSpPr>
          <p:nvPr/>
        </p:nvSpPr>
        <p:spPr bwMode="auto">
          <a:xfrm>
            <a:off x="1371600" y="2743200"/>
            <a:ext cx="6400800" cy="1752600"/>
          </a:xfrm>
          <a:prstGeom prst="rect">
            <a:avLst/>
          </a:prstGeom>
          <a:noFill/>
          <a:ln w="12700">
            <a:noFill/>
            <a:miter lim="800000"/>
            <a:headEnd/>
            <a:tailEnd/>
          </a:ln>
          <a:effectLst/>
        </p:spPr>
        <p:txBody>
          <a:bodyPr lIns="90487" tIns="44450" rIns="90487" bIns="44450"/>
          <a:lstStyle/>
          <a:p>
            <a:pPr algn="ctr" eaLnBrk="0" hangingPunct="0">
              <a:spcBef>
                <a:spcPct val="20000"/>
              </a:spcBef>
              <a:buClr>
                <a:schemeClr val="accent1"/>
              </a:buClr>
              <a:buSzPct val="75000"/>
              <a:buFont typeface="Monotype Sorts" charset="0"/>
              <a:buNone/>
            </a:pPr>
            <a:endParaRPr lang="en-US" sz="3200">
              <a:effectLst>
                <a:outerShdw blurRad="38100" dist="38100" dir="2700000" algn="tl">
                  <a:srgbClr val="DDDDDD"/>
                </a:outerShdw>
              </a:effectLst>
              <a:latin typeface="Times" charset="0"/>
            </a:endParaRPr>
          </a:p>
          <a:p>
            <a:pPr algn="ctr" eaLnBrk="0" hangingPunct="0">
              <a:spcBef>
                <a:spcPct val="20000"/>
              </a:spcBef>
              <a:buClr>
                <a:schemeClr val="accent1"/>
              </a:buClr>
              <a:buSzPct val="75000"/>
              <a:buFont typeface="Monotype Sorts" charset="0"/>
              <a:buNone/>
            </a:pPr>
            <a:r>
              <a:rPr lang="en-US" sz="3200" b="0">
                <a:effectLst>
                  <a:outerShdw blurRad="38100" dist="38100" dir="2700000" algn="tl">
                    <a:srgbClr val="DDDDDD"/>
                  </a:outerShdw>
                </a:effectLst>
                <a:latin typeface="Times" charset="0"/>
              </a:rPr>
              <a:t>Dr. Ron Rusay</a:t>
            </a:r>
          </a:p>
        </p:txBody>
      </p:sp>
      <p:pic>
        <p:nvPicPr>
          <p:cNvPr id="16388" name="Picture 3" descr="Screen Shot 2014-07-04 at 8.37.0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5638800"/>
            <a:ext cx="723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0"/>
            <a:ext cx="9144000" cy="1143000"/>
          </a:xfrm>
        </p:spPr>
        <p:txBody>
          <a:bodyPr/>
          <a:lstStyle/>
          <a:p>
            <a:pPr eaLnBrk="1" hangingPunct="1"/>
            <a:r>
              <a:rPr lang="en-US" sz="3200">
                <a:effectLst>
                  <a:outerShdw blurRad="38100" dist="38100" dir="2700000" algn="tl">
                    <a:srgbClr val="DDDDDD"/>
                  </a:outerShdw>
                </a:effectLst>
                <a:latin typeface="Times New Roman" charset="0"/>
                <a:ea typeface="ＭＳ Ｐゴシック" charset="0"/>
                <a:cs typeface="ＭＳ Ｐゴシック" charset="0"/>
              </a:rPr>
              <a:t>Elemental building blocks for all organic molecules</a:t>
            </a:r>
            <a:endParaRPr lang="en-US" sz="3200">
              <a:solidFill>
                <a:srgbClr val="BFBFBF"/>
              </a:solidFill>
              <a:effectLst>
                <a:outerShdw blurRad="38100" dist="38100" dir="2700000" algn="tl">
                  <a:srgbClr val="DDDDDD"/>
                </a:outerShdw>
              </a:effectLst>
              <a:latin typeface="Times New Roman" charset="0"/>
              <a:ea typeface="ＭＳ Ｐゴシック" charset="0"/>
              <a:cs typeface="ＭＳ Ｐゴシック" charset="0"/>
            </a:endParaRPr>
          </a:p>
        </p:txBody>
      </p:sp>
      <p:pic>
        <p:nvPicPr>
          <p:cNvPr id="18435" name="Picture 16" descr="periodic table_bw.2.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143000"/>
            <a:ext cx="7416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p:cNvSpPr/>
          <p:nvPr/>
        </p:nvSpPr>
        <p:spPr>
          <a:xfrm>
            <a:off x="6019800" y="1981200"/>
            <a:ext cx="1143000" cy="457200"/>
          </a:xfrm>
          <a:prstGeom prst="roundRect">
            <a:avLst/>
          </a:prstGeom>
          <a:solidFill>
            <a:srgbClr val="008000">
              <a:alpha val="25000"/>
            </a:srgbClr>
          </a:solidFill>
          <a:ln>
            <a:solidFill>
              <a:schemeClr val="accent1">
                <a:shade val="95000"/>
                <a:satMod val="105000"/>
                <a:alpha val="2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Times New Roman" charset="0"/>
              <a:ea typeface="ＭＳ Ｐゴシック" charset="0"/>
              <a:cs typeface="ＭＳ Ｐゴシック" charset="0"/>
            </a:endParaRPr>
          </a:p>
        </p:txBody>
      </p:sp>
      <p:sp>
        <p:nvSpPr>
          <p:cNvPr id="5" name="Rounded Rectangle 4"/>
          <p:cNvSpPr/>
          <p:nvPr/>
        </p:nvSpPr>
        <p:spPr>
          <a:xfrm>
            <a:off x="914400" y="1524000"/>
            <a:ext cx="457200" cy="457200"/>
          </a:xfrm>
          <a:prstGeom prst="roundRect">
            <a:avLst/>
          </a:prstGeom>
          <a:solidFill>
            <a:srgbClr val="008000">
              <a:alpha val="25000"/>
            </a:srgbClr>
          </a:solidFill>
          <a:ln>
            <a:solidFill>
              <a:schemeClr val="accent1">
                <a:shade val="95000"/>
                <a:satMod val="105000"/>
                <a:alpha val="2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Times New Roman" charset="0"/>
              <a:ea typeface="ＭＳ Ｐゴシック" charset="0"/>
              <a:cs typeface="ＭＳ Ｐゴシック" charset="0"/>
            </a:endParaRP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685800" y="0"/>
            <a:ext cx="7772400" cy="1143000"/>
          </a:xfrm>
          <a:prstGeom prst="rect">
            <a:avLst/>
          </a:prstGeom>
          <a:noFill/>
          <a:ln w="12700">
            <a:noFill/>
            <a:miter lim="800000"/>
            <a:headEnd/>
            <a:tailEnd/>
          </a:ln>
          <a:effectLst/>
        </p:spPr>
        <p:txBody>
          <a:bodyPr lIns="90487" tIns="44450" rIns="90487" bIns="44450" anchor="b"/>
          <a:lstStyle/>
          <a:p>
            <a:pPr algn="ctr" eaLnBrk="0" hangingPunct="0"/>
            <a:endParaRPr lang="en-US" sz="4400" b="0">
              <a:effectLst>
                <a:outerShdw blurRad="38100" dist="38100" dir="2700000" algn="tl">
                  <a:srgbClr val="DDDDDD"/>
                </a:outerShdw>
              </a:effectLst>
              <a:latin typeface="Times" charset="0"/>
            </a:endParaRPr>
          </a:p>
          <a:p>
            <a:pPr algn="ctr" eaLnBrk="0" hangingPunct="0"/>
            <a:r>
              <a:rPr lang="en-US" sz="3600" b="0" i="1">
                <a:effectLst>
                  <a:outerShdw blurRad="38100" dist="38100" dir="2700000" algn="tl">
                    <a:srgbClr val="DDDDDD"/>
                  </a:outerShdw>
                </a:effectLst>
                <a:latin typeface="Times" charset="0"/>
              </a:rPr>
              <a:t>Functional Groups &amp; Amino Acids</a:t>
            </a:r>
          </a:p>
        </p:txBody>
      </p:sp>
      <p:pic>
        <p:nvPicPr>
          <p:cNvPr id="17411" name="Picture 5" descr="Organic Functions-Amino Acids Names.2018.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24000"/>
            <a:ext cx="3473450" cy="449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412" name="Picture 6" descr="Organic Functions-Amino Acids Names.2018.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524000"/>
            <a:ext cx="3505200" cy="4535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bg1">
                <a:gamma/>
                <a:shade val="0"/>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161218" name="Rectangle 2"/>
          <p:cNvSpPr>
            <a:spLocks noGrp="1" noChangeArrowheads="1"/>
          </p:cNvSpPr>
          <p:nvPr>
            <p:ph type="title"/>
          </p:nvPr>
        </p:nvSpPr>
        <p:spPr>
          <a:xfrm>
            <a:off x="2667000" y="4038600"/>
            <a:ext cx="4011613" cy="1187450"/>
          </a:xfrm>
        </p:spPr>
        <p:txBody>
          <a:bodyPr wrap="none" lIns="15875" tIns="23813" rIns="15875" bIns="23813"/>
          <a:lstStyle/>
          <a:p>
            <a:pPr algn="ctr" defTabSz="795338">
              <a:lnSpc>
                <a:spcPts val="4300"/>
              </a:lnSpc>
              <a:tabLst>
                <a:tab pos="795338" algn="l"/>
                <a:tab pos="1590675" algn="l"/>
                <a:tab pos="2386013" algn="l"/>
                <a:tab pos="3181350" algn="l"/>
                <a:tab pos="3978275" algn="l"/>
                <a:tab pos="4773613" algn="l"/>
                <a:tab pos="5568950" algn="l"/>
              </a:tabLst>
            </a:pPr>
            <a:r>
              <a:rPr lang="en-US" sz="2800" b="0" i="0" dirty="0">
                <a:solidFill>
                  <a:schemeClr val="tx2"/>
                </a:solidFill>
                <a:effectLst/>
                <a:latin typeface="Helvetica" charset="0"/>
                <a:ea typeface="ＭＳ Ｐゴシック" charset="0"/>
                <a:cs typeface="ＭＳ Ｐゴシック" charset="0"/>
              </a:rPr>
              <a:t/>
            </a:r>
            <a:br>
              <a:rPr lang="en-US" sz="2800" b="0" i="0" dirty="0">
                <a:solidFill>
                  <a:schemeClr val="tx2"/>
                </a:solidFill>
                <a:effectLst/>
                <a:latin typeface="Helvetica" charset="0"/>
                <a:ea typeface="ＭＳ Ｐゴシック" charset="0"/>
                <a:cs typeface="ＭＳ Ｐゴシック" charset="0"/>
              </a:rPr>
            </a:br>
            <a:r>
              <a:rPr lang="en-US" sz="2800" b="0" i="0" dirty="0">
                <a:solidFill>
                  <a:schemeClr val="tx2"/>
                </a:solidFill>
                <a:effectLst/>
                <a:latin typeface="Helvetica" charset="0"/>
                <a:ea typeface="ＭＳ Ｐゴシック" charset="0"/>
                <a:cs typeface="ＭＳ Ｐゴシック" charset="0"/>
              </a:rPr>
              <a:t>Shapes, Functions &amp; Structural Analogies</a:t>
            </a:r>
            <a:br>
              <a:rPr lang="en-US" sz="2800" b="0" i="0" dirty="0">
                <a:solidFill>
                  <a:schemeClr val="tx2"/>
                </a:solidFill>
                <a:effectLst/>
                <a:latin typeface="Helvetica" charset="0"/>
                <a:ea typeface="ＭＳ Ｐゴシック" charset="0"/>
                <a:cs typeface="ＭＳ Ｐゴシック" charset="0"/>
              </a:rPr>
            </a:br>
            <a:r>
              <a:rPr lang="en-US" sz="2800" b="0" i="0" dirty="0">
                <a:solidFill>
                  <a:schemeClr val="tx2"/>
                </a:solidFill>
                <a:effectLst/>
                <a:latin typeface="Helvetica" charset="0"/>
                <a:ea typeface="ＭＳ Ｐゴシック" charset="0"/>
                <a:cs typeface="ＭＳ Ｐゴシック" charset="0"/>
              </a:rPr>
              <a:t>Water, Ammonia, Methane</a:t>
            </a:r>
            <a:br>
              <a:rPr lang="en-US" sz="2800" b="0" i="0" dirty="0">
                <a:solidFill>
                  <a:schemeClr val="tx2"/>
                </a:solidFill>
                <a:effectLst/>
                <a:latin typeface="Helvetica" charset="0"/>
                <a:ea typeface="ＭＳ Ｐゴシック" charset="0"/>
                <a:cs typeface="ＭＳ Ｐゴシック" charset="0"/>
              </a:rPr>
            </a:br>
            <a:r>
              <a:rPr lang="en-US" sz="2800" b="0" i="0" dirty="0">
                <a:solidFill>
                  <a:schemeClr val="tx2"/>
                </a:solidFill>
                <a:effectLst/>
                <a:latin typeface="Helvetica" charset="0"/>
                <a:ea typeface="ＭＳ Ｐゴシック" charset="0"/>
                <a:cs typeface="ＭＳ Ｐゴシック" charset="0"/>
              </a:rPr>
              <a:t/>
            </a:r>
            <a:br>
              <a:rPr lang="en-US" sz="2800" b="0" i="0" dirty="0">
                <a:solidFill>
                  <a:schemeClr val="tx2"/>
                </a:solidFill>
                <a:effectLst/>
                <a:latin typeface="Helvetica" charset="0"/>
                <a:ea typeface="ＭＳ Ｐゴシック" charset="0"/>
                <a:cs typeface="ＭＳ Ｐゴシック" charset="0"/>
              </a:rPr>
            </a:br>
            <a:r>
              <a:rPr lang="en-US" sz="2800" b="0" i="0" dirty="0">
                <a:solidFill>
                  <a:srgbClr val="000000"/>
                </a:solidFill>
                <a:effectLst/>
                <a:latin typeface="Helvetica" charset="0"/>
                <a:ea typeface="ＭＳ Ｐゴシック" charset="0"/>
                <a:cs typeface="ＭＳ Ｐゴシック" charset="0"/>
              </a:rPr>
              <a:t>Plus   C=O </a:t>
            </a:r>
            <a:r>
              <a:rPr lang="ja-JP" altLang="en-US" sz="2800" b="0" i="0" dirty="0">
                <a:solidFill>
                  <a:srgbClr val="000000"/>
                </a:solidFill>
                <a:effectLst/>
                <a:latin typeface="Helvetica" charset="0"/>
                <a:ea typeface="ＭＳ Ｐゴシック" charset="0"/>
                <a:cs typeface="ＭＳ Ｐゴシック" charset="0"/>
              </a:rPr>
              <a:t>“</a:t>
            </a:r>
            <a:r>
              <a:rPr lang="en-US" sz="2800" b="0" i="0" dirty="0">
                <a:solidFill>
                  <a:srgbClr val="000000"/>
                </a:solidFill>
                <a:effectLst/>
                <a:latin typeface="Helvetica" charset="0"/>
                <a:ea typeface="ＭＳ Ｐゴシック" charset="0"/>
                <a:cs typeface="ＭＳ Ｐゴシック" charset="0"/>
              </a:rPr>
              <a:t>carbonyls</a:t>
            </a:r>
            <a:r>
              <a:rPr lang="ja-JP" altLang="en-US" sz="2800" b="0" i="0" dirty="0">
                <a:solidFill>
                  <a:srgbClr val="000000"/>
                </a:solidFill>
                <a:effectLst/>
                <a:latin typeface="Helvetica" charset="0"/>
                <a:ea typeface="ＭＳ Ｐゴシック" charset="0"/>
                <a:cs typeface="ＭＳ Ｐゴシック" charset="0"/>
              </a:rPr>
              <a:t>”</a:t>
            </a:r>
            <a:r>
              <a:rPr lang="en-US" sz="2800" b="0" i="0" dirty="0">
                <a:solidFill>
                  <a:srgbClr val="000000"/>
                </a:solidFill>
                <a:effectLst/>
                <a:latin typeface="Helvetica" charset="0"/>
                <a:ea typeface="ＭＳ Ｐゴシック" charset="0"/>
                <a:cs typeface="ＭＳ Ｐゴシック" charset="0"/>
              </a:rPr>
              <a:t> </a:t>
            </a:r>
            <a:endParaRPr lang="en-US" sz="3000" dirty="0">
              <a:solidFill>
                <a:srgbClr val="000000"/>
              </a:solidFill>
              <a:effectLst>
                <a:outerShdw blurRad="38100" dist="38100" dir="2700000" algn="tl">
                  <a:srgbClr val="FFFFFF"/>
                </a:outerShdw>
              </a:effectLst>
              <a:latin typeface="Times New Roman" charset="0"/>
              <a:ea typeface="ＭＳ Ｐゴシック" charset="0"/>
              <a:cs typeface="ＭＳ Ｐゴシック" charset="0"/>
            </a:endParaRPr>
          </a:p>
        </p:txBody>
      </p:sp>
      <p:cxnSp>
        <p:nvCxnSpPr>
          <p:cNvPr id="20483" name="Straight Connector 6"/>
          <p:cNvCxnSpPr>
            <a:cxnSpLocks noChangeShapeType="1"/>
          </p:cNvCxnSpPr>
          <p:nvPr/>
        </p:nvCxnSpPr>
        <p:spPr bwMode="auto">
          <a:xfrm>
            <a:off x="2209800" y="2819400"/>
            <a:ext cx="4800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pic>
        <p:nvPicPr>
          <p:cNvPr id="20484" name="Picture 6" descr="Screen Shot 2016-04-23 at 10.30.06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590800"/>
            <a:ext cx="533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219200" y="1447800"/>
            <a:ext cx="6781800" cy="1016000"/>
          </a:xfrm>
          <a:prstGeom prst="rect">
            <a:avLst/>
          </a:prstGeom>
        </p:spPr>
        <p:txBody>
          <a:bodyPr>
            <a:spAutoFit/>
          </a:bodyPr>
          <a:lstStyle/>
          <a:p>
            <a:pPr algn="ctr"/>
            <a:r>
              <a:rPr lang="en-US" sz="3600" i="1" dirty="0">
                <a:solidFill>
                  <a:srgbClr val="D9D9D9"/>
                </a:solidFill>
                <a:effectLst>
                  <a:outerShdw blurRad="50800" dist="50800" dir="21120000" sx="7000" sy="7000" algn="tl" rotWithShape="0">
                    <a:schemeClr val="tx1">
                      <a:alpha val="0"/>
                    </a:schemeClr>
                  </a:outerShdw>
                </a:effectLst>
                <a:latin typeface="Helvetica" charset="0"/>
              </a:rPr>
              <a:t>Organic Molecules</a:t>
            </a:r>
            <a:r>
              <a:rPr lang="en-US" sz="2800" b="0" i="1" dirty="0">
                <a:solidFill>
                  <a:srgbClr val="FFFF00"/>
                </a:solidFill>
                <a:effectLst>
                  <a:outerShdw blurRad="50800" dist="50800" dir="21120000" sx="7000" sy="7000" algn="tl" rotWithShape="0">
                    <a:schemeClr val="tx1">
                      <a:alpha val="0"/>
                    </a:schemeClr>
                  </a:outerShdw>
                </a:effectLst>
              </a:rPr>
              <a:t/>
            </a:r>
            <a:br>
              <a:rPr lang="en-US" sz="2800" b="0" i="1" dirty="0">
                <a:solidFill>
                  <a:srgbClr val="FFFF00"/>
                </a:solidFill>
                <a:effectLst>
                  <a:outerShdw blurRad="50800" dist="50800" dir="21120000" sx="7000" sy="7000" algn="tl" rotWithShape="0">
                    <a:schemeClr val="tx1">
                      <a:alpha val="0"/>
                    </a:schemeClr>
                  </a:outerShdw>
                </a:effectLst>
              </a:rPr>
            </a:br>
            <a:endParaRPr lang="en-US" i="1" dirty="0">
              <a:effectLst>
                <a:outerShdw blurRad="50800" dist="50800" dir="21120000" sx="7000" sy="7000" algn="tl" rotWithShape="0">
                  <a:schemeClr val="tx1">
                    <a:alpha val="0"/>
                  </a:schemeClr>
                </a:outerShdw>
              </a:effectLst>
            </a:endParaRPr>
          </a:p>
        </p:txBody>
      </p:sp>
      <p:cxnSp>
        <p:nvCxnSpPr>
          <p:cNvPr id="20486" name="Straight Connector 7"/>
          <p:cNvCxnSpPr>
            <a:cxnSpLocks noChangeShapeType="1"/>
          </p:cNvCxnSpPr>
          <p:nvPr/>
        </p:nvCxnSpPr>
        <p:spPr bwMode="auto">
          <a:xfrm rot="10800000">
            <a:off x="3657600" y="5486400"/>
            <a:ext cx="228600" cy="1524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20487" name="Straight Connector 9"/>
          <p:cNvCxnSpPr>
            <a:cxnSpLocks noChangeShapeType="1"/>
          </p:cNvCxnSpPr>
          <p:nvPr/>
        </p:nvCxnSpPr>
        <p:spPr bwMode="auto">
          <a:xfrm rot="5400000">
            <a:off x="3695700" y="5981700"/>
            <a:ext cx="228600" cy="1524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 Box 3"/>
          <p:cNvSpPr txBox="1">
            <a:spLocks noChangeArrowheads="1"/>
          </p:cNvSpPr>
          <p:nvPr/>
        </p:nvSpPr>
        <p:spPr bwMode="auto">
          <a:xfrm>
            <a:off x="-76200" y="0"/>
            <a:ext cx="8610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b="1">
                <a:solidFill>
                  <a:schemeClr val="tx1"/>
                </a:solidFill>
                <a:latin typeface="Times New Roman" charset="0"/>
                <a:ea typeface="ＭＳ Ｐゴシック" charset="0"/>
              </a:defRPr>
            </a:lvl2pPr>
            <a:lvl3pPr eaLnBrk="0" hangingPunct="0">
              <a:tabLst>
                <a:tab pos="461963" algn="l"/>
              </a:tabLst>
              <a:defRPr sz="2400" b="1">
                <a:solidFill>
                  <a:schemeClr val="tx1"/>
                </a:solidFill>
                <a:latin typeface="Times New Roman" charset="0"/>
                <a:ea typeface="ＭＳ Ｐゴシック" charset="0"/>
              </a:defRPr>
            </a:lvl3pPr>
            <a:lvl4pPr eaLnBrk="0" hangingPunct="0">
              <a:tabLst>
                <a:tab pos="461963" algn="l"/>
              </a:tabLst>
              <a:defRPr sz="2400" b="1">
                <a:solidFill>
                  <a:schemeClr val="tx1"/>
                </a:solidFill>
                <a:latin typeface="Times New Roman" charset="0"/>
                <a:ea typeface="ＭＳ Ｐゴシック" charset="0"/>
              </a:defRPr>
            </a:lvl4pPr>
            <a:lvl5pPr eaLnBrk="0" hangingPunct="0">
              <a:tabLst>
                <a:tab pos="4619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9pPr>
          </a:lstStyle>
          <a:p>
            <a:pPr algn="r" eaLnBrk="1" hangingPunct="1"/>
            <a:r>
              <a:rPr lang="en-US" i="1">
                <a:solidFill>
                  <a:srgbClr val="0000FF"/>
                </a:solidFill>
                <a:cs typeface="Times New Roman" charset="0"/>
              </a:rPr>
              <a:t>Amino acids: </a:t>
            </a:r>
            <a:r>
              <a:rPr lang="en-US" i="1">
                <a:cs typeface="Times New Roman" charset="0"/>
              </a:rPr>
              <a:t>two functions, an acid &amp; a base, in the same molecule</a:t>
            </a:r>
          </a:p>
          <a:p>
            <a:pPr eaLnBrk="1" hangingPunct="1"/>
            <a:endParaRPr lang="en-US">
              <a:latin typeface="Times" charset="0"/>
            </a:endParaRPr>
          </a:p>
        </p:txBody>
      </p:sp>
      <p:graphicFrame>
        <p:nvGraphicFramePr>
          <p:cNvPr id="8" name="Table 7"/>
          <p:cNvGraphicFramePr>
            <a:graphicFrameLocks noGrp="1"/>
          </p:cNvGraphicFramePr>
          <p:nvPr/>
        </p:nvGraphicFramePr>
        <p:xfrm>
          <a:off x="1219200" y="2743200"/>
          <a:ext cx="6096000" cy="3368040"/>
        </p:xfrm>
        <a:graphic>
          <a:graphicData uri="http://schemas.openxmlformats.org/drawingml/2006/table">
            <a:tbl>
              <a:tblPr/>
              <a:tblGrid>
                <a:gridCol w="1371600"/>
                <a:gridCol w="2692400"/>
                <a:gridCol w="20320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Alcohol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Ether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r>
                        <a:rPr kumimoji="0" lang="en-US" sz="1800" b="0" i="0" u="none" strike="noStrike" cap="none" normalizeH="0" baseline="0">
                          <a:ln>
                            <a:noFill/>
                          </a:ln>
                          <a:solidFill>
                            <a:schemeClr val="tx2"/>
                          </a:solidFill>
                          <a:effectLst/>
                          <a:latin typeface="Times"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NH</a:t>
                      </a:r>
                      <a:r>
                        <a:rPr kumimoji="0" lang="en-US" sz="1800" b="0" i="0" u="none" strike="noStrike" cap="none" normalizeH="0" baseline="-25000">
                          <a:ln>
                            <a:noFill/>
                          </a:ln>
                          <a:solidFill>
                            <a:schemeClr val="tx2"/>
                          </a:solidFill>
                          <a:effectLst/>
                          <a:latin typeface="Symbol" charset="0"/>
                          <a:ea typeface="ＭＳ Ｐゴシック" charset="0"/>
                          <a:cs typeface="ＭＳ Ｐゴシック" charset="0"/>
                        </a:rPr>
                        <a:t>2</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Aldehyde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Ketone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Carboxylic Acid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Ester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FF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bl>
          </a:graphicData>
        </a:graphic>
      </p:graphicFrame>
      <p:pic>
        <p:nvPicPr>
          <p:cNvPr id="123949"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191000"/>
            <a:ext cx="596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950"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495800"/>
            <a:ext cx="6096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951"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953000"/>
            <a:ext cx="7175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952"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5257800"/>
            <a:ext cx="8001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953" name="Picture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5562600"/>
            <a:ext cx="8128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954" name="Picture 12" descr="Screen Shot 2017-04-21 at 2.45.30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11250" y="838200"/>
            <a:ext cx="4908550" cy="17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55" name="Picture 9" descr="Screen Shot 2017-11-03 at 10.05.03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499100" y="685800"/>
            <a:ext cx="1651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56" name="Picture 10" descr="Screen Shot 2017-11-03 at 10.05.22 A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315200" y="787400"/>
            <a:ext cx="16129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3352800" y="838200"/>
            <a:ext cx="838200" cy="461963"/>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a:p>
        </p:txBody>
      </p:sp>
      <p:sp>
        <p:nvSpPr>
          <p:cNvPr id="13" name="TextBox 12"/>
          <p:cNvSpPr txBox="1"/>
          <p:nvPr/>
        </p:nvSpPr>
        <p:spPr>
          <a:xfrm>
            <a:off x="4572000" y="1300163"/>
            <a:ext cx="838200" cy="461962"/>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a:p>
        </p:txBody>
      </p:sp>
      <p:sp>
        <p:nvSpPr>
          <p:cNvPr id="123959" name="TextBox 13"/>
          <p:cNvSpPr txBox="1">
            <a:spLocks noChangeArrowheads="1"/>
          </p:cNvSpPr>
          <p:nvPr/>
        </p:nvSpPr>
        <p:spPr bwMode="auto">
          <a:xfrm>
            <a:off x="3048000" y="2736850"/>
            <a:ext cx="198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1800" i="1">
                <a:solidFill>
                  <a:srgbClr val="CCFFCC"/>
                </a:solidFill>
              </a:rPr>
              <a:t>Functions</a:t>
            </a:r>
          </a:p>
        </p:txBody>
      </p:sp>
      <p:sp>
        <p:nvSpPr>
          <p:cNvPr id="15" name="Rectangle 14">
            <a:hlinkClick r:id="rId10"/>
          </p:cNvPr>
          <p:cNvSpPr/>
          <p:nvPr/>
        </p:nvSpPr>
        <p:spPr>
          <a:xfrm>
            <a:off x="304800" y="6167735"/>
            <a:ext cx="8089900" cy="400110"/>
          </a:xfrm>
          <a:prstGeom prst="rect">
            <a:avLst/>
          </a:prstGeom>
        </p:spPr>
        <p:txBody>
          <a:bodyPr wrap="square">
            <a:spAutoFit/>
          </a:bodyPr>
          <a:lstStyle/>
          <a:p>
            <a:pPr algn="ctr"/>
            <a:r>
              <a:rPr lang="pl-PL" sz="2000" b="0" dirty="0" err="1">
                <a:latin typeface="Arial"/>
                <a:cs typeface="Arial"/>
              </a:rPr>
              <a:t>https</a:t>
            </a:r>
            <a:r>
              <a:rPr lang="pl-PL" sz="2000" b="0" dirty="0">
                <a:latin typeface="Arial"/>
                <a:cs typeface="Arial"/>
              </a:rPr>
              <a:t>://</a:t>
            </a:r>
            <a:r>
              <a:rPr lang="pl-PL" sz="2000" b="0" dirty="0" err="1">
                <a:latin typeface="Arial"/>
                <a:cs typeface="Arial"/>
              </a:rPr>
              <a:t>www.youtube.com</a:t>
            </a:r>
            <a:r>
              <a:rPr lang="pl-PL" sz="2000" b="0" dirty="0">
                <a:latin typeface="Arial"/>
                <a:cs typeface="Arial"/>
              </a:rPr>
              <a:t>/</a:t>
            </a:r>
            <a:r>
              <a:rPr lang="pl-PL" sz="2000" b="0" dirty="0" err="1">
                <a:latin typeface="Arial"/>
                <a:cs typeface="Arial"/>
              </a:rPr>
              <a:t>watch?v</a:t>
            </a:r>
            <a:r>
              <a:rPr lang="pl-PL" sz="2000" b="0" dirty="0">
                <a:latin typeface="Arial"/>
                <a:cs typeface="Arial"/>
              </a:rPr>
              <a:t>=</a:t>
            </a:r>
            <a:r>
              <a:rPr lang="pl-PL" sz="2000" b="0" dirty="0" err="1">
                <a:latin typeface="Arial"/>
                <a:cs typeface="Arial"/>
              </a:rPr>
              <a:t>JQZQiEdOPJY</a:t>
            </a:r>
            <a:endParaRPr lang="en-US" sz="2000" b="0" dirty="0">
              <a:latin typeface="Arial"/>
              <a:cs typeface="Arial"/>
            </a:endParaRPr>
          </a:p>
        </p:txBody>
      </p:sp>
    </p:spTree>
    <p:extLst>
      <p:ext uri="{BB962C8B-B14F-4D97-AF65-F5344CB8AC3E}">
        <p14:creationId xmlns:p14="http://schemas.microsoft.com/office/powerpoint/2010/main" val="1410691766"/>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Screen Shot 2016-03-05 at 5.08.0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4000" y="1219200"/>
            <a:ext cx="3378200" cy="236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Rectangle 2"/>
          <p:cNvSpPr txBox="1">
            <a:spLocks noChangeArrowheads="1"/>
          </p:cNvSpPr>
          <p:nvPr/>
        </p:nvSpPr>
        <p:spPr bwMode="auto">
          <a:xfrm>
            <a:off x="381000" y="0"/>
            <a:ext cx="8382000" cy="1219200"/>
          </a:xfrm>
          <a:prstGeom prst="rect">
            <a:avLst/>
          </a:prstGeom>
          <a:noFill/>
          <a:ln w="12700">
            <a:noFill/>
            <a:miter lim="800000"/>
            <a:headEnd/>
            <a:tailEnd/>
          </a:ln>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4400"/>
              <a:t>Amino Acids</a:t>
            </a:r>
          </a:p>
          <a:p>
            <a:pPr algn="ctr" eaLnBrk="1" hangingPunct="1"/>
            <a:r>
              <a:rPr lang="en-US" sz="3600"/>
              <a:t>Legos of Chemical Biology</a:t>
            </a:r>
          </a:p>
        </p:txBody>
      </p:sp>
      <p:sp>
        <p:nvSpPr>
          <p:cNvPr id="17412" name="Rectangle 12"/>
          <p:cNvSpPr>
            <a:spLocks noChangeArrowheads="1"/>
          </p:cNvSpPr>
          <p:nvPr/>
        </p:nvSpPr>
        <p:spPr bwMode="auto">
          <a:xfrm>
            <a:off x="885825" y="1246188"/>
            <a:ext cx="8029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t>Amino acids </a:t>
            </a:r>
            <a:r>
              <a:rPr lang="en-US" sz="2000" dirty="0" smtClean="0"/>
              <a:t>containing </a:t>
            </a:r>
            <a:r>
              <a:rPr lang="en-US" sz="2000" dirty="0">
                <a:solidFill>
                  <a:srgbClr val="008000"/>
                </a:solidFill>
              </a:rPr>
              <a:t>carbon, hydrogen, oxygen, </a:t>
            </a:r>
            <a:r>
              <a:rPr lang="en-US" sz="2000" dirty="0"/>
              <a:t>and </a:t>
            </a:r>
            <a:r>
              <a:rPr lang="en-US" sz="2000" dirty="0">
                <a:solidFill>
                  <a:srgbClr val="008000"/>
                </a:solidFill>
              </a:rPr>
              <a:t>nitrogen,</a:t>
            </a:r>
            <a:r>
              <a:rPr lang="en-US" sz="2000" dirty="0"/>
              <a:t> which resemble the following shapes &amp; structural components</a:t>
            </a:r>
          </a:p>
        </p:txBody>
      </p:sp>
      <p:sp>
        <p:nvSpPr>
          <p:cNvPr id="17413" name="Rectangle 13"/>
          <p:cNvSpPr>
            <a:spLocks noChangeArrowheads="1"/>
          </p:cNvSpPr>
          <p:nvPr/>
        </p:nvSpPr>
        <p:spPr bwMode="auto">
          <a:xfrm>
            <a:off x="533400" y="3276600"/>
            <a:ext cx="825817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charset="0"/>
              <a:buChar char="•"/>
            </a:pPr>
            <a:r>
              <a:rPr lang="en-US" sz="2000" dirty="0"/>
              <a:t>20 different amino acids are encoded </a:t>
            </a:r>
            <a:r>
              <a:rPr lang="en-US" sz="2000" dirty="0" smtClean="0"/>
              <a:t>in humans’ genetic </a:t>
            </a:r>
            <a:r>
              <a:rPr lang="en-US" sz="2000" dirty="0"/>
              <a:t>code, which is archived in DNA.</a:t>
            </a:r>
          </a:p>
          <a:p>
            <a:endParaRPr lang="en-US" sz="2000" dirty="0"/>
          </a:p>
          <a:p>
            <a:pPr>
              <a:buFont typeface="Arial" charset="0"/>
              <a:buChar char="•"/>
            </a:pPr>
            <a:r>
              <a:rPr lang="en-US" sz="2000" dirty="0"/>
              <a:t>Hundreds of amino acids link together with amide (peptide) bonds to form proteins, which </a:t>
            </a:r>
            <a:r>
              <a:rPr lang="en-US" sz="2000" dirty="0" smtClean="0"/>
              <a:t>provide the </a:t>
            </a:r>
            <a:r>
              <a:rPr lang="en-US" sz="2000" dirty="0"/>
              <a:t>machinery </a:t>
            </a:r>
            <a:r>
              <a:rPr lang="en-US" sz="2000" dirty="0" smtClean="0"/>
              <a:t>and molecular structures for </a:t>
            </a:r>
            <a:r>
              <a:rPr lang="en-US" sz="2000" dirty="0"/>
              <a:t>the chemistry of life.</a:t>
            </a:r>
          </a:p>
          <a:p>
            <a:endParaRPr lang="en-US" sz="2000" dirty="0"/>
          </a:p>
          <a:p>
            <a:pPr>
              <a:buFont typeface="Arial" charset="0"/>
              <a:buChar char="•"/>
            </a:pPr>
            <a:r>
              <a:rPr lang="en-US" sz="2000" dirty="0"/>
              <a:t>There are less than 20,000 total proteins produced from humans</a:t>
            </a:r>
            <a:r>
              <a:rPr lang="ja-JP" altLang="en-US" sz="2000" dirty="0"/>
              <a:t>’</a:t>
            </a:r>
            <a:r>
              <a:rPr lang="en-US" sz="2000" dirty="0"/>
              <a:t> entire genome, each coded by a specific gene in DNA</a:t>
            </a:r>
            <a:r>
              <a:rPr lang="ja-JP" altLang="en-US" sz="2000" dirty="0"/>
              <a:t>’</a:t>
            </a:r>
            <a:r>
              <a:rPr lang="en-US" sz="2000" dirty="0"/>
              <a:t>s ~3 billion genetic bases.</a:t>
            </a:r>
          </a:p>
        </p:txBody>
      </p:sp>
      <p:sp>
        <p:nvSpPr>
          <p:cNvPr id="17414" name="Rectangle 5">
            <a:hlinkClick r:id="rId4"/>
          </p:cNvPr>
          <p:cNvSpPr>
            <a:spLocks noChangeArrowheads="1"/>
          </p:cNvSpPr>
          <p:nvPr/>
        </p:nvSpPr>
        <p:spPr bwMode="auto">
          <a:xfrm>
            <a:off x="0" y="627380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b="0">
                <a:latin typeface="Arial" charset="0"/>
                <a:cs typeface="Arial" charset="0"/>
              </a:rPr>
              <a:t>http://chem.libretexts.org/LibreTexts/Diablo_Valley_College/DVC_Chem_106%3A_Rusay/Amino_Acids</a:t>
            </a:r>
          </a:p>
        </p:txBody>
      </p:sp>
    </p:spTree>
    <p:extLst>
      <p:ext uri="{BB962C8B-B14F-4D97-AF65-F5344CB8AC3E}">
        <p14:creationId xmlns:p14="http://schemas.microsoft.com/office/powerpoint/2010/main" val="2624286027"/>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txBox="1">
            <a:spLocks noChangeArrowheads="1"/>
          </p:cNvSpPr>
          <p:nvPr/>
        </p:nvSpPr>
        <p:spPr bwMode="auto">
          <a:xfrm>
            <a:off x="381000" y="0"/>
            <a:ext cx="8382000" cy="1219200"/>
          </a:xfrm>
          <a:prstGeom prst="rect">
            <a:avLst/>
          </a:prstGeom>
          <a:noFill/>
          <a:ln w="12700">
            <a:noFill/>
            <a:miter lim="800000"/>
            <a:headEnd/>
            <a:tailEnd/>
          </a:ln>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4400"/>
              <a:t>Amino Acids</a:t>
            </a:r>
          </a:p>
          <a:p>
            <a:pPr algn="ctr" eaLnBrk="1" hangingPunct="1"/>
            <a:r>
              <a:rPr lang="en-US" sz="3600"/>
              <a:t>Legos of Chemical Biology</a:t>
            </a:r>
          </a:p>
        </p:txBody>
      </p:sp>
      <p:sp>
        <p:nvSpPr>
          <p:cNvPr id="19459" name="Rectangle 12"/>
          <p:cNvSpPr>
            <a:spLocks noChangeArrowheads="1"/>
          </p:cNvSpPr>
          <p:nvPr/>
        </p:nvSpPr>
        <p:spPr bwMode="auto">
          <a:xfrm>
            <a:off x="885825" y="1246188"/>
            <a:ext cx="8029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t>All amino acids contain C, H, O, and N; two, </a:t>
            </a:r>
            <a:r>
              <a:rPr lang="en-US" sz="2000">
                <a:solidFill>
                  <a:srgbClr val="FF0000"/>
                </a:solidFill>
              </a:rPr>
              <a:t>C</a:t>
            </a:r>
            <a:r>
              <a:rPr lang="en-US" sz="2000"/>
              <a:t> &amp; </a:t>
            </a:r>
            <a:r>
              <a:rPr lang="en-US" sz="2000">
                <a:solidFill>
                  <a:srgbClr val="FF0000"/>
                </a:solidFill>
              </a:rPr>
              <a:t>M.</a:t>
            </a:r>
            <a:r>
              <a:rPr lang="en-US" sz="2000"/>
              <a:t> also have sulfur. </a:t>
            </a:r>
          </a:p>
        </p:txBody>
      </p:sp>
      <p:sp>
        <p:nvSpPr>
          <p:cNvPr id="19460" name="Rectangle 5">
            <a:hlinkClick r:id="rId3"/>
          </p:cNvPr>
          <p:cNvSpPr>
            <a:spLocks noChangeArrowheads="1"/>
          </p:cNvSpPr>
          <p:nvPr/>
        </p:nvSpPr>
        <p:spPr bwMode="auto">
          <a:xfrm>
            <a:off x="0" y="627380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b="0">
                <a:latin typeface="Arial" charset="0"/>
                <a:cs typeface="Arial" charset="0"/>
              </a:rPr>
              <a:t>http://chem.libretexts.org/LibreTexts/Diablo_Valley_College/DVC_Chem_106%3A_Rusay/Amino_Acids</a:t>
            </a:r>
          </a:p>
        </p:txBody>
      </p:sp>
      <p:pic>
        <p:nvPicPr>
          <p:cNvPr id="19461" name="Picture 5" descr="Screen Shot 2016-11-10 at 3.02.22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905000"/>
            <a:ext cx="7620000"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8-05-12 at 3.47.33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4850" y="1955800"/>
            <a:ext cx="5194300" cy="391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072240"/>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13" y="477838"/>
            <a:ext cx="8535987" cy="590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onut 3"/>
          <p:cNvSpPr/>
          <p:nvPr/>
        </p:nvSpPr>
        <p:spPr bwMode="auto">
          <a:xfrm>
            <a:off x="3581400" y="3886200"/>
            <a:ext cx="1676400" cy="1600200"/>
          </a:xfrm>
          <a:prstGeom prst="donut">
            <a:avLst>
              <a:gd name="adj" fmla="val 3086"/>
            </a:avLst>
          </a:prstGeom>
          <a:solidFill>
            <a:schemeClr val="accent1"/>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41988" name="TextBox 4"/>
          <p:cNvSpPr txBox="1">
            <a:spLocks noChangeArrowheads="1"/>
          </p:cNvSpPr>
          <p:nvPr/>
        </p:nvSpPr>
        <p:spPr bwMode="auto">
          <a:xfrm>
            <a:off x="3429000" y="6172200"/>
            <a:ext cx="21859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2600" b="0">
                <a:latin typeface="Arial" charset="0"/>
                <a:cs typeface="Arial" charset="0"/>
              </a:rPr>
              <a:t>(</a:t>
            </a:r>
            <a:r>
              <a:rPr lang="en-US" sz="2600" b="0">
                <a:solidFill>
                  <a:srgbClr val="800000"/>
                </a:solidFill>
                <a:latin typeface="Arial" charset="0"/>
                <a:cs typeface="Arial" charset="0"/>
              </a:rPr>
              <a:t>Amide bond</a:t>
            </a:r>
            <a:r>
              <a:rPr lang="en-US" sz="2600" b="0">
                <a:latin typeface="Arial" charset="0"/>
                <a:cs typeface="Arial" charset="0"/>
              </a:rPr>
              <a:t>)</a:t>
            </a:r>
          </a:p>
        </p:txBody>
      </p:sp>
    </p:spTree>
    <p:extLst>
      <p:ext uri="{BB962C8B-B14F-4D97-AF65-F5344CB8AC3E}">
        <p14:creationId xmlns:p14="http://schemas.microsoft.com/office/powerpoint/2010/main" val="171922748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9-05-08 at 7.45.2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6501" y="609600"/>
            <a:ext cx="3718056" cy="6096000"/>
          </a:xfrm>
          <a:prstGeom prst="rect">
            <a:avLst/>
          </a:prstGeom>
          <a:ln>
            <a:solidFill>
              <a:schemeClr val="accent1">
                <a:lumMod val="50000"/>
              </a:schemeClr>
            </a:solidFill>
          </a:ln>
        </p:spPr>
      </p:pic>
      <p:sp>
        <p:nvSpPr>
          <p:cNvPr id="3" name="Rectangle 2">
            <a:hlinkClick r:id="rId3"/>
          </p:cNvPr>
          <p:cNvSpPr/>
          <p:nvPr/>
        </p:nvSpPr>
        <p:spPr>
          <a:xfrm>
            <a:off x="228600" y="152400"/>
            <a:ext cx="8686800" cy="369332"/>
          </a:xfrm>
          <a:prstGeom prst="rect">
            <a:avLst/>
          </a:prstGeom>
        </p:spPr>
        <p:txBody>
          <a:bodyPr wrap="square">
            <a:spAutoFit/>
          </a:bodyPr>
          <a:lstStyle/>
          <a:p>
            <a:r>
              <a:rPr lang="en-US" sz="1800" b="0" dirty="0">
                <a:latin typeface="Arial"/>
                <a:cs typeface="Arial"/>
              </a:rPr>
              <a:t>http://</a:t>
            </a:r>
            <a:r>
              <a:rPr lang="en-US" sz="1800" b="0" dirty="0" err="1">
                <a:latin typeface="Arial"/>
                <a:cs typeface="Arial"/>
              </a:rPr>
              <a:t>chemconnections.org</a:t>
            </a:r>
            <a:r>
              <a:rPr lang="en-US" sz="1800" b="0" dirty="0">
                <a:latin typeface="Arial"/>
                <a:cs typeface="Arial"/>
              </a:rPr>
              <a:t>/general/chem108/Organic%20Chemistry%20Guide.html</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eaLnBrk="0" hangingPunct="0"/>
            <a:r>
              <a:rPr lang="en-US" sz="2800" i="1">
                <a:solidFill>
                  <a:srgbClr val="CC0066"/>
                </a:solidFill>
                <a:effectLst>
                  <a:outerShdw blurRad="38100" dist="38100" dir="2700000" algn="tl">
                    <a:srgbClr val="DDDDDD"/>
                  </a:outerShdw>
                </a:effectLst>
              </a:rPr>
              <a:t>Common Functional Groups</a:t>
            </a:r>
          </a:p>
        </p:txBody>
      </p:sp>
      <p:sp>
        <p:nvSpPr>
          <p:cNvPr id="29699" name="Rectangle 3"/>
          <p:cNvSpPr>
            <a:spLocks noChangeArrowheads="1"/>
          </p:cNvSpPr>
          <p:nvPr/>
        </p:nvSpPr>
        <p:spPr bwMode="auto">
          <a:xfrm>
            <a:off x="228600" y="1600200"/>
            <a:ext cx="84582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eaLnBrk="0" hangingPunct="0">
              <a:spcBef>
                <a:spcPct val="70000"/>
              </a:spcBef>
            </a:pPr>
            <a:r>
              <a:rPr lang="en-US" sz="3200"/>
              <a:t>	</a:t>
            </a:r>
            <a:r>
              <a:rPr lang="en-US" sz="3200" u="sng"/>
              <a:t>Name</a:t>
            </a:r>
            <a:r>
              <a:rPr lang="en-US" sz="3200"/>
              <a:t>				</a:t>
            </a:r>
            <a:r>
              <a:rPr lang="en-US" sz="3200" u="sng"/>
              <a:t>General Formula</a:t>
            </a:r>
            <a:endParaRPr lang="en-US" sz="3200"/>
          </a:p>
          <a:p>
            <a:pPr marL="565150" indent="-565150" eaLnBrk="0" hangingPunct="0">
              <a:spcBef>
                <a:spcPct val="70000"/>
              </a:spcBef>
            </a:pPr>
            <a:r>
              <a:rPr lang="en-US" sz="3200"/>
              <a:t>  Alcohols					</a:t>
            </a:r>
            <a:r>
              <a:rPr lang="en-US" sz="3200" b="0">
                <a:solidFill>
                  <a:schemeClr val="tx2"/>
                </a:solidFill>
              </a:rPr>
              <a:t>R</a:t>
            </a:r>
            <a:r>
              <a:rPr lang="en-US" sz="3200" b="0">
                <a:solidFill>
                  <a:schemeClr val="tx2"/>
                </a:solidFill>
                <a:latin typeface="Symbol" charset="0"/>
              </a:rPr>
              <a:t></a:t>
            </a:r>
            <a:endParaRPr lang="en-US" sz="3200" b="0"/>
          </a:p>
          <a:p>
            <a:pPr marL="565150" indent="-565150" eaLnBrk="0" hangingPunct="0">
              <a:spcBef>
                <a:spcPct val="70000"/>
              </a:spcBef>
            </a:pPr>
            <a:r>
              <a:rPr lang="en-US" sz="3200"/>
              <a:t>  Ethers					</a:t>
            </a:r>
            <a:r>
              <a:rPr lang="en-US" sz="3200" b="0">
                <a:solidFill>
                  <a:schemeClr val="tx2"/>
                </a:solidFill>
              </a:rPr>
              <a:t>R</a:t>
            </a:r>
            <a:r>
              <a:rPr lang="en-US" sz="3200" b="0">
                <a:solidFill>
                  <a:schemeClr val="tx2"/>
                </a:solidFill>
                <a:latin typeface="Symbol" charset="0"/>
              </a:rPr>
              <a:t></a:t>
            </a:r>
            <a:r>
              <a:rPr lang="en-US" sz="3200" b="0">
                <a:solidFill>
                  <a:schemeClr val="tx2"/>
                </a:solidFill>
                <a:latin typeface="Times" charset="0"/>
              </a:rPr>
              <a:t>R</a:t>
            </a:r>
            <a:r>
              <a:rPr lang="en-US" sz="3200" b="0">
                <a:solidFill>
                  <a:schemeClr val="tx2"/>
                </a:solidFill>
                <a:latin typeface="Symbol" charset="0"/>
              </a:rPr>
              <a:t></a:t>
            </a:r>
            <a:endParaRPr lang="en-US" sz="3200" b="0"/>
          </a:p>
          <a:p>
            <a:pPr marL="565150" indent="-565150" eaLnBrk="0" hangingPunct="0">
              <a:spcBef>
                <a:spcPct val="70000"/>
              </a:spcBef>
            </a:pPr>
            <a:r>
              <a:rPr lang="en-US" sz="3200"/>
              <a:t>  Amines					</a:t>
            </a:r>
            <a:r>
              <a:rPr lang="en-US" sz="3200" b="0">
                <a:solidFill>
                  <a:schemeClr val="tx2"/>
                </a:solidFill>
              </a:rPr>
              <a:t>R</a:t>
            </a:r>
            <a:r>
              <a:rPr lang="en-US" sz="3200" b="0">
                <a:solidFill>
                  <a:schemeClr val="tx2"/>
                </a:solidFill>
                <a:latin typeface="Symbol" charset="0"/>
              </a:rPr>
              <a:t>NH</a:t>
            </a:r>
            <a:r>
              <a:rPr lang="en-US" sz="3200" b="0" baseline="-25000">
                <a:solidFill>
                  <a:schemeClr val="tx2"/>
                </a:solidFill>
                <a:latin typeface="Symbol" charset="0"/>
              </a:rPr>
              <a:t>2</a:t>
            </a:r>
          </a:p>
          <a:p>
            <a:pPr marL="565150" indent="-565150" eaLnBrk="0" hangingPunct="0">
              <a:spcBef>
                <a:spcPct val="70000"/>
              </a:spcBef>
            </a:pPr>
            <a:r>
              <a:rPr lang="en-US" sz="3200">
                <a:solidFill>
                  <a:srgbClr val="FF0000"/>
                </a:solidFill>
              </a:rPr>
              <a:t>  </a:t>
            </a:r>
            <a:r>
              <a:rPr lang="en-US" sz="3200">
                <a:solidFill>
                  <a:srgbClr val="000000"/>
                </a:solidFill>
              </a:rPr>
              <a:t>Carboxylic Acids</a:t>
            </a:r>
            <a:r>
              <a:rPr lang="en-US" sz="3200"/>
              <a:t>			</a:t>
            </a:r>
          </a:p>
          <a:p>
            <a:pPr marL="565150" indent="-565150" eaLnBrk="0" hangingPunct="0">
              <a:spcBef>
                <a:spcPct val="70000"/>
              </a:spcBef>
            </a:pPr>
            <a:endParaRPr lang="en-US" sz="3200" b="0" baseline="-25000"/>
          </a:p>
          <a:p>
            <a:pPr marL="565150" indent="-565150" algn="ctr" eaLnBrk="0" hangingPunct="0"/>
            <a:endParaRPr lang="en-US" sz="3200"/>
          </a:p>
        </p:txBody>
      </p:sp>
      <p:sp>
        <p:nvSpPr>
          <p:cNvPr id="5" name="Rectangle 4"/>
          <p:cNvSpPr/>
          <p:nvPr/>
        </p:nvSpPr>
        <p:spPr>
          <a:xfrm>
            <a:off x="2819400" y="228600"/>
            <a:ext cx="3833813" cy="584200"/>
          </a:xfrm>
          <a:prstGeom prst="rect">
            <a:avLst/>
          </a:prstGeom>
        </p:spPr>
        <p:txBody>
          <a:bodyPr wrap="none">
            <a:spAutoFit/>
          </a:bodyPr>
          <a:lstStyle/>
          <a:p>
            <a:pPr eaLnBrk="0" hangingPunct="0"/>
            <a:r>
              <a:rPr lang="en-US" sz="3200">
                <a:solidFill>
                  <a:srgbClr val="7ED3AE"/>
                </a:solidFill>
                <a:effectLst>
                  <a:outerShdw blurRad="38100" dist="38100" dir="2700000" algn="tl">
                    <a:srgbClr val="DDDDDD"/>
                  </a:outerShdw>
                </a:effectLst>
                <a:latin typeface="Helvetica" charset="0"/>
              </a:rPr>
              <a:t>Organic Molecules</a:t>
            </a:r>
            <a:endParaRPr lang="en-US" sz="3200"/>
          </a:p>
        </p:txBody>
      </p:sp>
      <p:pic>
        <p:nvPicPr>
          <p:cNvPr id="29701" name="Picture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724400"/>
            <a:ext cx="152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9702" name="Picture 6" descr="Screen Shot 2016-04-23 at 10.30.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656263"/>
            <a:ext cx="53340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Rectangle 6"/>
          <p:cNvSpPr>
            <a:spLocks noChangeArrowheads="1"/>
          </p:cNvSpPr>
          <p:nvPr/>
        </p:nvSpPr>
        <p:spPr bwMode="auto">
          <a:xfrm>
            <a:off x="2743200" y="2590800"/>
            <a:ext cx="2438400" cy="2308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b="0">
                <a:solidFill>
                  <a:schemeClr val="tx2"/>
                </a:solidFill>
              </a:rPr>
              <a:t>R</a:t>
            </a:r>
            <a:r>
              <a:rPr lang="en-US" b="0">
                <a:solidFill>
                  <a:schemeClr val="tx2"/>
                </a:solidFill>
                <a:latin typeface="Symbol" charset="0"/>
              </a:rPr>
              <a:t> </a:t>
            </a:r>
            <a:r>
              <a:rPr lang="en-US" b="0">
                <a:solidFill>
                  <a:schemeClr val="tx2"/>
                </a:solidFill>
              </a:rPr>
              <a:t>or  R</a:t>
            </a:r>
            <a:r>
              <a:rPr lang="en-US" b="0">
                <a:solidFill>
                  <a:schemeClr val="tx2"/>
                </a:solidFill>
                <a:latin typeface="Symbol" charset="0"/>
              </a:rPr>
              <a:t> </a:t>
            </a:r>
            <a:r>
              <a:rPr lang="en-US" b="0">
                <a:solidFill>
                  <a:schemeClr val="tx2"/>
                </a:solidFill>
              </a:rPr>
              <a:t>represents any generic carbon atom bonded in the functional group</a:t>
            </a:r>
            <a:r>
              <a:rPr lang="en-US" b="0">
                <a:solidFill>
                  <a:schemeClr val="tx2"/>
                </a:solidFill>
                <a:latin typeface="Symbol" charset="0"/>
              </a:rPr>
              <a:t>  </a:t>
            </a:r>
            <a:endParaRPr lang="en-US"/>
          </a:p>
        </p:txBody>
      </p:sp>
    </p:spTree>
    <p:extLst>
      <p:ext uri="{BB962C8B-B14F-4D97-AF65-F5344CB8AC3E}">
        <p14:creationId xmlns:p14="http://schemas.microsoft.com/office/powerpoint/2010/main" val="2016899461"/>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228600" y="1371600"/>
            <a:ext cx="85344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eaLnBrk="0" hangingPunct="0">
              <a:spcBef>
                <a:spcPct val="70000"/>
              </a:spcBef>
            </a:pPr>
            <a:r>
              <a:rPr lang="en-US" sz="3200"/>
              <a:t>	</a:t>
            </a:r>
            <a:r>
              <a:rPr lang="en-US" sz="3200" u="sng"/>
              <a:t>Name</a:t>
            </a:r>
            <a:r>
              <a:rPr lang="en-US" sz="3200"/>
              <a:t>				</a:t>
            </a:r>
            <a:r>
              <a:rPr lang="en-US" sz="3200" u="sng"/>
              <a:t>General Formula</a:t>
            </a:r>
            <a:endParaRPr lang="en-US" sz="3200"/>
          </a:p>
          <a:p>
            <a:pPr marL="565150" indent="-565150" eaLnBrk="0" hangingPunct="0">
              <a:spcBef>
                <a:spcPct val="70000"/>
              </a:spcBef>
            </a:pPr>
            <a:r>
              <a:rPr lang="en-US" sz="3200"/>
              <a:t>Aldehydes</a:t>
            </a:r>
          </a:p>
          <a:p>
            <a:pPr marL="565150" indent="-565150" eaLnBrk="0" hangingPunct="0">
              <a:spcBef>
                <a:spcPct val="70000"/>
              </a:spcBef>
            </a:pPr>
            <a:r>
              <a:rPr lang="en-US" sz="3200"/>
              <a:t>Ketones</a:t>
            </a:r>
          </a:p>
          <a:p>
            <a:pPr marL="565150" indent="-565150" eaLnBrk="0" hangingPunct="0">
              <a:spcBef>
                <a:spcPct val="70000"/>
              </a:spcBef>
            </a:pPr>
            <a:r>
              <a:rPr lang="en-US" sz="3200"/>
              <a:t>Carboxylic Acids</a:t>
            </a:r>
          </a:p>
          <a:p>
            <a:pPr marL="565150" indent="-565150" eaLnBrk="0" hangingPunct="0">
              <a:spcBef>
                <a:spcPct val="70000"/>
              </a:spcBef>
            </a:pPr>
            <a:r>
              <a:rPr lang="en-US" sz="3200"/>
              <a:t>Esters</a:t>
            </a:r>
          </a:p>
          <a:p>
            <a:pPr marL="565150" indent="-565150" eaLnBrk="0" hangingPunct="0">
              <a:spcBef>
                <a:spcPct val="70000"/>
              </a:spcBef>
            </a:pPr>
            <a:r>
              <a:rPr lang="en-US" sz="3200"/>
              <a:t>Amides					</a:t>
            </a:r>
          </a:p>
        </p:txBody>
      </p:sp>
      <p:pic>
        <p:nvPicPr>
          <p:cNvPr id="30723"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5900" y="2184400"/>
            <a:ext cx="1016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4"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022600"/>
            <a:ext cx="1054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5"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7650" y="3860800"/>
            <a:ext cx="12827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6"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5900" y="4699000"/>
            <a:ext cx="13208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7" name="Picture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5900" y="5511800"/>
            <a:ext cx="13335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eaLnBrk="0" hangingPunct="0"/>
            <a:r>
              <a:rPr lang="en-US" sz="2800" i="1">
                <a:solidFill>
                  <a:srgbClr val="CC0066"/>
                </a:solidFill>
                <a:effectLst>
                  <a:outerShdw blurRad="38100" dist="38100" dir="2700000" algn="tl">
                    <a:srgbClr val="DDDDDD"/>
                  </a:outerShdw>
                </a:effectLst>
              </a:rPr>
              <a:t>Common Functional Groups</a:t>
            </a:r>
          </a:p>
        </p:txBody>
      </p:sp>
      <p:sp>
        <p:nvSpPr>
          <p:cNvPr id="11" name="Rectangle 10"/>
          <p:cNvSpPr/>
          <p:nvPr/>
        </p:nvSpPr>
        <p:spPr>
          <a:xfrm>
            <a:off x="2819400" y="228600"/>
            <a:ext cx="3833813" cy="584200"/>
          </a:xfrm>
          <a:prstGeom prst="rect">
            <a:avLst/>
          </a:prstGeom>
        </p:spPr>
        <p:txBody>
          <a:bodyPr wrap="none">
            <a:spAutoFit/>
          </a:bodyPr>
          <a:lstStyle/>
          <a:p>
            <a:pPr eaLnBrk="0" hangingPunct="0"/>
            <a:r>
              <a:rPr lang="en-US" sz="3200">
                <a:solidFill>
                  <a:srgbClr val="7ED3AE"/>
                </a:solidFill>
                <a:effectLst>
                  <a:outerShdw blurRad="38100" dist="38100" dir="2700000" algn="tl">
                    <a:srgbClr val="DDDDDD"/>
                  </a:outerShdw>
                </a:effectLst>
                <a:latin typeface="Helvetica" charset="0"/>
              </a:rPr>
              <a:t>Organic Molecules</a:t>
            </a:r>
            <a:endParaRPr lang="en-US" sz="3200"/>
          </a:p>
        </p:txBody>
      </p:sp>
      <p:sp>
        <p:nvSpPr>
          <p:cNvPr id="30730" name="Rectangle 11"/>
          <p:cNvSpPr>
            <a:spLocks noChangeArrowheads="1"/>
          </p:cNvSpPr>
          <p:nvPr/>
        </p:nvSpPr>
        <p:spPr bwMode="auto">
          <a:xfrm>
            <a:off x="3657600" y="2819400"/>
            <a:ext cx="2438400" cy="2308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b="0">
                <a:solidFill>
                  <a:schemeClr val="tx2"/>
                </a:solidFill>
              </a:rPr>
              <a:t>R</a:t>
            </a:r>
            <a:r>
              <a:rPr lang="en-US" b="0">
                <a:solidFill>
                  <a:schemeClr val="tx2"/>
                </a:solidFill>
                <a:latin typeface="Symbol" charset="0"/>
              </a:rPr>
              <a:t> </a:t>
            </a:r>
            <a:r>
              <a:rPr lang="en-US" b="0">
                <a:solidFill>
                  <a:schemeClr val="tx2"/>
                </a:solidFill>
              </a:rPr>
              <a:t>or  R</a:t>
            </a:r>
            <a:r>
              <a:rPr lang="en-US" b="0">
                <a:solidFill>
                  <a:schemeClr val="tx2"/>
                </a:solidFill>
                <a:latin typeface="Symbol" charset="0"/>
              </a:rPr>
              <a:t> </a:t>
            </a:r>
            <a:r>
              <a:rPr lang="en-US" b="0">
                <a:solidFill>
                  <a:schemeClr val="tx2"/>
                </a:solidFill>
              </a:rPr>
              <a:t>represents any generic carbon atom bonded in the functional group</a:t>
            </a:r>
            <a:r>
              <a:rPr lang="en-US" b="0">
                <a:solidFill>
                  <a:schemeClr val="tx2"/>
                </a:solidFill>
                <a:latin typeface="Symbol" charset="0"/>
              </a:rPr>
              <a:t>  </a:t>
            </a:r>
            <a:endParaRPr lang="en-US"/>
          </a:p>
        </p:txBody>
      </p:sp>
    </p:spTree>
    <p:extLst>
      <p:ext uri="{BB962C8B-B14F-4D97-AF65-F5344CB8AC3E}">
        <p14:creationId xmlns:p14="http://schemas.microsoft.com/office/powerpoint/2010/main" val="3451623757"/>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76200" y="381000"/>
            <a:ext cx="8915400" cy="914400"/>
          </a:xfrm>
        </p:spPr>
        <p:txBody>
          <a:bodyPr/>
          <a:lstStyle/>
          <a:p>
            <a:pPr algn="ctr"/>
            <a:r>
              <a:rPr lang="en-US" sz="3600">
                <a:effectLst>
                  <a:outerShdw blurRad="38100" dist="38100" dir="2700000" algn="tl">
                    <a:srgbClr val="DDDDDD"/>
                  </a:outerShdw>
                </a:effectLst>
                <a:latin typeface="Times New Roman" charset="0"/>
                <a:ea typeface="ＭＳ Ｐゴシック" charset="0"/>
                <a:cs typeface="ＭＳ Ｐゴシック" charset="0"/>
              </a:rPr>
              <a:t>Molecular Models for C, H, N, O</a:t>
            </a:r>
            <a:br>
              <a:rPr lang="en-US" sz="3600">
                <a:effectLst>
                  <a:outerShdw blurRad="38100" dist="38100" dir="2700000" algn="tl">
                    <a:srgbClr val="DDDDDD"/>
                  </a:outerShdw>
                </a:effectLst>
                <a:latin typeface="Times New Roman" charset="0"/>
                <a:ea typeface="ＭＳ Ｐゴシック" charset="0"/>
                <a:cs typeface="ＭＳ Ｐゴシック" charset="0"/>
              </a:rPr>
            </a:br>
            <a:endParaRPr lang="en-US">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22531" name="Rectangle 4"/>
          <p:cNvSpPr>
            <a:spLocks noGrp="1" noChangeArrowheads="1"/>
          </p:cNvSpPr>
          <p:nvPr>
            <p:ph type="body" idx="1"/>
          </p:nvPr>
        </p:nvSpPr>
        <p:spPr>
          <a:xfrm>
            <a:off x="685800" y="1143000"/>
            <a:ext cx="7772400" cy="762000"/>
          </a:xfrm>
        </p:spPr>
        <p:txBody>
          <a:bodyPr/>
          <a:lstStyle/>
          <a:p>
            <a:pPr algn="ctr">
              <a:lnSpc>
                <a:spcPct val="90000"/>
              </a:lnSpc>
              <a:buFontTx/>
              <a:buNone/>
            </a:pPr>
            <a:r>
              <a:rPr lang="en-US" sz="2400" b="0" i="1">
                <a:latin typeface="Times New Roman" charset="0"/>
                <a:ea typeface="ＭＳ Ｐゴシック" charset="0"/>
                <a:cs typeface="ＭＳ Ｐゴシック" charset="0"/>
              </a:rPr>
              <a:t>Fundamental repeating shapes found in every biological molecule</a:t>
            </a:r>
          </a:p>
          <a:p>
            <a:pPr>
              <a:lnSpc>
                <a:spcPct val="90000"/>
              </a:lnSpc>
              <a:buFont typeface="Monotype Sorts" charset="0"/>
              <a:buNone/>
            </a:pPr>
            <a:endParaRPr lang="en-US">
              <a:latin typeface="Times New Roman" charset="0"/>
              <a:ea typeface="ＭＳ Ｐゴシック" charset="0"/>
              <a:cs typeface="ＭＳ Ｐゴシック" charset="0"/>
            </a:endParaRPr>
          </a:p>
          <a:p>
            <a:pPr>
              <a:lnSpc>
                <a:spcPct val="90000"/>
              </a:lnSpc>
              <a:buFont typeface="Monotype Sorts" charset="0"/>
              <a:buNone/>
            </a:pPr>
            <a:endParaRPr lang="en-US">
              <a:latin typeface="Times New Roman" charset="0"/>
              <a:ea typeface="ＭＳ Ｐゴシック" charset="0"/>
              <a:cs typeface="ＭＳ Ｐゴシック" charset="0"/>
            </a:endParaRPr>
          </a:p>
          <a:p>
            <a:pPr>
              <a:lnSpc>
                <a:spcPct val="90000"/>
              </a:lnSpc>
              <a:buFont typeface="Monotype Sorts" charset="0"/>
              <a:buNone/>
            </a:pPr>
            <a:endParaRPr lang="en-US">
              <a:latin typeface="Times New Roman" charset="0"/>
              <a:ea typeface="ＭＳ Ｐゴシック" charset="0"/>
              <a:cs typeface="ＭＳ Ｐゴシック" charset="0"/>
            </a:endParaRPr>
          </a:p>
          <a:p>
            <a:pPr>
              <a:lnSpc>
                <a:spcPct val="90000"/>
              </a:lnSpc>
              <a:buFont typeface="Monotype Sorts" charset="0"/>
              <a:buNone/>
            </a:pPr>
            <a:endParaRPr lang="en-US">
              <a:latin typeface="Times New Roman" charset="0"/>
              <a:ea typeface="ＭＳ Ｐゴシック" charset="0"/>
              <a:cs typeface="ＭＳ Ｐゴシック" charset="0"/>
            </a:endParaRPr>
          </a:p>
        </p:txBody>
      </p:sp>
      <p:pic>
        <p:nvPicPr>
          <p:cNvPr id="22532" name="Picture 2" descr="FG09_04.JPG                                                    00003A20 WORKAS101                      B90835D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4800600"/>
            <a:ext cx="518001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5" descr="Screen Shot 2016-02-19 at 4.21.0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810000"/>
            <a:ext cx="12604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Screen Shot 2016-02-19 at 4.20.5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886200"/>
            <a:ext cx="10842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7" descr="Screen Shot 2016-02-19 at 4.20.36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3657600"/>
            <a:ext cx="12604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0" descr="Screen Shot 2016-02-19 at 4.56.17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2362200"/>
            <a:ext cx="39878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TextBox 11"/>
          <p:cNvSpPr txBox="1">
            <a:spLocks noChangeArrowheads="1"/>
          </p:cNvSpPr>
          <p:nvPr/>
        </p:nvSpPr>
        <p:spPr bwMode="auto">
          <a:xfrm>
            <a:off x="7239000" y="2362200"/>
            <a:ext cx="19050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t>C =black</a:t>
            </a:r>
          </a:p>
          <a:p>
            <a:pPr eaLnBrk="1" hangingPunct="1"/>
            <a:r>
              <a:rPr lang="en-US"/>
              <a:t>H = gray</a:t>
            </a:r>
          </a:p>
          <a:p>
            <a:pPr eaLnBrk="1" hangingPunct="1"/>
            <a:r>
              <a:rPr lang="en-US"/>
              <a:t>N = blue</a:t>
            </a:r>
          </a:p>
          <a:p>
            <a:pPr eaLnBrk="1" hangingPunct="1"/>
            <a:r>
              <a:rPr lang="en-US"/>
              <a:t>O = oxygen</a:t>
            </a:r>
          </a:p>
          <a:p>
            <a:pPr eaLnBrk="1" hangingPunct="1">
              <a:buFontTx/>
              <a:buChar char="•"/>
            </a:pPr>
            <a:endParaRPr lang="en-US"/>
          </a:p>
          <a:p>
            <a:pPr eaLnBrk="1" hangingPunct="1">
              <a:buFontTx/>
              <a:buChar char="•"/>
            </a:pPr>
            <a:endParaRPr lang="en-US"/>
          </a:p>
          <a:p>
            <a:pPr eaLnBrk="1" hangingPunct="1">
              <a:buFontTx/>
              <a:buChar char="•"/>
            </a:pPr>
            <a:endParaRPr lang="en-US"/>
          </a:p>
          <a:p>
            <a:pPr eaLnBrk="1" hangingPunct="1">
              <a:buFontTx/>
              <a:buChar char="•"/>
            </a:pPr>
            <a:endParaRPr lang="en-US"/>
          </a:p>
          <a:p>
            <a:pPr eaLnBrk="1" hangingPunct="1"/>
            <a:r>
              <a:rPr lang="en-US"/>
              <a:t>pink = generic atom</a:t>
            </a:r>
          </a:p>
        </p:txBody>
      </p:sp>
      <p:pic>
        <p:nvPicPr>
          <p:cNvPr id="22538" name="Picture 9" descr="Screen Shot 2017-11-21 at 9.31.17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1905000"/>
            <a:ext cx="2514600" cy="167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457200"/>
            <a:ext cx="9144000" cy="1143000"/>
          </a:xfrm>
        </p:spPr>
        <p:txBody>
          <a:bodyPr/>
          <a:lstStyle/>
          <a:p>
            <a:pPr algn="ctr" eaLnBrk="1" hangingPunct="1"/>
            <a:r>
              <a:rPr lang="en-US" sz="3200">
                <a:effectLst>
                  <a:outerShdw blurRad="38100" dist="38100" dir="2700000" algn="tl">
                    <a:srgbClr val="DDDDDD"/>
                  </a:outerShdw>
                </a:effectLst>
                <a:latin typeface="Times New Roman" charset="0"/>
                <a:ea typeface="ＭＳ Ｐゴシック" charset="0"/>
                <a:cs typeface="ＭＳ Ｐゴシック" charset="0"/>
              </a:rPr>
              <a:t>Representing Organic Molecules</a:t>
            </a:r>
            <a:br>
              <a:rPr lang="en-US" sz="3200">
                <a:effectLst>
                  <a:outerShdw blurRad="38100" dist="38100" dir="2700000" algn="tl">
                    <a:srgbClr val="DDDDDD"/>
                  </a:outerShdw>
                </a:effectLst>
                <a:latin typeface="Times New Roman" charset="0"/>
                <a:ea typeface="ＭＳ Ｐゴシック" charset="0"/>
                <a:cs typeface="ＭＳ Ｐゴシック" charset="0"/>
              </a:rPr>
            </a:br>
            <a:endParaRPr lang="en-US" sz="3200">
              <a:solidFill>
                <a:srgbClr val="CC0066"/>
              </a:solidFill>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23555" name="Rectangle 6">
            <a:hlinkClick r:id="rId5"/>
          </p:cNvPr>
          <p:cNvSpPr>
            <a:spLocks noChangeArrowheads="1"/>
          </p:cNvSpPr>
          <p:nvPr/>
        </p:nvSpPr>
        <p:spPr bwMode="auto">
          <a:xfrm>
            <a:off x="685800" y="51054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http://chemconnections.org/general/movies/Representations.MOV</a:t>
            </a:r>
          </a:p>
        </p:txBody>
      </p:sp>
      <p:pic>
        <p:nvPicPr>
          <p:cNvPr id="23556" name="Representations.MOV" descr="/Users/ronrusay/Desktop/Powerpoint &amp; Movies/Movies/Representations.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2540000" y="1524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47213" fill="hold"/>
                                        <p:tgtEl>
                                          <p:spTgt spid="2355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3556"/>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23556"/>
                                        </p:tgtEl>
                                      </p:cBhvr>
                                    </p:cmd>
                                  </p:childTnLst>
                                </p:cTn>
                              </p:par>
                            </p:childTnLst>
                          </p:cTn>
                        </p:par>
                      </p:childTnLst>
                    </p:cTn>
                  </p:par>
                </p:childTnLst>
              </p:cTn>
              <p:nextCondLst>
                <p:cond evt="onClick" delay="0">
                  <p:tgtEl>
                    <p:spTgt spid="23556"/>
                  </p:tgtEl>
                </p:cond>
              </p:nextCondLst>
            </p:seq>
            <p:video>
              <p:cMediaNode>
                <p:cTn id="12" fill="hold" display="0">
                  <p:stCondLst>
                    <p:cond delay="indefinite"/>
                  </p:stCondLst>
                  <p:endCondLst>
                    <p:cond evt="onNext" delay="0">
                      <p:tgtEl>
                        <p:sldTgt/>
                      </p:tgtEl>
                    </p:cond>
                    <p:cond evt="onPrev" delay="0">
                      <p:tgtEl>
                        <p:sldTgt/>
                      </p:tgtEl>
                    </p:cond>
                  </p:endCondLst>
                </p:cTn>
                <p:tgtEl>
                  <p:spTgt spid="2355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2" descr="FG01_01-29T05UN.JPG                                            000807DD WORKAS101                      B90835D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 y="38100"/>
            <a:ext cx="9040813" cy="678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3"/>
          <p:cNvSpPr>
            <a:spLocks noGrp="1" noChangeArrowheads="1"/>
          </p:cNvSpPr>
          <p:nvPr>
            <p:ph type="title" idx="4294967295"/>
          </p:nvPr>
        </p:nvSpPr>
        <p:spPr>
          <a:xfrm>
            <a:off x="533400" y="457200"/>
            <a:ext cx="8229600" cy="1143000"/>
          </a:xfrm>
        </p:spPr>
        <p:txBody>
          <a:bodyPr/>
          <a:lstStyle/>
          <a:p>
            <a:pPr algn="ctr"/>
            <a:r>
              <a:rPr lang="en-US" sz="3600" dirty="0">
                <a:effectLst>
                  <a:outerShdw blurRad="38100" dist="38100" dir="2700000" algn="tl">
                    <a:srgbClr val="DDDDDD"/>
                  </a:outerShdw>
                </a:effectLst>
                <a:latin typeface="Times New Roman" charset="0"/>
                <a:ea typeface="ＭＳ Ｐゴシック" charset="0"/>
                <a:cs typeface="ＭＳ Ｐゴシック" charset="0"/>
              </a:rPr>
              <a:t>Representing Organic Molecules</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sp>
        <p:nvSpPr>
          <p:cNvPr id="25605" name="Text Box 5"/>
          <p:cNvSpPr txBox="1">
            <a:spLocks noChangeArrowheads="1"/>
          </p:cNvSpPr>
          <p:nvPr/>
        </p:nvSpPr>
        <p:spPr bwMode="auto">
          <a:xfrm>
            <a:off x="401638" y="2133600"/>
            <a:ext cx="2781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a:solidFill>
                  <a:srgbClr val="9F1722"/>
                </a:solidFill>
              </a:rPr>
              <a:t>Molecular formula:</a:t>
            </a:r>
            <a:r>
              <a:rPr lang="en-US"/>
              <a:t> </a:t>
            </a:r>
          </a:p>
        </p:txBody>
      </p:sp>
      <p:sp>
        <p:nvSpPr>
          <p:cNvPr id="25606" name="Text Box 7"/>
          <p:cNvSpPr txBox="1">
            <a:spLocks noChangeArrowheads="1"/>
          </p:cNvSpPr>
          <p:nvPr/>
        </p:nvSpPr>
        <p:spPr bwMode="auto">
          <a:xfrm>
            <a:off x="4876800" y="2286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endParaRPr lang="en-US"/>
          </a:p>
        </p:txBody>
      </p:sp>
      <p:sp>
        <p:nvSpPr>
          <p:cNvPr id="25607" name="Text Box 8"/>
          <p:cNvSpPr txBox="1">
            <a:spLocks noChangeArrowheads="1"/>
          </p:cNvSpPr>
          <p:nvPr/>
        </p:nvSpPr>
        <p:spPr bwMode="auto">
          <a:xfrm>
            <a:off x="5149850" y="2117725"/>
            <a:ext cx="2814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a:solidFill>
                  <a:srgbClr val="9F1722"/>
                </a:solidFill>
              </a:rPr>
              <a:t>Empirical Formula:</a:t>
            </a:r>
          </a:p>
        </p:txBody>
      </p:sp>
      <p:sp>
        <p:nvSpPr>
          <p:cNvPr id="25608" name="Rectangle 9"/>
          <p:cNvSpPr>
            <a:spLocks noChangeArrowheads="1"/>
          </p:cNvSpPr>
          <p:nvPr/>
        </p:nvSpPr>
        <p:spPr bwMode="auto">
          <a:xfrm>
            <a:off x="2438400" y="38862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solidFill>
                  <a:srgbClr val="9F1722"/>
                </a:solidFill>
              </a:rPr>
              <a:t>Bond-Line Structure:</a:t>
            </a:r>
            <a:endParaRPr lang="en-US"/>
          </a:p>
        </p:txBody>
      </p:sp>
      <p:sp>
        <p:nvSpPr>
          <p:cNvPr id="48138" name="Text Box 10"/>
          <p:cNvSpPr txBox="1">
            <a:spLocks noChangeArrowheads="1"/>
          </p:cNvSpPr>
          <p:nvPr/>
        </p:nvSpPr>
        <p:spPr bwMode="auto">
          <a:xfrm>
            <a:off x="2895600" y="2209800"/>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r>
              <a:rPr lang="en-US" sz="2000"/>
              <a:t>C</a:t>
            </a:r>
            <a:r>
              <a:rPr lang="en-US" sz="2000" baseline="-25000"/>
              <a:t>7</a:t>
            </a:r>
            <a:r>
              <a:rPr lang="en-US" sz="2000"/>
              <a:t>H</a:t>
            </a:r>
            <a:r>
              <a:rPr lang="en-US" sz="2000" baseline="-25000"/>
              <a:t>16</a:t>
            </a:r>
            <a:r>
              <a:rPr lang="en-US" sz="2000"/>
              <a:t>O</a:t>
            </a:r>
          </a:p>
        </p:txBody>
      </p:sp>
      <p:sp>
        <p:nvSpPr>
          <p:cNvPr id="48139" name="Text Box 11"/>
          <p:cNvSpPr txBox="1">
            <a:spLocks noChangeArrowheads="1"/>
          </p:cNvSpPr>
          <p:nvPr/>
        </p:nvSpPr>
        <p:spPr bwMode="auto">
          <a:xfrm>
            <a:off x="7620000" y="2193925"/>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r>
              <a:rPr lang="en-US" sz="2000"/>
              <a:t>C</a:t>
            </a:r>
            <a:r>
              <a:rPr lang="en-US" sz="2000" baseline="-25000"/>
              <a:t>7</a:t>
            </a:r>
            <a:r>
              <a:rPr lang="en-US" sz="2000"/>
              <a:t>H</a:t>
            </a:r>
            <a:r>
              <a:rPr lang="en-US" sz="2000" baseline="-25000"/>
              <a:t>16</a:t>
            </a:r>
            <a:r>
              <a:rPr lang="en-US" sz="2000"/>
              <a:t>O</a:t>
            </a:r>
          </a:p>
        </p:txBody>
      </p:sp>
      <p:graphicFrame>
        <p:nvGraphicFramePr>
          <p:cNvPr id="48140" name="Object 12"/>
          <p:cNvGraphicFramePr>
            <a:graphicFrameLocks noChangeAspect="1"/>
          </p:cNvGraphicFramePr>
          <p:nvPr/>
        </p:nvGraphicFramePr>
        <p:xfrm>
          <a:off x="3352800" y="4267200"/>
          <a:ext cx="2676525" cy="1309688"/>
        </p:xfrm>
        <a:graphic>
          <a:graphicData uri="http://schemas.openxmlformats.org/presentationml/2006/ole">
            <mc:AlternateContent xmlns:mc="http://schemas.openxmlformats.org/markup-compatibility/2006">
              <mc:Choice xmlns:v="urn:schemas-microsoft-com:vml" Requires="v">
                <p:oleObj spid="_x0000_s25676" name="Document" r:id="rId5" imgW="1346200" imgH="660400" progId="Word.Document.8">
                  <p:embed/>
                </p:oleObj>
              </mc:Choice>
              <mc:Fallback>
                <p:oleObj name="Document" r:id="rId5" imgW="1346200" imgH="660400" progId="Word.Document.8">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4267200"/>
                        <a:ext cx="2676525" cy="1309688"/>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5611" name="Rectangle 9"/>
          <p:cNvSpPr>
            <a:spLocks noChangeArrowheads="1"/>
          </p:cNvSpPr>
          <p:nvPr/>
        </p:nvSpPr>
        <p:spPr bwMode="auto">
          <a:xfrm>
            <a:off x="2438400" y="28194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solidFill>
                  <a:srgbClr val="9F1722"/>
                </a:solidFill>
              </a:rPr>
              <a:t>Condensed Structure:</a:t>
            </a:r>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8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8" grpId="0"/>
      <p:bldP spid="481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76200"/>
            <a:ext cx="8382000" cy="914400"/>
          </a:xfrm>
        </p:spPr>
        <p:txBody>
          <a:bodyPr/>
          <a:lstStyle/>
          <a:p>
            <a:r>
              <a:rPr lang="en-US" sz="6600">
                <a:effectLst>
                  <a:outerShdw blurRad="38100" dist="38100" dir="2700000" algn="tl">
                    <a:srgbClr val="DDDDDD"/>
                  </a:outerShdw>
                </a:effectLst>
                <a:latin typeface="Times New Roman" charset="0"/>
                <a:ea typeface="ＭＳ Ｐゴシック" charset="0"/>
                <a:cs typeface="ＭＳ Ｐゴシック" charset="0"/>
              </a:rPr>
              <a:t>QUESTION</a:t>
            </a:r>
          </a:p>
        </p:txBody>
      </p:sp>
      <p:sp>
        <p:nvSpPr>
          <p:cNvPr id="27651" name="Text Box 3"/>
          <p:cNvSpPr txBox="1">
            <a:spLocks noChangeArrowheads="1"/>
          </p:cNvSpPr>
          <p:nvPr/>
        </p:nvSpPr>
        <p:spPr bwMode="auto">
          <a:xfrm>
            <a:off x="228600" y="990600"/>
            <a:ext cx="8610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b="1">
                <a:solidFill>
                  <a:schemeClr val="tx1"/>
                </a:solidFill>
                <a:latin typeface="Times New Roman" charset="0"/>
                <a:ea typeface="ＭＳ Ｐゴシック" charset="0"/>
              </a:defRPr>
            </a:lvl2pPr>
            <a:lvl3pPr eaLnBrk="0" hangingPunct="0">
              <a:tabLst>
                <a:tab pos="461963" algn="l"/>
              </a:tabLst>
              <a:defRPr sz="2400" b="1">
                <a:solidFill>
                  <a:schemeClr val="tx1"/>
                </a:solidFill>
                <a:latin typeface="Times New Roman" charset="0"/>
                <a:ea typeface="ＭＳ Ｐゴシック" charset="0"/>
              </a:defRPr>
            </a:lvl3pPr>
            <a:lvl4pPr eaLnBrk="0" hangingPunct="0">
              <a:tabLst>
                <a:tab pos="461963" algn="l"/>
              </a:tabLst>
              <a:defRPr sz="2400" b="1">
                <a:solidFill>
                  <a:schemeClr val="tx1"/>
                </a:solidFill>
                <a:latin typeface="Times New Roman" charset="0"/>
                <a:ea typeface="ＭＳ Ｐゴシック" charset="0"/>
              </a:defRPr>
            </a:lvl4pPr>
            <a:lvl5pPr eaLnBrk="0" hangingPunct="0">
              <a:tabLst>
                <a:tab pos="4619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9pPr>
          </a:lstStyle>
          <a:p>
            <a:pPr eaLnBrk="1" hangingPunct="1"/>
            <a:r>
              <a:rPr lang="en-US">
                <a:cs typeface="Times New Roman" charset="0"/>
              </a:rPr>
              <a:t>A </a:t>
            </a:r>
            <a:r>
              <a:rPr lang="en-US">
                <a:latin typeface="Times" charset="0"/>
              </a:rPr>
              <a:t>compound that smells like fresh raspberries, the following structure, C</a:t>
            </a:r>
            <a:r>
              <a:rPr lang="en-US" baseline="-25000">
                <a:solidFill>
                  <a:srgbClr val="FF0000"/>
                </a:solidFill>
                <a:latin typeface="Times" charset="0"/>
              </a:rPr>
              <a:t>?</a:t>
            </a:r>
            <a:r>
              <a:rPr lang="en-US">
                <a:latin typeface="Times" charset="0"/>
              </a:rPr>
              <a:t>H</a:t>
            </a:r>
            <a:r>
              <a:rPr lang="en-US" sz="2800" baseline="-25000">
                <a:solidFill>
                  <a:srgbClr val="FF0000"/>
                </a:solidFill>
                <a:latin typeface="Times" charset="0"/>
              </a:rPr>
              <a:t>?</a:t>
            </a:r>
            <a:r>
              <a:rPr lang="en-US">
                <a:latin typeface="Times" charset="0"/>
              </a:rPr>
              <a:t>O</a:t>
            </a:r>
            <a:r>
              <a:rPr lang="en-US" baseline="-25000">
                <a:solidFill>
                  <a:srgbClr val="FF0000"/>
                </a:solidFill>
                <a:latin typeface="Times" charset="0"/>
              </a:rPr>
              <a:t>?</a:t>
            </a:r>
            <a:r>
              <a:rPr lang="en-US">
                <a:latin typeface="Times" charset="0"/>
              </a:rPr>
              <a:t>, matches its calculated molar mass which is 164 g/mol.</a:t>
            </a:r>
            <a:endParaRPr lang="en-US">
              <a:cs typeface="Times New Roman" charset="0"/>
            </a:endParaRPr>
          </a:p>
          <a:p>
            <a:pPr eaLnBrk="1" hangingPunct="1"/>
            <a:endParaRPr lang="en-US">
              <a:latin typeface="Times" charset="0"/>
            </a:endParaRPr>
          </a:p>
          <a:p>
            <a:pPr eaLnBrk="1" hangingPunct="1"/>
            <a:r>
              <a:rPr lang="en-US">
                <a:latin typeface="Times" charset="0"/>
              </a:rPr>
              <a:t>A)	TRUE</a:t>
            </a:r>
          </a:p>
          <a:p>
            <a:pPr eaLnBrk="1" hangingPunct="1"/>
            <a:r>
              <a:rPr lang="en-US">
                <a:latin typeface="Times" charset="0"/>
              </a:rPr>
              <a:t>B)	FALSE</a:t>
            </a:r>
          </a:p>
        </p:txBody>
      </p:sp>
      <p:pic>
        <p:nvPicPr>
          <p:cNvPr id="27652" name="Picture 3" descr="Raspberry_keton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470150"/>
            <a:ext cx="30273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descr="Screen Shot 2013-09-27 at 12.55.2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419600"/>
            <a:ext cx="25574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7-11-09 at 10.18.06 PM.png"/>
          <p:cNvPicPr>
            <a:picLocks noChangeAspect="1"/>
          </p:cNvPicPr>
          <p:nvPr/>
        </p:nvPicPr>
        <p:blipFill>
          <a:blip r:embed="rId4"/>
          <a:stretch>
            <a:fillRect/>
          </a:stretch>
        </p:blipFill>
        <p:spPr>
          <a:xfrm>
            <a:off x="5334000" y="1943100"/>
            <a:ext cx="3021330" cy="2324100"/>
          </a:xfrm>
          <a:prstGeom prst="rect">
            <a:avLst/>
          </a:prstGeom>
          <a:scene3d>
            <a:camera prst="orthographicFront">
              <a:rot lat="10800000" lon="10800000" rev="0"/>
            </a:camera>
            <a:lightRig rig="threePt" dir="t"/>
          </a:scene3d>
        </p:spPr>
      </p:pic>
      <p:sp>
        <p:nvSpPr>
          <p:cNvPr id="2" name="Rectangle 1"/>
          <p:cNvSpPr/>
          <p:nvPr/>
        </p:nvSpPr>
        <p:spPr>
          <a:xfrm>
            <a:off x="990600" y="5867400"/>
            <a:ext cx="4572000" cy="523220"/>
          </a:xfrm>
          <a:prstGeom prst="rect">
            <a:avLst/>
          </a:prstGeom>
        </p:spPr>
        <p:txBody>
          <a:bodyPr>
            <a:spAutoFit/>
          </a:bodyPr>
          <a:lstStyle/>
          <a:p>
            <a:pPr algn="ctr"/>
            <a:r>
              <a:rPr lang="en-US" sz="1400" dirty="0"/>
              <a:t>http://</a:t>
            </a:r>
            <a:r>
              <a:rPr lang="en-US" sz="1400" dirty="0" err="1"/>
              <a:t>chemconnections.org</a:t>
            </a:r>
            <a:r>
              <a:rPr lang="en-US" sz="1400" dirty="0"/>
              <a:t>/general/chem108/Organic%20Chemistry%20Guide.html</a:t>
            </a:r>
          </a:p>
        </p:txBody>
      </p:sp>
      <p:sp>
        <p:nvSpPr>
          <p:cNvPr id="3" name="Rectangle 2"/>
          <p:cNvSpPr/>
          <p:nvPr/>
        </p:nvSpPr>
        <p:spPr>
          <a:xfrm>
            <a:off x="990600" y="5029200"/>
            <a:ext cx="4572000" cy="830997"/>
          </a:xfrm>
          <a:prstGeom prst="rect">
            <a:avLst/>
          </a:prstGeom>
        </p:spPr>
        <p:txBody>
          <a:bodyPr>
            <a:spAutoFit/>
          </a:bodyPr>
          <a:lstStyle/>
          <a:p>
            <a:pPr algn="ctr"/>
            <a:r>
              <a:rPr lang="en-US" dirty="0"/>
              <a:t>Organic Chemistry: Structures, Functions &amp; Reactions </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228600" y="990600"/>
            <a:ext cx="8610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b="1">
                <a:solidFill>
                  <a:schemeClr val="tx1"/>
                </a:solidFill>
                <a:latin typeface="Times New Roman" charset="0"/>
                <a:ea typeface="ＭＳ Ｐゴシック" charset="0"/>
              </a:defRPr>
            </a:lvl2pPr>
            <a:lvl3pPr eaLnBrk="0" hangingPunct="0">
              <a:tabLst>
                <a:tab pos="461963" algn="l"/>
              </a:tabLst>
              <a:defRPr sz="2400" b="1">
                <a:solidFill>
                  <a:schemeClr val="tx1"/>
                </a:solidFill>
                <a:latin typeface="Times New Roman" charset="0"/>
                <a:ea typeface="ＭＳ Ｐゴシック" charset="0"/>
              </a:defRPr>
            </a:lvl3pPr>
            <a:lvl4pPr eaLnBrk="0" hangingPunct="0">
              <a:tabLst>
                <a:tab pos="461963" algn="l"/>
              </a:tabLst>
              <a:defRPr sz="2400" b="1">
                <a:solidFill>
                  <a:schemeClr val="tx1"/>
                </a:solidFill>
                <a:latin typeface="Times New Roman" charset="0"/>
                <a:ea typeface="ＭＳ Ｐゴシック" charset="0"/>
              </a:defRPr>
            </a:lvl4pPr>
            <a:lvl5pPr eaLnBrk="0" hangingPunct="0">
              <a:tabLst>
                <a:tab pos="4619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9pPr>
          </a:lstStyle>
          <a:p>
            <a:pPr eaLnBrk="1" hangingPunct="1"/>
            <a:r>
              <a:rPr lang="en-US">
                <a:cs typeface="Times New Roman" charset="0"/>
              </a:rPr>
              <a:t>Select the function(s) in the molecule</a:t>
            </a:r>
          </a:p>
          <a:p>
            <a:pPr eaLnBrk="1" hangingPunct="1"/>
            <a:endParaRPr lang="en-US">
              <a:latin typeface="Times" charset="0"/>
            </a:endParaRPr>
          </a:p>
        </p:txBody>
      </p:sp>
      <p:pic>
        <p:nvPicPr>
          <p:cNvPr id="31747" name="Picture 5" descr="Screen Shot 2013-09-27 at 12.55.2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5513388"/>
            <a:ext cx="1262063"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Table 7"/>
          <p:cNvGraphicFramePr>
            <a:graphicFrameLocks noGrp="1"/>
          </p:cNvGraphicFramePr>
          <p:nvPr/>
        </p:nvGraphicFramePr>
        <p:xfrm>
          <a:off x="1219200" y="2743200"/>
          <a:ext cx="6096000" cy="3343275"/>
        </p:xfrm>
        <a:graphic>
          <a:graphicData uri="http://schemas.openxmlformats.org/drawingml/2006/table">
            <a:tbl>
              <a:tblPr/>
              <a:tblGrid>
                <a:gridCol w="1371600"/>
                <a:gridCol w="2692400"/>
                <a:gridCol w="20320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Alcohol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Ether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r>
                        <a:rPr kumimoji="0" lang="en-US" sz="1800" b="0" i="0" u="none" strike="noStrike" cap="none" normalizeH="0" baseline="0">
                          <a:ln>
                            <a:noFill/>
                          </a:ln>
                          <a:solidFill>
                            <a:schemeClr val="tx2"/>
                          </a:solidFill>
                          <a:effectLst/>
                          <a:latin typeface="Times"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charset="0"/>
                          <a:ea typeface="ＭＳ Ｐゴシック" charset="0"/>
                          <a:cs typeface="ＭＳ Ｐゴシック" charset="0"/>
                        </a:rPr>
                        <a:t>R</a:t>
                      </a:r>
                      <a:r>
                        <a:rPr kumimoji="0" lang="en-US" sz="1800" b="0" i="0" u="none" strike="noStrike" cap="none" normalizeH="0" baseline="0">
                          <a:ln>
                            <a:noFill/>
                          </a:ln>
                          <a:solidFill>
                            <a:schemeClr val="tx2"/>
                          </a:solidFill>
                          <a:effectLst/>
                          <a:latin typeface="Symbol" charset="0"/>
                          <a:ea typeface="ＭＳ Ｐゴシック" charset="0"/>
                          <a:cs typeface="ＭＳ Ｐゴシック" charset="0"/>
                        </a:rPr>
                        <a:t>NH</a:t>
                      </a:r>
                      <a:r>
                        <a:rPr kumimoji="0" lang="en-US" sz="1800" b="0" i="0" u="none" strike="noStrike" cap="none" normalizeH="0" baseline="-25000">
                          <a:ln>
                            <a:noFill/>
                          </a:ln>
                          <a:solidFill>
                            <a:schemeClr val="tx2"/>
                          </a:solidFill>
                          <a:effectLst/>
                          <a:latin typeface="Symbol" charset="0"/>
                          <a:ea typeface="ＭＳ Ｐゴシック" charset="0"/>
                          <a:cs typeface="ＭＳ Ｐゴシック" charset="0"/>
                        </a:rPr>
                        <a:t>2</a:t>
                      </a: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Aldehyde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Ketone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Carboxylic Acid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Ester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rPr>
                        <a:t>Amide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bl>
          </a:graphicData>
        </a:graphic>
      </p:graphicFrame>
      <p:pic>
        <p:nvPicPr>
          <p:cNvPr id="31790"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4191000"/>
            <a:ext cx="596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1"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4495800"/>
            <a:ext cx="6096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2" name="Picture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953000"/>
            <a:ext cx="7175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3" name="Picture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5257800"/>
            <a:ext cx="8001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1794" name="Picture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5562600"/>
            <a:ext cx="8128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4" name="Rectangle 2"/>
          <p:cNvSpPr>
            <a:spLocks noGrp="1" noChangeArrowheads="1"/>
          </p:cNvSpPr>
          <p:nvPr>
            <p:ph type="title"/>
          </p:nvPr>
        </p:nvSpPr>
        <p:spPr>
          <a:xfrm>
            <a:off x="381000" y="76200"/>
            <a:ext cx="8382000" cy="914400"/>
          </a:xfrm>
        </p:spPr>
        <p:txBody>
          <a:bodyPr/>
          <a:lstStyle/>
          <a:p>
            <a:r>
              <a:rPr lang="en-US" sz="6600">
                <a:effectLst>
                  <a:outerShdw blurRad="38100" dist="38100" dir="2700000" algn="tl">
                    <a:srgbClr val="DDDDDD"/>
                  </a:outerShdw>
                </a:effectLst>
                <a:latin typeface="Times New Roman" charset="0"/>
                <a:ea typeface="ＭＳ Ｐゴシック" charset="0"/>
                <a:cs typeface="ＭＳ Ｐゴシック" charset="0"/>
              </a:rPr>
              <a:t>QUESTION</a:t>
            </a:r>
          </a:p>
        </p:txBody>
      </p:sp>
      <p:sp>
        <p:nvSpPr>
          <p:cNvPr id="13" name="Donut 12"/>
          <p:cNvSpPr/>
          <p:nvPr/>
        </p:nvSpPr>
        <p:spPr bwMode="auto">
          <a:xfrm>
            <a:off x="5105400" y="1600199"/>
            <a:ext cx="1143000" cy="1066800"/>
          </a:xfrm>
          <a:prstGeom prst="donut">
            <a:avLst>
              <a:gd name="adj" fmla="val 6705"/>
            </a:avLst>
          </a:prstGeom>
          <a:solidFill>
            <a:srgbClr val="CC0066"/>
          </a:solidFill>
          <a:ln w="3810" cap="flat" cmpd="sng" algn="ctr">
            <a:solidFill>
              <a:srgbClr val="FF0000"/>
            </a:solidFill>
            <a:prstDash val="solid"/>
            <a:round/>
            <a:headEnd type="none" w="med" len="med"/>
            <a:tailEnd type="none" w="med" len="med"/>
          </a:ln>
          <a:effectLst/>
        </p:spPr>
        <p:txBody>
          <a:bodyPr/>
          <a:lstStyle/>
          <a:p>
            <a:pPr eaLnBrk="0" hangingPunct="0"/>
            <a:endParaRPr lang="en-US"/>
          </a:p>
        </p:txBody>
      </p:sp>
      <p:pic>
        <p:nvPicPr>
          <p:cNvPr id="16" name="Picture 15" descr="Screen Shot 2017-11-09 at 10.18.06 PM.png"/>
          <p:cNvPicPr>
            <a:picLocks noChangeAspect="1"/>
          </p:cNvPicPr>
          <p:nvPr/>
        </p:nvPicPr>
        <p:blipFill>
          <a:blip r:embed="rId8"/>
          <a:stretch>
            <a:fillRect/>
          </a:stretch>
        </p:blipFill>
        <p:spPr>
          <a:xfrm>
            <a:off x="3299460" y="1453662"/>
            <a:ext cx="1577340" cy="1213338"/>
          </a:xfrm>
          <a:prstGeom prst="rect">
            <a:avLst/>
          </a:prstGeom>
          <a:scene3d>
            <a:camera prst="orthographicFront">
              <a:rot lat="10800000" lon="10800000" rev="0"/>
            </a:camera>
            <a:lightRig rig="threePt" dir="t"/>
          </a:scene3d>
        </p:spPr>
      </p:pic>
      <p:pic>
        <p:nvPicPr>
          <p:cNvPr id="31798" name="Picture 3" descr="Raspberry_ketone.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257800" y="609600"/>
            <a:ext cx="33829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Donut 18"/>
          <p:cNvSpPr/>
          <p:nvPr/>
        </p:nvSpPr>
        <p:spPr bwMode="auto">
          <a:xfrm>
            <a:off x="7315200" y="457200"/>
            <a:ext cx="1676400" cy="12954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 C10FA.PIC                                                      0000001DSilberberg ViewStudy™          AC3C04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13" y="379413"/>
            <a:ext cx="8129587" cy="609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1" name="Text Box 3"/>
          <p:cNvSpPr txBox="1">
            <a:spLocks noChangeArrowheads="1"/>
          </p:cNvSpPr>
          <p:nvPr/>
        </p:nvSpPr>
        <p:spPr bwMode="auto">
          <a:xfrm>
            <a:off x="474663" y="304800"/>
            <a:ext cx="8613775" cy="1077913"/>
          </a:xfrm>
          <a:prstGeom prst="rect">
            <a:avLst/>
          </a:prstGeom>
          <a:noFill/>
          <a:ln w="127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200" i="1">
                <a:effectLst>
                  <a:outerShdw blurRad="38100" dist="38100" dir="2700000" algn="tl">
                    <a:srgbClr val="DDDDDD"/>
                  </a:outerShdw>
                </a:effectLst>
              </a:rPr>
              <a:t>Detecting stuff we cannot see: the Sense of Smell</a:t>
            </a:r>
            <a:endParaRPr lang="en-US" sz="2800" i="1">
              <a:effectLst>
                <a:outerShdw blurRad="38100" dist="38100" dir="2700000" algn="tl">
                  <a:srgbClr val="DDDDDD"/>
                </a:outerShdw>
              </a:effectLst>
            </a:endParaRPr>
          </a:p>
          <a:p>
            <a:pPr algn="ctr" eaLnBrk="1" hangingPunct="1"/>
            <a:r>
              <a:rPr lang="en-US" sz="3200">
                <a:effectLst>
                  <a:outerShdw blurRad="38100" dist="38100" dir="2700000" algn="tl">
                    <a:srgbClr val="DDDDDD"/>
                  </a:outerShdw>
                </a:effectLst>
              </a:rPr>
              <a:t>Models, Theories &amp; Interactions</a:t>
            </a:r>
            <a:endParaRPr lang="en-US" sz="2800">
              <a:effectLst>
                <a:outerShdw blurRad="38100" dist="38100" dir="2700000" algn="tl">
                  <a:srgbClr val="DDDDDD"/>
                </a:outerShdw>
              </a:effectLst>
            </a:endParaRPr>
          </a:p>
        </p:txBody>
      </p:sp>
      <p:sp>
        <p:nvSpPr>
          <p:cNvPr id="32772" name="Text Box 4"/>
          <p:cNvSpPr txBox="1">
            <a:spLocks noChangeArrowheads="1"/>
          </p:cNvSpPr>
          <p:nvPr/>
        </p:nvSpPr>
        <p:spPr bwMode="auto">
          <a:xfrm>
            <a:off x="2476500" y="5410200"/>
            <a:ext cx="65151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dirty="0">
                <a:latin typeface="Times" charset="0"/>
              </a:rPr>
              <a:t>Structure-Odor Relationships</a:t>
            </a:r>
          </a:p>
          <a:p>
            <a:pPr algn="ctr" eaLnBrk="1" hangingPunct="1"/>
            <a:r>
              <a:rPr lang="en-US" dirty="0">
                <a:latin typeface="Times" charset="0"/>
              </a:rPr>
              <a:t>Karen J. </a:t>
            </a:r>
            <a:r>
              <a:rPr lang="en-US" dirty="0" err="1">
                <a:latin typeface="Times" charset="0"/>
              </a:rPr>
              <a:t>Rossiter</a:t>
            </a:r>
            <a:r>
              <a:rPr lang="en-US" dirty="0">
                <a:latin typeface="Times" charset="0"/>
              </a:rPr>
              <a:t>, Chem. Rev., 1996, 96, 3201-3240</a:t>
            </a:r>
          </a:p>
        </p:txBody>
      </p:sp>
      <p:pic>
        <p:nvPicPr>
          <p:cNvPr id="32773" name="Picture 5" descr="anim_neuron-orig.gif                                           00000019Chem 106-Book-WebMO            AB89E6CB:">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5105400"/>
            <a:ext cx="14224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5" name="Line 7"/>
          <p:cNvSpPr>
            <a:spLocks noChangeShapeType="1"/>
          </p:cNvSpPr>
          <p:nvPr/>
        </p:nvSpPr>
        <p:spPr bwMode="auto">
          <a:xfrm flipH="1">
            <a:off x="2514600" y="4800600"/>
            <a:ext cx="3657600" cy="609600"/>
          </a:xfrm>
          <a:prstGeom prst="line">
            <a:avLst/>
          </a:prstGeom>
          <a:noFill/>
          <a:ln w="88900">
            <a:solidFill>
              <a:schemeClr val="bg2"/>
            </a:solidFill>
            <a:round/>
            <a:headEnd/>
            <a:tailEnd type="triangle" w="med" len="med"/>
          </a:ln>
          <a:effectLst/>
        </p:spPr>
        <p:txBody>
          <a:bodyPr wrap="none" anchor="ctr"/>
          <a:lstStyle/>
          <a:p>
            <a:pPr>
              <a:defRPr/>
            </a:pPr>
            <a:endParaRPr lang="en-US">
              <a:effectLst>
                <a:outerShdw blurRad="38100" dist="38100" dir="2700000" algn="tl">
                  <a:srgbClr val="000000">
                    <a:alpha val="43137"/>
                  </a:srgbClr>
                </a:outerShdw>
              </a:effectLst>
              <a:latin typeface="Helvetica" pitchFamily="-84" charset="0"/>
              <a:ea typeface="ＭＳ Ｐゴシック" pitchFamily="-112" charset="-128"/>
              <a:cs typeface="ＭＳ Ｐゴシック" pitchFamily="-112" charset="-128"/>
            </a:endParaRPr>
          </a:p>
        </p:txBody>
      </p:sp>
      <p:sp>
        <p:nvSpPr>
          <p:cNvPr id="119816" name="Line 8"/>
          <p:cNvSpPr>
            <a:spLocks noChangeShapeType="1"/>
          </p:cNvSpPr>
          <p:nvPr/>
        </p:nvSpPr>
        <p:spPr bwMode="auto">
          <a:xfrm flipV="1">
            <a:off x="1447800" y="2590800"/>
            <a:ext cx="0" cy="2362200"/>
          </a:xfrm>
          <a:prstGeom prst="line">
            <a:avLst/>
          </a:prstGeom>
          <a:noFill/>
          <a:ln w="88900">
            <a:solidFill>
              <a:schemeClr val="bg2"/>
            </a:solidFill>
            <a:round/>
            <a:headEnd/>
            <a:tailEnd type="triangle" w="med" len="med"/>
          </a:ln>
          <a:effectLst/>
        </p:spPr>
        <p:txBody>
          <a:bodyPr wrap="none" anchor="ctr"/>
          <a:lstStyle/>
          <a:p>
            <a:pPr>
              <a:defRPr/>
            </a:pPr>
            <a:endParaRPr lang="en-US">
              <a:effectLst>
                <a:outerShdw blurRad="38100" dist="38100" dir="2700000" algn="tl">
                  <a:srgbClr val="000000">
                    <a:alpha val="43137"/>
                  </a:srgbClr>
                </a:outerShdw>
              </a:effectLst>
              <a:latin typeface="Helvetica" pitchFamily="-84" charset="0"/>
              <a:ea typeface="ＭＳ Ｐゴシック" pitchFamily="-112" charset="-128"/>
              <a:cs typeface="ＭＳ Ｐゴシック" pitchFamily="-112" charset="-128"/>
            </a:endParaRPr>
          </a:p>
        </p:txBody>
      </p:sp>
      <p:sp>
        <p:nvSpPr>
          <p:cNvPr id="119817" name="AutoShape 9"/>
          <p:cNvSpPr>
            <a:spLocks noChangeArrowheads="1"/>
          </p:cNvSpPr>
          <p:nvPr/>
        </p:nvSpPr>
        <p:spPr bwMode="auto">
          <a:xfrm>
            <a:off x="2438400" y="3733800"/>
            <a:ext cx="914400" cy="914400"/>
          </a:xfrm>
          <a:prstGeom prst="sun">
            <a:avLst>
              <a:gd name="adj" fmla="val 25000"/>
            </a:avLst>
          </a:prstGeom>
          <a:solidFill>
            <a:srgbClr val="FF9900"/>
          </a:solidFill>
          <a:ln w="12700">
            <a:solidFill>
              <a:schemeClr val="tx1"/>
            </a:solidFill>
            <a:miter lim="800000"/>
            <a:headEnd/>
            <a:tailEnd/>
          </a:ln>
          <a:effectLst/>
        </p:spPr>
        <p:txBody>
          <a:bodyPr wrap="none" anchor="ctr"/>
          <a:lstStyle/>
          <a:p>
            <a:endParaRPr lang="en-US">
              <a:effectLst>
                <a:outerShdw blurRad="38100" dist="38100" dir="2700000" algn="tl">
                  <a:srgbClr val="FFFFFF"/>
                </a:outerShdw>
              </a:effectLst>
              <a:latin typeface="Helvetica" charset="0"/>
            </a:endParaRPr>
          </a:p>
        </p:txBody>
      </p:sp>
      <p:sp>
        <p:nvSpPr>
          <p:cNvPr id="32777" name="Rectangle 8">
            <a:hlinkClick r:id="rId6"/>
          </p:cNvPr>
          <p:cNvSpPr>
            <a:spLocks noChangeArrowheads="1"/>
          </p:cNvSpPr>
          <p:nvPr/>
        </p:nvSpPr>
        <p:spPr bwMode="auto">
          <a:xfrm>
            <a:off x="0" y="1447800"/>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i="1"/>
              <a:t>http://chemconnections.org/organic/chem226/Labs/Smell/smell-links.html</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9817"/>
                                        </p:tgtEl>
                                        <p:attrNameLst>
                                          <p:attrName>style.visibility</p:attrName>
                                        </p:attrNameLst>
                                      </p:cBhvr>
                                      <p:to>
                                        <p:strVal val="visible"/>
                                      </p:to>
                                    </p:set>
                                    <p:anim calcmode="lin" valueType="num">
                                      <p:cBhvr additive="base">
                                        <p:cTn id="7" dur="500" fill="hold"/>
                                        <p:tgtEl>
                                          <p:spTgt spid="119817"/>
                                        </p:tgtEl>
                                        <p:attrNameLst>
                                          <p:attrName>ppt_x</p:attrName>
                                        </p:attrNameLst>
                                      </p:cBhvr>
                                      <p:tavLst>
                                        <p:tav tm="0">
                                          <p:val>
                                            <p:strVal val="0-#ppt_w/2"/>
                                          </p:val>
                                        </p:tav>
                                        <p:tav tm="100000">
                                          <p:val>
                                            <p:strVal val="#ppt_x"/>
                                          </p:val>
                                        </p:tav>
                                      </p:tavLst>
                                    </p:anim>
                                    <p:anim calcmode="lin" valueType="num">
                                      <p:cBhvr additive="base">
                                        <p:cTn id="8" dur="500" fill="hold"/>
                                        <p:tgtEl>
                                          <p:spTgt spid="1198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19815"/>
                                        </p:tgtEl>
                                        <p:attrNameLst>
                                          <p:attrName>style.visibility</p:attrName>
                                        </p:attrNameLst>
                                      </p:cBhvr>
                                      <p:to>
                                        <p:strVal val="visible"/>
                                      </p:to>
                                    </p:set>
                                    <p:anim calcmode="lin" valueType="num">
                                      <p:cBhvr additive="base">
                                        <p:cTn id="13" dur="500" fill="hold"/>
                                        <p:tgtEl>
                                          <p:spTgt spid="119815"/>
                                        </p:tgtEl>
                                        <p:attrNameLst>
                                          <p:attrName>ppt_x</p:attrName>
                                        </p:attrNameLst>
                                      </p:cBhvr>
                                      <p:tavLst>
                                        <p:tav tm="0">
                                          <p:val>
                                            <p:strVal val="0-#ppt_w/2"/>
                                          </p:val>
                                        </p:tav>
                                        <p:tav tm="100000">
                                          <p:val>
                                            <p:strVal val="#ppt_x"/>
                                          </p:val>
                                        </p:tav>
                                      </p:tavLst>
                                    </p:anim>
                                    <p:anim calcmode="lin" valueType="num">
                                      <p:cBhvr additive="base">
                                        <p:cTn id="14" dur="500" fill="hold"/>
                                        <p:tgtEl>
                                          <p:spTgt spid="11981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19816"/>
                                        </p:tgtEl>
                                        <p:attrNameLst>
                                          <p:attrName>style.visibility</p:attrName>
                                        </p:attrNameLst>
                                      </p:cBhvr>
                                      <p:to>
                                        <p:strVal val="visible"/>
                                      </p:to>
                                    </p:set>
                                    <p:anim calcmode="lin" valueType="num">
                                      <p:cBhvr additive="base">
                                        <p:cTn id="19" dur="500" fill="hold"/>
                                        <p:tgtEl>
                                          <p:spTgt spid="119816"/>
                                        </p:tgtEl>
                                        <p:attrNameLst>
                                          <p:attrName>ppt_x</p:attrName>
                                        </p:attrNameLst>
                                      </p:cBhvr>
                                      <p:tavLst>
                                        <p:tav tm="0">
                                          <p:val>
                                            <p:strVal val="0-#ppt_w/2"/>
                                          </p:val>
                                        </p:tav>
                                        <p:tav tm="100000">
                                          <p:val>
                                            <p:strVal val="#ppt_x"/>
                                          </p:val>
                                        </p:tav>
                                      </p:tavLst>
                                    </p:anim>
                                    <p:anim calcmode="lin" valueType="num">
                                      <p:cBhvr additive="base">
                                        <p:cTn id="20" dur="500" fill="hold"/>
                                        <p:tgtEl>
                                          <p:spTgt spid="1198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 C10FB.PIC                                                      0000001DSilberberg ViewStudy™          AC3C04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57200"/>
            <a:ext cx="43688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Text Box 3"/>
          <p:cNvSpPr txBox="1">
            <a:spLocks noChangeArrowheads="1"/>
          </p:cNvSpPr>
          <p:nvPr/>
        </p:nvSpPr>
        <p:spPr bwMode="auto">
          <a:xfrm>
            <a:off x="1981200" y="304800"/>
            <a:ext cx="5522913" cy="457200"/>
          </a:xfrm>
          <a:prstGeom prst="rect">
            <a:avLst/>
          </a:prstGeom>
          <a:noFill/>
          <a:ln w="127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effectLst>
                  <a:outerShdw blurRad="38100" dist="38100" dir="2700000" algn="tl">
                    <a:srgbClr val="DDDDDD"/>
                  </a:outerShdw>
                </a:effectLst>
              </a:rPr>
              <a:t>Historical view of a few smell receptors.</a:t>
            </a:r>
          </a:p>
        </p:txBody>
      </p:sp>
      <p:sp>
        <p:nvSpPr>
          <p:cNvPr id="96260" name="Text Box 4"/>
          <p:cNvSpPr txBox="1">
            <a:spLocks noChangeArrowheads="1"/>
          </p:cNvSpPr>
          <p:nvPr/>
        </p:nvSpPr>
        <p:spPr bwMode="auto">
          <a:xfrm>
            <a:off x="1371600" y="2971800"/>
            <a:ext cx="6707188" cy="3411538"/>
          </a:xfrm>
          <a:prstGeom prst="rect">
            <a:avLst/>
          </a:prstGeom>
          <a:noFill/>
          <a:ln w="127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800">
              <a:solidFill>
                <a:srgbClr val="000000"/>
              </a:solidFill>
              <a:latin typeface="Verdana" charset="0"/>
            </a:endParaRP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4 October 2004</a:t>
            </a:r>
          </a:p>
          <a:p>
            <a:pPr eaLnBrk="1" hangingPunct="1"/>
            <a:endParaRPr lang="en-US" sz="1400">
              <a:solidFill>
                <a:srgbClr val="000000"/>
              </a:solidFill>
              <a:latin typeface="Verdana" charset="0"/>
            </a:endParaRPr>
          </a:p>
          <a:p>
            <a:pPr eaLnBrk="1" hangingPunct="1"/>
            <a:r>
              <a:rPr lang="en-US" sz="1400">
                <a:solidFill>
                  <a:srgbClr val="307497"/>
                </a:solidFill>
                <a:latin typeface="Verdana" charset="0"/>
              </a:rPr>
              <a:t>The Nobel Assembly at Karolinska Institutet</a:t>
            </a:r>
            <a:r>
              <a:rPr lang="en-US" sz="1400">
                <a:solidFill>
                  <a:srgbClr val="000000"/>
                </a:solidFill>
                <a:latin typeface="Verdana" charset="0"/>
              </a:rPr>
              <a:t> has today decided to award </a:t>
            </a: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The Nobel Prize in Physiology or Medicine for 2004</a:t>
            </a: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jointly to </a:t>
            </a: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Richard Axel and Linda B. Buck </a:t>
            </a: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for their discoveries of </a:t>
            </a:r>
          </a:p>
          <a:p>
            <a:pPr eaLnBrk="1" hangingPunct="1"/>
            <a:endParaRPr lang="en-US" sz="1400">
              <a:solidFill>
                <a:srgbClr val="000000"/>
              </a:solidFill>
              <a:latin typeface="Verdana" charset="0"/>
            </a:endParaRPr>
          </a:p>
          <a:p>
            <a:pPr eaLnBrk="1" hangingPunct="1"/>
            <a:r>
              <a:rPr lang="en-US" sz="1400">
                <a:solidFill>
                  <a:srgbClr val="000000"/>
                </a:solidFill>
                <a:latin typeface="Verdana" charset="0"/>
              </a:rPr>
              <a:t>"odorant receptors and the organization of the olfactory system"</a:t>
            </a:r>
            <a:endParaRPr lang="en-US" sz="800">
              <a:solidFill>
                <a:srgbClr val="000000"/>
              </a:solidFill>
              <a:latin typeface="Verdana" charset="0"/>
            </a:endParaRPr>
          </a:p>
          <a:p>
            <a:pPr eaLnBrk="1" hangingPunct="1"/>
            <a:endParaRPr lang="en-US">
              <a:effectLst>
                <a:outerShdw blurRad="38100" dist="38100" dir="2700000" algn="tl">
                  <a:srgbClr val="DDDDDD"/>
                </a:outerShdw>
              </a:effectLst>
            </a:endParaRPr>
          </a:p>
        </p:txBody>
      </p:sp>
      <p:sp>
        <p:nvSpPr>
          <p:cNvPr id="34821" name="Rectangle 5">
            <a:hlinkClick r:id="rId4"/>
          </p:cNvPr>
          <p:cNvSpPr>
            <a:spLocks noChangeArrowheads="1"/>
          </p:cNvSpPr>
          <p:nvPr/>
        </p:nvSpPr>
        <p:spPr bwMode="auto">
          <a:xfrm>
            <a:off x="0" y="6273800"/>
            <a:ext cx="9144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i="1"/>
              <a:t>http://chemconnections.org/organic/chem226/Labs/Smell/ChemComm.html</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6" descr="table-of-organic-compounds-and-their-smells-w12.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610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1981200" y="228600"/>
            <a:ext cx="5253038" cy="461963"/>
          </a:xfrm>
          <a:prstGeom prst="rect">
            <a:avLst/>
          </a:prstGeom>
          <a:noFill/>
          <a:ln w="127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effectLst>
                  <a:outerShdw blurRad="38100" dist="38100" dir="2700000" algn="tl">
                    <a:srgbClr val="DDDDDD"/>
                  </a:outerShdw>
                </a:effectLst>
              </a:rPr>
              <a:t>Organic Functions &amp; Smell Receptors.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p:cNvSpPr>
            <a:spLocks noChangeArrowheads="1"/>
          </p:cNvSpPr>
          <p:nvPr/>
        </p:nvSpPr>
        <p:spPr bwMode="auto">
          <a:xfrm>
            <a:off x="762000" y="1239838"/>
            <a:ext cx="3810000" cy="40941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000" b="0"/>
              <a:t>Isoamyl acetate, also known as isopentyl acetate, is formed from isoamyl alcohol and acetic acid. It is a colorless liquid that is only slightly soluble in water, but very soluble in most organic solvents. Isoamyl acetate has a strong odor which is also described as similar to both banana and pear.[3] Banana oil may be either pure isoamyl acetate, or flavorings that are mixtures of isoamyl acetate, amyl acetate, and other flavors.</a:t>
            </a:r>
          </a:p>
        </p:txBody>
      </p:sp>
      <p:pic>
        <p:nvPicPr>
          <p:cNvPr id="38915" name="Picture 9" descr="Screen Shot 2017-11-21 at 3.28.3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914400"/>
            <a:ext cx="37211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10" descr="Screen Shot 2017-11-21 at 3.31.06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886200"/>
            <a:ext cx="227488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Rectangle 11"/>
          <p:cNvSpPr>
            <a:spLocks noChangeArrowheads="1"/>
          </p:cNvSpPr>
          <p:nvPr/>
        </p:nvSpPr>
        <p:spPr bwMode="auto">
          <a:xfrm>
            <a:off x="6096000" y="5867400"/>
            <a:ext cx="1347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7</a:t>
            </a:r>
            <a:r>
              <a:rPr lang="en-US"/>
              <a:t>H</a:t>
            </a:r>
            <a:r>
              <a:rPr lang="en-US" baseline="-25000"/>
              <a:t>14</a:t>
            </a:r>
            <a:r>
              <a:rPr lang="en-US"/>
              <a:t>O</a:t>
            </a:r>
            <a:r>
              <a:rPr lang="en-US" baseline="-25000"/>
              <a:t>2</a:t>
            </a:r>
          </a:p>
        </p:txBody>
      </p:sp>
      <p:sp>
        <p:nvSpPr>
          <p:cNvPr id="13" name="Rectangle 12"/>
          <p:cNvSpPr/>
          <p:nvPr/>
        </p:nvSpPr>
        <p:spPr>
          <a:xfrm>
            <a:off x="1295400" y="304800"/>
            <a:ext cx="6650038" cy="461963"/>
          </a:xfrm>
          <a:prstGeom prst="rect">
            <a:avLst/>
          </a:prstGeom>
        </p:spPr>
        <p:txBody>
          <a:bodyPr wrap="none">
            <a:spAutoFit/>
          </a:bodyPr>
          <a:lstStyle/>
          <a:p>
            <a:r>
              <a:rPr lang="en-US">
                <a:effectLst>
                  <a:outerShdw blurRad="38100" dist="38100" dir="2700000" algn="tl">
                    <a:srgbClr val="DDDDDD"/>
                  </a:outerShdw>
                </a:effectLst>
              </a:rPr>
              <a:t>One molecule, one function: One Smell Receptor</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40962" name="Picture 9" descr="Screen Shot 2017-11-21 at 3.28.3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184400"/>
            <a:ext cx="37211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11"/>
          <p:cNvSpPr>
            <a:spLocks noChangeArrowheads="1"/>
          </p:cNvSpPr>
          <p:nvPr/>
        </p:nvSpPr>
        <p:spPr bwMode="auto">
          <a:xfrm>
            <a:off x="6248400" y="2743200"/>
            <a:ext cx="1111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a:t>C</a:t>
            </a:r>
            <a:r>
              <a:rPr lang="en-US" sz="2000" baseline="-25000"/>
              <a:t>7</a:t>
            </a:r>
            <a:r>
              <a:rPr lang="en-US" sz="2000"/>
              <a:t>H</a:t>
            </a:r>
            <a:r>
              <a:rPr lang="en-US" sz="2000" baseline="-25000"/>
              <a:t>14</a:t>
            </a:r>
            <a:r>
              <a:rPr lang="en-US" sz="2000"/>
              <a:t>O</a:t>
            </a:r>
            <a:r>
              <a:rPr lang="en-US" sz="2000" baseline="-25000"/>
              <a:t>2</a:t>
            </a:r>
          </a:p>
        </p:txBody>
      </p:sp>
      <p:sp>
        <p:nvSpPr>
          <p:cNvPr id="13" name="Rectangle 12"/>
          <p:cNvSpPr/>
          <p:nvPr/>
        </p:nvSpPr>
        <p:spPr>
          <a:xfrm>
            <a:off x="5029200" y="533400"/>
            <a:ext cx="3657600" cy="1200150"/>
          </a:xfrm>
          <a:prstGeom prst="rect">
            <a:avLst/>
          </a:prstGeom>
        </p:spPr>
        <p:txBody>
          <a:bodyPr>
            <a:spAutoFit/>
          </a:bodyPr>
          <a:lstStyle/>
          <a:p>
            <a:pPr algn="ctr"/>
            <a:r>
              <a:rPr lang="en-US">
                <a:effectLst>
                  <a:outerShdw blurRad="38100" dist="38100" dir="2700000" algn="tl">
                    <a:srgbClr val="DDDDDD"/>
                  </a:outerShdw>
                </a:effectLst>
              </a:rPr>
              <a:t>One molecule among 82 primary chemicals found in bananas:</a:t>
            </a:r>
          </a:p>
        </p:txBody>
      </p:sp>
      <p:pic>
        <p:nvPicPr>
          <p:cNvPr id="40965" name="Picture 6" descr="banana structures- SC Johnson.pdf"/>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5800" y="533400"/>
            <a:ext cx="3733800" cy="577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9" descr="Screen Shot 2017-11-21 at 3.28.3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38200"/>
            <a:ext cx="37211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10" descr="Screen Shot 2017-11-21 at 3.31.06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838200"/>
            <a:ext cx="227488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11"/>
          <p:cNvSpPr>
            <a:spLocks noChangeArrowheads="1"/>
          </p:cNvSpPr>
          <p:nvPr/>
        </p:nvSpPr>
        <p:spPr bwMode="auto">
          <a:xfrm>
            <a:off x="6934200" y="2743200"/>
            <a:ext cx="1347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7</a:t>
            </a:r>
            <a:r>
              <a:rPr lang="en-US"/>
              <a:t>H</a:t>
            </a:r>
            <a:r>
              <a:rPr lang="en-US" baseline="-25000"/>
              <a:t>14</a:t>
            </a:r>
            <a:r>
              <a:rPr lang="en-US"/>
              <a:t>O</a:t>
            </a:r>
            <a:r>
              <a:rPr lang="en-US" baseline="-25000"/>
              <a:t>2</a:t>
            </a:r>
          </a:p>
        </p:txBody>
      </p:sp>
      <p:sp>
        <p:nvSpPr>
          <p:cNvPr id="13" name="Rectangle 12"/>
          <p:cNvSpPr/>
          <p:nvPr/>
        </p:nvSpPr>
        <p:spPr>
          <a:xfrm>
            <a:off x="3810000" y="304800"/>
            <a:ext cx="3163888" cy="769938"/>
          </a:xfrm>
          <a:prstGeom prst="rect">
            <a:avLst/>
          </a:prstGeom>
        </p:spPr>
        <p:txBody>
          <a:bodyPr wrap="none">
            <a:spAutoFit/>
          </a:bodyPr>
          <a:lstStyle/>
          <a:p>
            <a:r>
              <a:rPr lang="en-US" sz="4400">
                <a:effectLst>
                  <a:outerShdw blurRad="38100" dist="38100" dir="2700000" algn="tl">
                    <a:srgbClr val="DDDDDD"/>
                  </a:outerShdw>
                </a:effectLst>
              </a:rPr>
              <a:t>QUESTION</a:t>
            </a:r>
          </a:p>
        </p:txBody>
      </p:sp>
      <p:sp>
        <p:nvSpPr>
          <p:cNvPr id="9" name="TextBox 8"/>
          <p:cNvSpPr txBox="1"/>
          <p:nvPr/>
        </p:nvSpPr>
        <p:spPr>
          <a:xfrm>
            <a:off x="3048000" y="3810000"/>
            <a:ext cx="4724400" cy="2678113"/>
          </a:xfrm>
          <a:prstGeom prst="rect">
            <a:avLst/>
          </a:prstGeom>
          <a:no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a:t>The function in isoamyl acetate</a:t>
            </a:r>
            <a:r>
              <a:rPr lang="ja-JP" altLang="en-US" b="0"/>
              <a:t>’</a:t>
            </a:r>
            <a:r>
              <a:rPr lang="en-US" b="0"/>
              <a:t>s structure is a(n):</a:t>
            </a:r>
          </a:p>
          <a:p>
            <a:pPr eaLnBrk="1" hangingPunct="1">
              <a:buFont typeface="Times New Roman" charset="0"/>
              <a:buAutoNum type="alphaUcPeriod"/>
            </a:pPr>
            <a:r>
              <a:rPr lang="en-US" b="0"/>
              <a:t>Alcohol</a:t>
            </a:r>
          </a:p>
          <a:p>
            <a:pPr eaLnBrk="1" hangingPunct="1">
              <a:buFont typeface="Times New Roman" charset="0"/>
              <a:buAutoNum type="alphaUcPeriod"/>
            </a:pPr>
            <a:r>
              <a:rPr lang="en-US" b="0"/>
              <a:t>Aldehyde</a:t>
            </a:r>
          </a:p>
          <a:p>
            <a:pPr eaLnBrk="1" hangingPunct="1">
              <a:buFont typeface="Times New Roman" charset="0"/>
              <a:buAutoNum type="alphaUcPeriod"/>
            </a:pPr>
            <a:r>
              <a:rPr lang="en-US" b="0"/>
              <a:t>Ketone</a:t>
            </a:r>
          </a:p>
          <a:p>
            <a:pPr eaLnBrk="1" hangingPunct="1">
              <a:buFont typeface="Times New Roman" charset="0"/>
              <a:buAutoNum type="alphaUcPeriod"/>
            </a:pPr>
            <a:r>
              <a:rPr lang="en-US" b="0"/>
              <a:t>Ester</a:t>
            </a:r>
          </a:p>
          <a:p>
            <a:pPr eaLnBrk="1" hangingPunct="1">
              <a:buFont typeface="Times New Roman" charset="0"/>
              <a:buAutoNum type="alphaUcPeriod"/>
            </a:pPr>
            <a:r>
              <a:rPr lang="en-US" b="0"/>
              <a:t>Carboxylic Acid</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p:cNvSpPr>
            <a:spLocks noChangeArrowheads="1"/>
          </p:cNvSpPr>
          <p:nvPr/>
        </p:nvSpPr>
        <p:spPr bwMode="auto">
          <a:xfrm>
            <a:off x="1219200" y="2514600"/>
            <a:ext cx="3810000" cy="25542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000" b="0"/>
              <a:t>Methyl salicylate (oil of wintergreen or wintergreen oil) is naturally produced by many species of plants, particularly wintergreens. It is also synthetically produced, used as a fragrance, in foods and beverages, and in liniments.</a:t>
            </a:r>
          </a:p>
        </p:txBody>
      </p:sp>
      <p:pic>
        <p:nvPicPr>
          <p:cNvPr id="47107" name="Picture 11" descr="Screen Shot 2017-11-21 at 3.25.0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295400"/>
            <a:ext cx="3022600"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12" descr="Screen Shot 2017-11-21 at 3.23.3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4114800"/>
            <a:ext cx="24638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13"/>
          <p:cNvSpPr>
            <a:spLocks noChangeArrowheads="1"/>
          </p:cNvSpPr>
          <p:nvPr/>
        </p:nvSpPr>
        <p:spPr bwMode="auto">
          <a:xfrm>
            <a:off x="6629400" y="5867400"/>
            <a:ext cx="119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8</a:t>
            </a:r>
            <a:r>
              <a:rPr lang="en-US"/>
              <a:t>H</a:t>
            </a:r>
            <a:r>
              <a:rPr lang="en-US" baseline="-25000"/>
              <a:t>8</a:t>
            </a:r>
            <a:r>
              <a:rPr lang="en-US"/>
              <a:t>O</a:t>
            </a:r>
            <a:r>
              <a:rPr lang="en-US" baseline="-25000"/>
              <a:t>3</a:t>
            </a:r>
          </a:p>
        </p:txBody>
      </p:sp>
      <p:sp>
        <p:nvSpPr>
          <p:cNvPr id="15" name="Rectangle 14"/>
          <p:cNvSpPr/>
          <p:nvPr/>
        </p:nvSpPr>
        <p:spPr>
          <a:xfrm>
            <a:off x="1600200" y="381000"/>
            <a:ext cx="6700838" cy="461963"/>
          </a:xfrm>
          <a:prstGeom prst="rect">
            <a:avLst/>
          </a:prstGeom>
        </p:spPr>
        <p:txBody>
          <a:bodyPr wrap="none">
            <a:spAutoFit/>
          </a:bodyPr>
          <a:lstStyle/>
          <a:p>
            <a:r>
              <a:rPr lang="en-US">
                <a:effectLst>
                  <a:outerShdw blurRad="38100" dist="38100" dir="2700000" algn="tl">
                    <a:srgbClr val="DDDDDD"/>
                  </a:outerShdw>
                </a:effectLst>
              </a:rPr>
              <a:t>One molecule, two functions: One Smell Receptor</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1" descr="Screen Shot 2017-11-21 at 3.25.0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9800" y="990600"/>
            <a:ext cx="3022600"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12" descr="Screen Shot 2017-11-21 at 3.23.3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143000"/>
            <a:ext cx="24638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Rectangle 13"/>
          <p:cNvSpPr>
            <a:spLocks noChangeArrowheads="1"/>
          </p:cNvSpPr>
          <p:nvPr/>
        </p:nvSpPr>
        <p:spPr bwMode="auto">
          <a:xfrm>
            <a:off x="6400800" y="2743200"/>
            <a:ext cx="119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C</a:t>
            </a:r>
            <a:r>
              <a:rPr lang="en-US" baseline="-25000"/>
              <a:t>8</a:t>
            </a:r>
            <a:r>
              <a:rPr lang="en-US"/>
              <a:t>H</a:t>
            </a:r>
            <a:r>
              <a:rPr lang="en-US" baseline="-25000"/>
              <a:t>8</a:t>
            </a:r>
            <a:r>
              <a:rPr lang="en-US"/>
              <a:t>O</a:t>
            </a:r>
            <a:r>
              <a:rPr lang="en-US" baseline="-25000"/>
              <a:t>3</a:t>
            </a:r>
          </a:p>
        </p:txBody>
      </p:sp>
      <p:sp>
        <p:nvSpPr>
          <p:cNvPr id="7" name="Rectangle 6"/>
          <p:cNvSpPr/>
          <p:nvPr/>
        </p:nvSpPr>
        <p:spPr>
          <a:xfrm>
            <a:off x="3276600" y="304800"/>
            <a:ext cx="3163888" cy="769938"/>
          </a:xfrm>
          <a:prstGeom prst="rect">
            <a:avLst/>
          </a:prstGeom>
        </p:spPr>
        <p:txBody>
          <a:bodyPr wrap="none">
            <a:spAutoFit/>
          </a:bodyPr>
          <a:lstStyle/>
          <a:p>
            <a:r>
              <a:rPr lang="en-US" sz="4400">
                <a:effectLst>
                  <a:outerShdw blurRad="38100" dist="38100" dir="2700000" algn="tl">
                    <a:srgbClr val="DDDDDD"/>
                  </a:outerShdw>
                </a:effectLst>
              </a:rPr>
              <a:t>QUESTION</a:t>
            </a:r>
          </a:p>
        </p:txBody>
      </p:sp>
      <p:sp>
        <p:nvSpPr>
          <p:cNvPr id="8" name="TextBox 7"/>
          <p:cNvSpPr txBox="1"/>
          <p:nvPr/>
        </p:nvSpPr>
        <p:spPr>
          <a:xfrm>
            <a:off x="3048000" y="3810000"/>
            <a:ext cx="4724400" cy="2678113"/>
          </a:xfrm>
          <a:prstGeom prst="rect">
            <a:avLst/>
          </a:prstGeom>
          <a:no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a:t>One of the functions, an ester, is circled. What is the other function?:</a:t>
            </a:r>
          </a:p>
          <a:p>
            <a:pPr eaLnBrk="1" hangingPunct="1">
              <a:buFont typeface="Times New Roman" charset="0"/>
              <a:buAutoNum type="alphaUcPeriod"/>
            </a:pPr>
            <a:r>
              <a:rPr lang="en-US" b="0"/>
              <a:t>Alcohol</a:t>
            </a:r>
          </a:p>
          <a:p>
            <a:pPr eaLnBrk="1" hangingPunct="1">
              <a:buFont typeface="Times New Roman" charset="0"/>
              <a:buAutoNum type="alphaUcPeriod"/>
            </a:pPr>
            <a:r>
              <a:rPr lang="en-US" b="0"/>
              <a:t>Ether</a:t>
            </a:r>
          </a:p>
          <a:p>
            <a:pPr eaLnBrk="1" hangingPunct="1">
              <a:buFont typeface="Times New Roman" charset="0"/>
              <a:buAutoNum type="alphaUcPeriod"/>
            </a:pPr>
            <a:r>
              <a:rPr lang="en-US" b="0"/>
              <a:t>Ketone</a:t>
            </a:r>
          </a:p>
          <a:p>
            <a:pPr eaLnBrk="1" hangingPunct="1">
              <a:buFont typeface="Times New Roman" charset="0"/>
              <a:buAutoNum type="alphaUcPeriod"/>
            </a:pPr>
            <a:r>
              <a:rPr lang="en-US" b="0"/>
              <a:t>Aldehyde</a:t>
            </a:r>
          </a:p>
          <a:p>
            <a:pPr eaLnBrk="1" hangingPunct="1">
              <a:buFont typeface="Times New Roman" charset="0"/>
              <a:buAutoNum type="alphaUcPeriod"/>
            </a:pPr>
            <a:r>
              <a:rPr lang="en-US" b="0"/>
              <a:t>Carboxylic Acid</a:t>
            </a:r>
          </a:p>
        </p:txBody>
      </p:sp>
      <p:sp>
        <p:nvSpPr>
          <p:cNvPr id="9" name="Donut 8"/>
          <p:cNvSpPr/>
          <p:nvPr/>
        </p:nvSpPr>
        <p:spPr bwMode="auto">
          <a:xfrm>
            <a:off x="5562600" y="1447800"/>
            <a:ext cx="1524000" cy="11430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10" name="Donut 9"/>
          <p:cNvSpPr/>
          <p:nvPr/>
        </p:nvSpPr>
        <p:spPr bwMode="auto">
          <a:xfrm>
            <a:off x="2057400" y="1143000"/>
            <a:ext cx="1524000" cy="11430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descr="Screen Shot 2017-11-21 at 1.44.5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57200"/>
            <a:ext cx="35306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4" descr="Screen Shot 2017-11-21 at 1.46.48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2188" y="2133600"/>
            <a:ext cx="16240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Rectangle 6"/>
          <p:cNvSpPr>
            <a:spLocks noChangeArrowheads="1"/>
          </p:cNvSpPr>
          <p:nvPr/>
        </p:nvSpPr>
        <p:spPr bwMode="auto">
          <a:xfrm>
            <a:off x="762000" y="1239838"/>
            <a:ext cx="3810000" cy="40941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000" b="0"/>
              <a:t>An extract of the cured, full-grown, unripe fruit of an orchid produces a popular flavoring. The natural extract sells for ~ $1500/kg versus ~ $20/kg for the synthetic version.  The structure of the compound that is responsible for the smell/flavor is shown to the right. The Guinness Book of World Records once listed this compound as having the lowest smell detection limit of all chemicals (2 x 10 </a:t>
            </a:r>
            <a:r>
              <a:rPr lang="en-US" sz="2000" b="0" baseline="30000"/>
              <a:t>–11</a:t>
            </a:r>
            <a:r>
              <a:rPr lang="en-US" sz="2000" b="0"/>
              <a:t> g per 1,000 cm</a:t>
            </a:r>
            <a:r>
              <a:rPr lang="en-US" sz="2000" b="0" baseline="30000"/>
              <a:t>3</a:t>
            </a:r>
            <a:r>
              <a:rPr lang="en-US" sz="2000" b="0"/>
              <a:t> of air). </a:t>
            </a:r>
          </a:p>
        </p:txBody>
      </p:sp>
      <p:sp>
        <p:nvSpPr>
          <p:cNvPr id="53253" name="Rectangle 7"/>
          <p:cNvSpPr>
            <a:spLocks noChangeArrowheads="1"/>
          </p:cNvSpPr>
          <p:nvPr/>
        </p:nvSpPr>
        <p:spPr bwMode="auto">
          <a:xfrm>
            <a:off x="5029200" y="3441700"/>
            <a:ext cx="3657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b="0" i="1"/>
              <a:t>Bonus:</a:t>
            </a:r>
          </a:p>
          <a:p>
            <a:r>
              <a:rPr lang="en-US" sz="1800" b="0" i="1"/>
              <a:t>The space (volume) of the Oakland Coliseum Arena, aka Oracle Arena, is approximately 90,000,000 ft</a:t>
            </a:r>
            <a:r>
              <a:rPr lang="en-US" sz="1800" b="0" i="1" baseline="30000"/>
              <a:t>3</a:t>
            </a:r>
            <a:r>
              <a:rPr lang="en-US" sz="1800" b="0" i="1"/>
              <a:t>. If 1.00g of the compound were released at center court, and was completely and evenly dispersed throughout the building, would you smell it sitting in sec. 204, row H, seat 121? Show your calculation. (1 ft</a:t>
            </a:r>
            <a:r>
              <a:rPr lang="en-US" sz="1800" b="0" i="1" baseline="30000"/>
              <a:t>3</a:t>
            </a:r>
            <a:r>
              <a:rPr lang="en-US" sz="1800" b="0" i="1"/>
              <a:t> = 0.0283 m</a:t>
            </a:r>
            <a:r>
              <a:rPr lang="en-US" sz="1800" b="0" i="1" baseline="30000"/>
              <a:t>3</a:t>
            </a:r>
            <a:r>
              <a:rPr lang="en-US" sz="1800" b="0" i="1"/>
              <a:t>)</a:t>
            </a:r>
          </a:p>
        </p:txBody>
      </p:sp>
      <p:sp>
        <p:nvSpPr>
          <p:cNvPr id="9" name="TextBox 8"/>
          <p:cNvSpPr txBox="1">
            <a:spLocks noChangeArrowheads="1"/>
          </p:cNvSpPr>
          <p:nvPr/>
        </p:nvSpPr>
        <p:spPr bwMode="auto">
          <a:xfrm>
            <a:off x="5486400" y="1524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1800"/>
              <a:t>Vanillin</a:t>
            </a:r>
          </a:p>
        </p:txBody>
      </p:sp>
      <p:sp>
        <p:nvSpPr>
          <p:cNvPr id="10" name="Rectangle 9"/>
          <p:cNvSpPr/>
          <p:nvPr/>
        </p:nvSpPr>
        <p:spPr>
          <a:xfrm>
            <a:off x="457200" y="152400"/>
            <a:ext cx="4267200" cy="830263"/>
          </a:xfrm>
          <a:prstGeom prst="rect">
            <a:avLst/>
          </a:prstGeom>
        </p:spPr>
        <p:txBody>
          <a:bodyPr>
            <a:spAutoFit/>
          </a:bodyPr>
          <a:lstStyle/>
          <a:p>
            <a:r>
              <a:rPr lang="en-US">
                <a:effectLst>
                  <a:outerShdw blurRad="38100" dist="38100" dir="2700000" algn="tl">
                    <a:srgbClr val="DDDDDD"/>
                  </a:outerShdw>
                </a:effectLst>
              </a:rPr>
              <a:t>One molecule, three functions: One Smell Receptor</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276600" y="304800"/>
            <a:ext cx="3163888" cy="769938"/>
          </a:xfrm>
          <a:prstGeom prst="rect">
            <a:avLst/>
          </a:prstGeom>
        </p:spPr>
        <p:txBody>
          <a:bodyPr wrap="none">
            <a:spAutoFit/>
          </a:bodyPr>
          <a:lstStyle/>
          <a:p>
            <a:r>
              <a:rPr lang="en-US" sz="4400">
                <a:effectLst>
                  <a:outerShdw blurRad="38100" dist="38100" dir="2700000" algn="tl">
                    <a:srgbClr val="DDDDDD"/>
                  </a:outerShdw>
                </a:effectLst>
              </a:rPr>
              <a:t>QUESTION</a:t>
            </a:r>
          </a:p>
        </p:txBody>
      </p:sp>
      <p:sp>
        <p:nvSpPr>
          <p:cNvPr id="8" name="TextBox 7"/>
          <p:cNvSpPr txBox="1"/>
          <p:nvPr/>
        </p:nvSpPr>
        <p:spPr>
          <a:xfrm>
            <a:off x="2057400" y="3810000"/>
            <a:ext cx="5715000" cy="2678113"/>
          </a:xfrm>
          <a:prstGeom prst="rect">
            <a:avLst/>
          </a:prstGeom>
          <a:no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a:t>One of the functions, an alcohol, is circled. What are the other two functions?:</a:t>
            </a:r>
          </a:p>
          <a:p>
            <a:pPr eaLnBrk="1" hangingPunct="1">
              <a:buFont typeface="Times New Roman" charset="0"/>
              <a:buAutoNum type="alphaUcPeriod"/>
            </a:pPr>
            <a:r>
              <a:rPr lang="en-US" b="0"/>
              <a:t>Aldehyde + Ketone</a:t>
            </a:r>
          </a:p>
          <a:p>
            <a:pPr eaLnBrk="1" hangingPunct="1">
              <a:buFont typeface="Times New Roman" charset="0"/>
              <a:buAutoNum type="alphaUcPeriod"/>
            </a:pPr>
            <a:r>
              <a:rPr lang="en-US" b="0"/>
              <a:t>Carboxylic Acid + Ester</a:t>
            </a:r>
          </a:p>
          <a:p>
            <a:pPr eaLnBrk="1" hangingPunct="1">
              <a:buFont typeface="Times New Roman" charset="0"/>
              <a:buAutoNum type="alphaUcPeriod"/>
            </a:pPr>
            <a:r>
              <a:rPr lang="en-US" b="0"/>
              <a:t>Ketone + Ether</a:t>
            </a:r>
          </a:p>
          <a:p>
            <a:pPr eaLnBrk="1" hangingPunct="1">
              <a:buFont typeface="Times New Roman" charset="0"/>
              <a:buAutoNum type="alphaUcPeriod"/>
            </a:pPr>
            <a:r>
              <a:rPr lang="en-US" b="0"/>
              <a:t>Aldehyde + Ether</a:t>
            </a:r>
          </a:p>
          <a:p>
            <a:pPr eaLnBrk="1" hangingPunct="1">
              <a:buFont typeface="Times New Roman" charset="0"/>
              <a:buAutoNum type="alphaUcPeriod"/>
            </a:pPr>
            <a:r>
              <a:rPr lang="en-US" b="0"/>
              <a:t>Carboxylic Acid + Aldehyde</a:t>
            </a:r>
          </a:p>
        </p:txBody>
      </p:sp>
      <p:pic>
        <p:nvPicPr>
          <p:cNvPr id="55300" name="Picture 3" descr="Screen Shot 2017-11-21 at 1.44.5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71600"/>
            <a:ext cx="44338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4" descr="Screen Shot 2017-11-21 at 1.46.48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524000"/>
            <a:ext cx="21653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TextBox 12"/>
          <p:cNvSpPr txBox="1">
            <a:spLocks noChangeArrowheads="1"/>
          </p:cNvSpPr>
          <p:nvPr/>
        </p:nvSpPr>
        <p:spPr bwMode="auto">
          <a:xfrm>
            <a:off x="1752600" y="9906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1800"/>
              <a:t>Vanillin</a:t>
            </a:r>
          </a:p>
        </p:txBody>
      </p:sp>
      <p:sp>
        <p:nvSpPr>
          <p:cNvPr id="14" name="Donut 13"/>
          <p:cNvSpPr/>
          <p:nvPr/>
        </p:nvSpPr>
        <p:spPr bwMode="auto">
          <a:xfrm>
            <a:off x="5791200" y="2362200"/>
            <a:ext cx="1143000" cy="10668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15" name="Donut 14"/>
          <p:cNvSpPr/>
          <p:nvPr/>
        </p:nvSpPr>
        <p:spPr bwMode="auto">
          <a:xfrm>
            <a:off x="1219200" y="2590800"/>
            <a:ext cx="838200" cy="838200"/>
          </a:xfrm>
          <a:prstGeom prst="donut">
            <a:avLst>
              <a:gd name="adj" fmla="val 7680"/>
            </a:avLst>
          </a:prstGeom>
          <a:solidFill>
            <a:srgbClr val="3366FF"/>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creen Shot 2016-09-26 at 11.57.47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5350" y="1289050"/>
            <a:ext cx="7353300" cy="42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Rectangle 3">
            <a:hlinkClick r:id="rId3"/>
          </p:cNvPr>
          <p:cNvSpPr>
            <a:spLocks noChangeArrowheads="1"/>
          </p:cNvSpPr>
          <p:nvPr/>
        </p:nvSpPr>
        <p:spPr bwMode="auto">
          <a:xfrm>
            <a:off x="0" y="5903913"/>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https://www.youtube.com/watch?v=58U52lDTuvk&amp;list=PLgawtcOBBjr9I-NDoUX-HmTQr_VN465G2&amp;index=3</a:t>
            </a:r>
          </a:p>
        </p:txBody>
      </p:sp>
      <p:sp>
        <p:nvSpPr>
          <p:cNvPr id="59396" name="Rectangle 4"/>
          <p:cNvSpPr>
            <a:spLocks noChangeArrowheads="1"/>
          </p:cNvSpPr>
          <p:nvPr/>
        </p:nvSpPr>
        <p:spPr bwMode="auto">
          <a:xfrm>
            <a:off x="2667000" y="533400"/>
            <a:ext cx="3314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What a smell looks like</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a:hlinkClick r:id="rId2"/>
          </p:cNvPr>
          <p:cNvSpPr>
            <a:spLocks noChangeArrowheads="1"/>
          </p:cNvSpPr>
          <p:nvPr/>
        </p:nvSpPr>
        <p:spPr bwMode="auto">
          <a:xfrm>
            <a:off x="0" y="5903913"/>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https://www.youtube.com/watch?v=FLH36ML8IEU</a:t>
            </a:r>
          </a:p>
        </p:txBody>
      </p:sp>
      <p:sp>
        <p:nvSpPr>
          <p:cNvPr id="60419" name="Rectangle 4"/>
          <p:cNvSpPr>
            <a:spLocks noChangeArrowheads="1"/>
          </p:cNvSpPr>
          <p:nvPr/>
        </p:nvSpPr>
        <p:spPr bwMode="auto">
          <a:xfrm>
            <a:off x="533400" y="533400"/>
            <a:ext cx="8002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Inside the extraordinary nose of a search-and-rescue dog</a:t>
            </a:r>
          </a:p>
        </p:txBody>
      </p:sp>
      <p:pic>
        <p:nvPicPr>
          <p:cNvPr id="60420" name="Picture 5" descr="Screen Shot 2016-09-26 at 12.44.21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6550" y="1771650"/>
            <a:ext cx="33909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a:hlinkClick r:id="rId2"/>
          </p:cNvPr>
          <p:cNvSpPr>
            <a:spLocks noChangeArrowheads="1"/>
          </p:cNvSpPr>
          <p:nvPr/>
        </p:nvSpPr>
        <p:spPr bwMode="auto">
          <a:xfrm>
            <a:off x="0" y="5903913"/>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https://www.youtube.com/watch?v=e0UK6kkS0_M</a:t>
            </a:r>
          </a:p>
        </p:txBody>
      </p:sp>
      <p:sp>
        <p:nvSpPr>
          <p:cNvPr id="61443" name="Rectangle 4"/>
          <p:cNvSpPr>
            <a:spLocks noChangeArrowheads="1"/>
          </p:cNvSpPr>
          <p:nvPr/>
        </p:nvSpPr>
        <p:spPr bwMode="auto">
          <a:xfrm>
            <a:off x="768350" y="533400"/>
            <a:ext cx="7689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Dogs Can Smell Cancer - Secret Life of Dogs - BBC</a:t>
            </a:r>
          </a:p>
        </p:txBody>
      </p:sp>
      <p:pic>
        <p:nvPicPr>
          <p:cNvPr id="61444" name="Picture 6" descr="Screen Shot 2016-09-26 at 12.47.4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1168400"/>
            <a:ext cx="69596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9-05-16 at 9.16.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660400"/>
            <a:ext cx="4445000" cy="5537200"/>
          </a:xfrm>
          <a:prstGeom prst="rect">
            <a:avLst/>
          </a:prstGeom>
          <a:ln>
            <a:solidFill>
              <a:schemeClr val="tx1"/>
            </a:solidFill>
          </a:ln>
        </p:spPr>
      </p:pic>
      <p:pic>
        <p:nvPicPr>
          <p:cNvPr id="4" name="Picture 3" descr="Screen Shot 2019-05-16 at 9.15.1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200400"/>
            <a:ext cx="5638800" cy="3262495"/>
          </a:xfrm>
          <a:prstGeom prst="rect">
            <a:avLst/>
          </a:prstGeom>
        </p:spPr>
      </p:pic>
    </p:spTree>
    <p:extLst>
      <p:ext uri="{BB962C8B-B14F-4D97-AF65-F5344CB8AC3E}">
        <p14:creationId xmlns:p14="http://schemas.microsoft.com/office/powerpoint/2010/main" val="3961489406"/>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838200" y="2438400"/>
            <a:ext cx="7772400" cy="1143000"/>
          </a:xfrm>
          <a:prstGeom prst="rect">
            <a:avLst/>
          </a:prstGeom>
          <a:noFill/>
          <a:ln w="12700">
            <a:noFill/>
            <a:miter lim="800000"/>
            <a:headEnd/>
            <a:tailEnd/>
          </a:ln>
          <a:effectLst/>
        </p:spPr>
        <p:txBody>
          <a:bodyPr lIns="90487" tIns="44450" rIns="90487" bIns="44450" anchor="b">
            <a:prstTxWarp prst="textNoShape">
              <a:avLst/>
            </a:prstTxWarp>
          </a:bodyPr>
          <a:lstStyle/>
          <a:p>
            <a:pPr algn="ctr" eaLnBrk="0" hangingPunct="0">
              <a:defRPr/>
            </a:pPr>
            <a:r>
              <a:rPr lang="en-US" sz="4400" b="0" dirty="0">
                <a:effectLst>
                  <a:outerShdw blurRad="38100" dist="38100" dir="2700000" algn="tl">
                    <a:srgbClr val="DDDDDD"/>
                  </a:outerShdw>
                </a:effectLst>
                <a:latin typeface="Times" pitchFamily="-112" charset="0"/>
              </a:rPr>
              <a:t>Organic Molecules</a:t>
            </a:r>
          </a:p>
          <a:p>
            <a:pPr algn="ctr" eaLnBrk="0" hangingPunct="0">
              <a:defRPr/>
            </a:pPr>
            <a:r>
              <a:rPr lang="en-US" sz="3600" b="0" dirty="0">
                <a:effectLst>
                  <a:outerShdw blurRad="38100" dist="38100" dir="2700000" algn="tl">
                    <a:srgbClr val="DDDDDD"/>
                  </a:outerShdw>
                </a:effectLst>
                <a:latin typeface="Times" pitchFamily="-112" charset="0"/>
              </a:rPr>
              <a:t>Functional </a:t>
            </a:r>
            <a:r>
              <a:rPr lang="en-US" sz="3600" b="0" dirty="0" smtClean="0">
                <a:effectLst>
                  <a:outerShdw blurRad="38100" dist="38100" dir="2700000" algn="tl">
                    <a:srgbClr val="DDDDDD"/>
                  </a:outerShdw>
                </a:effectLst>
                <a:latin typeface="Times" pitchFamily="-112" charset="0"/>
              </a:rPr>
              <a:t>Groups</a:t>
            </a:r>
          </a:p>
          <a:p>
            <a:pPr algn="ctr" eaLnBrk="0" hangingPunct="0">
              <a:defRPr/>
            </a:pPr>
            <a:endParaRPr lang="en-US" sz="2800" b="0" dirty="0" smtClean="0">
              <a:effectLst>
                <a:outerShdw blurRad="38100" dist="38100" dir="2700000" algn="tl">
                  <a:srgbClr val="DDDDDD"/>
                </a:outerShdw>
              </a:effectLst>
              <a:latin typeface="Times" pitchFamily="-112" charset="0"/>
            </a:endParaRPr>
          </a:p>
          <a:p>
            <a:pPr algn="ctr" eaLnBrk="0" hangingPunct="0">
              <a:defRPr/>
            </a:pPr>
            <a:r>
              <a:rPr lang="en-US" sz="4400" b="0" dirty="0" smtClean="0">
                <a:effectLst>
                  <a:outerShdw blurRad="38100" dist="38100" dir="2700000" algn="tl">
                    <a:srgbClr val="DDDDDD"/>
                  </a:outerShdw>
                </a:effectLst>
                <a:latin typeface="Times" pitchFamily="-112" charset="0"/>
              </a:rPr>
              <a:t>Proteins</a:t>
            </a:r>
            <a:r>
              <a:rPr lang="en-US" sz="3600" b="0" dirty="0" smtClean="0">
                <a:effectLst>
                  <a:outerShdw blurRad="38100" dist="38100" dir="2700000" algn="tl">
                    <a:srgbClr val="DDDDDD"/>
                  </a:outerShdw>
                </a:effectLst>
                <a:latin typeface="Times" pitchFamily="-112" charset="0"/>
              </a:rPr>
              <a:t/>
            </a:r>
            <a:br>
              <a:rPr lang="en-US" sz="3600" b="0" dirty="0" smtClean="0">
                <a:effectLst>
                  <a:outerShdw blurRad="38100" dist="38100" dir="2700000" algn="tl">
                    <a:srgbClr val="DDDDDD"/>
                  </a:outerShdw>
                </a:effectLst>
                <a:latin typeface="Times" pitchFamily="-112" charset="0"/>
              </a:rPr>
            </a:br>
            <a:r>
              <a:rPr lang="en-US" sz="3600" b="0" dirty="0" smtClean="0">
                <a:effectLst>
                  <a:outerShdw blurRad="38100" dist="38100" dir="2700000" algn="tl">
                    <a:srgbClr val="DDDDDD"/>
                  </a:outerShdw>
                </a:effectLst>
                <a:latin typeface="Times" pitchFamily="-112" charset="0"/>
              </a:rPr>
              <a:t>Amines, Carboxylic Acids</a:t>
            </a:r>
          </a:p>
          <a:p>
            <a:pPr algn="ctr" eaLnBrk="0" hangingPunct="0">
              <a:defRPr/>
            </a:pPr>
            <a:r>
              <a:rPr lang="en-US" sz="3600" b="0" dirty="0" smtClean="0">
                <a:effectLst>
                  <a:outerShdw blurRad="38100" dist="38100" dir="2700000" algn="tl">
                    <a:srgbClr val="DDDDDD"/>
                  </a:outerShdw>
                </a:effectLst>
                <a:latin typeface="Times" pitchFamily="-112" charset="0"/>
              </a:rPr>
              <a:t>Amides </a:t>
            </a:r>
            <a:r>
              <a:rPr lang="en-US" sz="3600" b="0" dirty="0" smtClean="0">
                <a:effectLst>
                  <a:outerShdw blurRad="38100" dist="38100" dir="2700000" algn="tl">
                    <a:srgbClr val="DDDDDD"/>
                  </a:outerShdw>
                </a:effectLst>
                <a:latin typeface="Times" pitchFamily="-112" charset="0"/>
              </a:rPr>
              <a:t>(Peptides)</a:t>
            </a:r>
            <a:endParaRPr lang="en-US" sz="3600" b="0" dirty="0">
              <a:effectLst>
                <a:outerShdw blurRad="38100" dist="38100" dir="2700000" algn="tl">
                  <a:srgbClr val="DDDDDD"/>
                </a:outerShdw>
              </a:effectLst>
              <a:latin typeface="Times" pitchFamily="-112" charset="0"/>
            </a:endParaRPr>
          </a:p>
        </p:txBody>
      </p:sp>
      <p:sp>
        <p:nvSpPr>
          <p:cNvPr id="67587" name="Rectangle 3"/>
          <p:cNvSpPr>
            <a:spLocks noChangeArrowheads="1"/>
          </p:cNvSpPr>
          <p:nvPr/>
        </p:nvSpPr>
        <p:spPr bwMode="auto">
          <a:xfrm>
            <a:off x="1371600" y="3429000"/>
            <a:ext cx="6400800" cy="1752600"/>
          </a:xfrm>
          <a:prstGeom prst="rect">
            <a:avLst/>
          </a:prstGeom>
          <a:noFill/>
          <a:ln w="12700">
            <a:noFill/>
            <a:miter lim="800000"/>
            <a:headEnd/>
            <a:tailEnd/>
          </a:ln>
          <a:effectLst/>
        </p:spPr>
        <p:txBody>
          <a:bodyPr lIns="90487" tIns="44450" rIns="90487" bIns="44450">
            <a:prstTxWarp prst="textNoShape">
              <a:avLst/>
            </a:prstTxWarp>
          </a:bodyPr>
          <a:lstStyle/>
          <a:p>
            <a:pPr algn="ctr" eaLnBrk="0" hangingPunct="0">
              <a:spcBef>
                <a:spcPct val="20000"/>
              </a:spcBef>
              <a:buClr>
                <a:schemeClr val="accent1"/>
              </a:buClr>
              <a:buSzPct val="75000"/>
              <a:buFont typeface="Monotype Sorts" pitchFamily="-112" charset="2"/>
              <a:buNone/>
              <a:defRPr/>
            </a:pPr>
            <a:endParaRPr lang="en-US" sz="3200" dirty="0">
              <a:effectLst>
                <a:outerShdw blurRad="38100" dist="38100" dir="2700000" algn="tl">
                  <a:srgbClr val="DDDDDD"/>
                </a:outerShdw>
              </a:effectLst>
              <a:latin typeface="Times" pitchFamily="-112" charset="0"/>
            </a:endParaRPr>
          </a:p>
          <a:p>
            <a:pPr algn="ctr" eaLnBrk="0" hangingPunct="0">
              <a:spcBef>
                <a:spcPct val="20000"/>
              </a:spcBef>
              <a:buClr>
                <a:schemeClr val="accent1"/>
              </a:buClr>
              <a:buSzPct val="75000"/>
              <a:buFont typeface="Monotype Sorts" pitchFamily="-112" charset="2"/>
              <a:buNone/>
              <a:defRPr/>
            </a:pPr>
            <a:r>
              <a:rPr lang="en-US" sz="3200" b="0" dirty="0">
                <a:effectLst>
                  <a:outerShdw blurRad="38100" dist="38100" dir="2700000" algn="tl">
                    <a:srgbClr val="DDDDDD"/>
                  </a:outerShdw>
                </a:effectLst>
                <a:latin typeface="Times" pitchFamily="-112" charset="0"/>
              </a:rPr>
              <a:t>Dr. Ron </a:t>
            </a:r>
            <a:r>
              <a:rPr lang="en-US" sz="3200" b="0" dirty="0" err="1">
                <a:effectLst>
                  <a:outerShdw blurRad="38100" dist="38100" dir="2700000" algn="tl">
                    <a:srgbClr val="DDDDDD"/>
                  </a:outerShdw>
                </a:effectLst>
                <a:latin typeface="Times" pitchFamily="-112" charset="0"/>
              </a:rPr>
              <a:t>Rusay</a:t>
            </a:r>
            <a:endParaRPr lang="en-US" sz="3200" b="0" dirty="0">
              <a:effectLst>
                <a:outerShdw blurRad="38100" dist="38100" dir="2700000" algn="tl">
                  <a:srgbClr val="DDDDDD"/>
                </a:outerShdw>
              </a:effectLst>
              <a:latin typeface="Times" pitchFamily="-112" charset="0"/>
            </a:endParaRPr>
          </a:p>
        </p:txBody>
      </p:sp>
      <p:pic>
        <p:nvPicPr>
          <p:cNvPr id="15364" name="Picture 3" descr="Screen Shot 2014-07-04 at 8.37.00 AM.png"/>
          <p:cNvPicPr>
            <a:picLocks noChangeAspect="1"/>
          </p:cNvPicPr>
          <p:nvPr/>
        </p:nvPicPr>
        <p:blipFill>
          <a:blip r:embed="rId2"/>
          <a:srcRect/>
          <a:stretch>
            <a:fillRect/>
          </a:stretch>
        </p:blipFill>
        <p:spPr bwMode="auto">
          <a:xfrm>
            <a:off x="1066800" y="5638800"/>
            <a:ext cx="7239000" cy="676275"/>
          </a:xfrm>
          <a:prstGeom prst="rect">
            <a:avLst/>
          </a:prstGeom>
          <a:noFill/>
          <a:ln w="9525">
            <a:noFill/>
            <a:miter lim="800000"/>
            <a:headEnd/>
            <a:tailEnd/>
          </a:ln>
        </p:spPr>
      </p:pic>
      <p:sp>
        <p:nvSpPr>
          <p:cNvPr id="5" name="Rectangle 4"/>
          <p:cNvSpPr>
            <a:spLocks noChangeArrowheads="1"/>
          </p:cNvSpPr>
          <p:nvPr/>
        </p:nvSpPr>
        <p:spPr bwMode="auto">
          <a:xfrm>
            <a:off x="1295400" y="4038600"/>
            <a:ext cx="6781800" cy="1569660"/>
          </a:xfrm>
          <a:prstGeom prst="rect">
            <a:avLst/>
          </a:prstGeom>
          <a:solidFill>
            <a:schemeClr val="bg1"/>
          </a:solidFill>
          <a:ln w="9525">
            <a:noFill/>
            <a:miter lim="800000"/>
            <a:headEnd/>
            <a:tailEnd/>
          </a:ln>
        </p:spPr>
        <p:txBody>
          <a:bodyPr wrap="square">
            <a:prstTxWarp prst="textNoShape">
              <a:avLst/>
            </a:prstTxWarp>
            <a:spAutoFit/>
          </a:bodyPr>
          <a:lstStyle/>
          <a:p>
            <a:r>
              <a:rPr lang="en-US" dirty="0" smtClean="0"/>
              <a:t>Physiological reactions (metabolism) </a:t>
            </a:r>
            <a:r>
              <a:rPr lang="en-US" dirty="0"/>
              <a:t>of </a:t>
            </a:r>
            <a:r>
              <a:rPr lang="en-US" dirty="0">
                <a:solidFill>
                  <a:srgbClr val="FF0000"/>
                </a:solidFill>
              </a:rPr>
              <a:t>one </a:t>
            </a:r>
            <a:r>
              <a:rPr lang="en-US" dirty="0" smtClean="0">
                <a:solidFill>
                  <a:srgbClr val="FF0000"/>
                </a:solidFill>
              </a:rPr>
              <a:t>gram </a:t>
            </a:r>
            <a:r>
              <a:rPr lang="en-US" dirty="0" smtClean="0"/>
              <a:t>of protein </a:t>
            </a:r>
            <a:r>
              <a:rPr lang="en-US" dirty="0"/>
              <a:t>produces </a:t>
            </a:r>
            <a:r>
              <a:rPr lang="en-US" dirty="0">
                <a:solidFill>
                  <a:srgbClr val="FF0000"/>
                </a:solidFill>
              </a:rPr>
              <a:t>4 to 5 </a:t>
            </a:r>
            <a:r>
              <a:rPr lang="en-US" dirty="0" smtClean="0">
                <a:solidFill>
                  <a:srgbClr val="FF0000"/>
                </a:solidFill>
              </a:rPr>
              <a:t>Calories (kcal)</a:t>
            </a:r>
            <a:r>
              <a:rPr lang="en-US" dirty="0" smtClean="0"/>
              <a:t>, which is enough energy to raise the water in your body about 1 </a:t>
            </a:r>
            <a:r>
              <a:rPr lang="en-US" baseline="30000" dirty="0" err="1" smtClean="0"/>
              <a:t>o</a:t>
            </a:r>
            <a:r>
              <a:rPr lang="en-US" dirty="0" err="1" smtClean="0"/>
              <a:t>C.</a:t>
            </a:r>
            <a:endParaRPr lang="en-US" b="1" dirty="0">
              <a:solidFill>
                <a:srgbClr val="FF0000"/>
              </a:solidFill>
            </a:endParaRPr>
          </a:p>
        </p:txBody>
      </p:sp>
    </p:spTree>
    <p:extLst>
      <p:ext uri="{BB962C8B-B14F-4D97-AF65-F5344CB8AC3E}">
        <p14:creationId xmlns:p14="http://schemas.microsoft.com/office/powerpoint/2010/main" val="23699699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13" y="477838"/>
            <a:ext cx="8535987" cy="590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onut 3"/>
          <p:cNvSpPr/>
          <p:nvPr/>
        </p:nvSpPr>
        <p:spPr bwMode="auto">
          <a:xfrm>
            <a:off x="3581400" y="3886200"/>
            <a:ext cx="1676400" cy="1600200"/>
          </a:xfrm>
          <a:prstGeom prst="donut">
            <a:avLst>
              <a:gd name="adj" fmla="val 3086"/>
            </a:avLst>
          </a:prstGeom>
          <a:solidFill>
            <a:schemeClr val="accent1"/>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41988" name="TextBox 4"/>
          <p:cNvSpPr txBox="1">
            <a:spLocks noChangeArrowheads="1"/>
          </p:cNvSpPr>
          <p:nvPr/>
        </p:nvSpPr>
        <p:spPr bwMode="auto">
          <a:xfrm>
            <a:off x="3429000" y="6172200"/>
            <a:ext cx="21859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2600" b="0">
                <a:latin typeface="Arial" charset="0"/>
                <a:cs typeface="Arial" charset="0"/>
              </a:rPr>
              <a:t>(</a:t>
            </a:r>
            <a:r>
              <a:rPr lang="en-US" sz="2600" b="0">
                <a:solidFill>
                  <a:srgbClr val="800000"/>
                </a:solidFill>
                <a:latin typeface="Arial" charset="0"/>
                <a:cs typeface="Arial" charset="0"/>
              </a:rPr>
              <a:t>Amide bond</a:t>
            </a:r>
            <a:r>
              <a:rPr lang="en-US" sz="2600" b="0">
                <a:latin typeface="Arial" charset="0"/>
                <a:cs typeface="Arial" charset="0"/>
              </a:rPr>
              <a:t>)</a:t>
            </a:r>
          </a:p>
        </p:txBody>
      </p:sp>
    </p:spTree>
    <p:extLst>
      <p:ext uri="{BB962C8B-B14F-4D97-AF65-F5344CB8AC3E}">
        <p14:creationId xmlns:p14="http://schemas.microsoft.com/office/powerpoint/2010/main" val="341024918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514" name="Rectangle 2"/>
          <p:cNvSpPr>
            <a:spLocks noGrp="1" noChangeArrowheads="1"/>
          </p:cNvSpPr>
          <p:nvPr>
            <p:ph type="title"/>
          </p:nvPr>
        </p:nvSpPr>
        <p:spPr>
          <a:xfrm>
            <a:off x="457200" y="304800"/>
            <a:ext cx="9144000" cy="838200"/>
          </a:xfrm>
        </p:spPr>
        <p:txBody>
          <a:bodyPr lIns="90488" tIns="44450" rIns="90488" bIns="44450"/>
          <a:lstStyle/>
          <a:p>
            <a:r>
              <a:rPr lang="en-US" dirty="0"/>
              <a:t>Proteins: Macromolecular Biopolymers</a:t>
            </a:r>
            <a:br>
              <a:rPr lang="en-US" dirty="0"/>
            </a:b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1088515" name="Rectangle 3"/>
          <p:cNvSpPr>
            <a:spLocks noGrp="1" noChangeArrowheads="1"/>
          </p:cNvSpPr>
          <p:nvPr>
            <p:ph type="body" idx="1"/>
          </p:nvPr>
        </p:nvSpPr>
        <p:spPr>
          <a:xfrm>
            <a:off x="685800" y="762000"/>
            <a:ext cx="8001000" cy="4267200"/>
          </a:xfrm>
        </p:spPr>
        <p:txBody>
          <a:bodyPr lIns="90488" tIns="44450" rIns="90488" bIns="44450"/>
          <a:lstStyle/>
          <a:p>
            <a:r>
              <a:rPr lang="en-US" sz="2400" dirty="0">
                <a:solidFill>
                  <a:srgbClr val="CC0066"/>
                </a:solidFill>
                <a:latin typeface="Times New Roman" charset="0"/>
                <a:ea typeface="ＭＳ Ｐゴシック" charset="0"/>
                <a:cs typeface="ＭＳ Ｐゴシック" charset="0"/>
              </a:rPr>
              <a:t>Structural proteins</a:t>
            </a:r>
            <a:r>
              <a:rPr lang="en-US" sz="2400" dirty="0">
                <a:latin typeface="Times New Roman" charset="0"/>
                <a:ea typeface="ＭＳ Ｐゴシック" charset="0"/>
                <a:cs typeface="ＭＳ Ｐゴシック" charset="0"/>
              </a:rPr>
              <a:t>: </a:t>
            </a:r>
            <a:r>
              <a:rPr lang="en-US" sz="2400" i="1" dirty="0">
                <a:latin typeface="Times New Roman" charset="0"/>
                <a:ea typeface="ＭＳ Ｐゴシック" charset="0"/>
                <a:cs typeface="ＭＳ Ｐゴシック" charset="0"/>
              </a:rPr>
              <a:t>Collagen</a:t>
            </a:r>
            <a:endParaRPr lang="en-US" sz="2400" dirty="0">
              <a:latin typeface="Times New Roman" charset="0"/>
              <a:ea typeface="ＭＳ Ｐゴシック" charset="0"/>
              <a:cs typeface="ＭＳ Ｐゴシック" charset="0"/>
            </a:endParaRPr>
          </a:p>
          <a:p>
            <a:pPr lvl="1">
              <a:buNone/>
            </a:pPr>
            <a:r>
              <a:rPr lang="en-US" i="1" dirty="0" err="1">
                <a:latin typeface="Times New Roman" charset="0"/>
                <a:ea typeface="ＭＳ Ｐゴシック" charset="0"/>
              </a:rPr>
              <a:t>Connectin</a:t>
            </a:r>
            <a:r>
              <a:rPr lang="en-US" i="1" dirty="0">
                <a:latin typeface="Times New Roman" charset="0"/>
                <a:ea typeface="ＭＳ Ｐゴシック" charset="0"/>
              </a:rPr>
              <a:t> proteins</a:t>
            </a:r>
            <a:r>
              <a:rPr lang="en-US" dirty="0">
                <a:latin typeface="Times New Roman" charset="0"/>
                <a:ea typeface="ＭＳ Ｐゴシック" charset="0"/>
              </a:rPr>
              <a:t>, </a:t>
            </a:r>
            <a:r>
              <a:rPr lang="en-US" dirty="0">
                <a:latin typeface="Times New Roman" charset="0"/>
                <a:ea typeface="ＭＳ Ｐゴシック" charset="0"/>
                <a:sym typeface="Symbol" charset="0"/>
              </a:rPr>
              <a:t></a:t>
            </a:r>
            <a:r>
              <a:rPr lang="en-US" dirty="0">
                <a:latin typeface="Times New Roman" charset="0"/>
                <a:ea typeface="ＭＳ Ｐゴシック" charset="0"/>
              </a:rPr>
              <a:t> - MW of 2.1 million g/</a:t>
            </a:r>
            <a:r>
              <a:rPr lang="en-US" dirty="0" err="1">
                <a:latin typeface="Times New Roman" charset="0"/>
                <a:ea typeface="ＭＳ Ｐゴシック" charset="0"/>
              </a:rPr>
              <a:t>mol</a:t>
            </a:r>
            <a:r>
              <a:rPr lang="en-US" dirty="0">
                <a:latin typeface="Times New Roman" charset="0"/>
                <a:ea typeface="ＭＳ Ｐゴシック" charset="0"/>
              </a:rPr>
              <a:t>; length = 1000 nm; can stretch to 3000 nm</a:t>
            </a:r>
            <a:r>
              <a:rPr lang="en-US" dirty="0" smtClean="0">
                <a:latin typeface="Times New Roman" charset="0"/>
                <a:ea typeface="ＭＳ Ｐゴシック" charset="0"/>
              </a:rPr>
              <a:t>.</a:t>
            </a:r>
          </a:p>
          <a:p>
            <a:r>
              <a:rPr lang="en-US" sz="2400" dirty="0">
                <a:solidFill>
                  <a:schemeClr val="accent1"/>
                </a:solidFill>
                <a:latin typeface="Times New Roman" charset="0"/>
                <a:ea typeface="ＭＳ Ｐゴシック" charset="0"/>
                <a:cs typeface="ＭＳ Ｐゴシック" charset="0"/>
              </a:rPr>
              <a:t>Mechanical (Contractile) proteins</a:t>
            </a:r>
            <a:r>
              <a:rPr lang="en-US" sz="2400" dirty="0">
                <a:latin typeface="Times New Roman" charset="0"/>
                <a:ea typeface="ＭＳ Ｐゴシック" charset="0"/>
                <a:cs typeface="ＭＳ Ｐゴシック" charset="0"/>
              </a:rPr>
              <a:t>: </a:t>
            </a:r>
            <a:r>
              <a:rPr lang="en-US" sz="2400" i="1" dirty="0">
                <a:latin typeface="Times New Roman" charset="0"/>
                <a:ea typeface="ＭＳ Ｐゴシック" charset="0"/>
                <a:cs typeface="ＭＳ Ｐゴシック" charset="0"/>
              </a:rPr>
              <a:t>Actin, </a:t>
            </a:r>
            <a:r>
              <a:rPr lang="en-US" sz="2400" i="1" dirty="0" smtClean="0">
                <a:latin typeface="Times New Roman" charset="0"/>
                <a:ea typeface="ＭＳ Ｐゴシック" charset="0"/>
                <a:cs typeface="ＭＳ Ｐゴシック" charset="0"/>
              </a:rPr>
              <a:t>Myosin</a:t>
            </a:r>
            <a:endParaRPr lang="en-US" sz="2400" dirty="0" smtClean="0">
              <a:solidFill>
                <a:srgbClr val="0000FF"/>
              </a:solidFill>
              <a:latin typeface="Times New Roman" charset="0"/>
              <a:ea typeface="ＭＳ Ｐゴシック" charset="0"/>
              <a:cs typeface="ＭＳ Ｐゴシック" charset="0"/>
            </a:endParaRPr>
          </a:p>
          <a:p>
            <a:r>
              <a:rPr lang="en-US" sz="2400" dirty="0">
                <a:solidFill>
                  <a:srgbClr val="FF0000"/>
                </a:solidFill>
                <a:latin typeface="Times New Roman" charset="0"/>
                <a:ea typeface="ＭＳ Ｐゴシック" charset="0"/>
                <a:cs typeface="ＭＳ Ｐゴシック" charset="0"/>
              </a:rPr>
              <a:t>Transport proteins</a:t>
            </a:r>
            <a:r>
              <a:rPr lang="en-US" sz="2400" dirty="0">
                <a:latin typeface="Times New Roman" charset="0"/>
                <a:ea typeface="ＭＳ Ｐゴシック" charset="0"/>
                <a:cs typeface="ＭＳ Ｐゴシック" charset="0"/>
              </a:rPr>
              <a:t>: </a:t>
            </a:r>
            <a:r>
              <a:rPr lang="en-US" sz="2400" i="1" dirty="0" smtClean="0">
                <a:latin typeface="Times New Roman" charset="0"/>
                <a:ea typeface="ＭＳ Ｐゴシック" charset="0"/>
                <a:cs typeface="ＭＳ Ｐゴシック" charset="0"/>
              </a:rPr>
              <a:t>Hemoglobin</a:t>
            </a:r>
            <a:endParaRPr lang="en-US" sz="2400" dirty="0" smtClean="0">
              <a:solidFill>
                <a:srgbClr val="0000FF"/>
              </a:solidFill>
              <a:latin typeface="Times New Roman" charset="0"/>
              <a:ea typeface="ＭＳ Ｐゴシック" charset="0"/>
              <a:cs typeface="ＭＳ Ｐゴシック" charset="0"/>
            </a:endParaRPr>
          </a:p>
          <a:p>
            <a:r>
              <a:rPr lang="en-US" sz="2400" dirty="0" smtClean="0">
                <a:solidFill>
                  <a:srgbClr val="0000FF"/>
                </a:solidFill>
                <a:latin typeface="Times New Roman" charset="0"/>
                <a:ea typeface="ＭＳ Ｐゴシック" charset="0"/>
                <a:cs typeface="ＭＳ Ｐゴシック" charset="0"/>
              </a:rPr>
              <a:t>Enzymes</a:t>
            </a:r>
            <a:r>
              <a:rPr lang="en-US" sz="2400" dirty="0">
                <a:latin typeface="Times New Roman" charset="0"/>
                <a:ea typeface="ＭＳ Ｐゴシック" charset="0"/>
                <a:cs typeface="ＭＳ Ｐゴシック" charset="0"/>
              </a:rPr>
              <a:t>:</a:t>
            </a:r>
            <a:r>
              <a:rPr lang="en-US" sz="2400" i="1" dirty="0">
                <a:latin typeface="Times New Roman" charset="0"/>
                <a:ea typeface="ＭＳ Ｐゴシック" charset="0"/>
                <a:cs typeface="ＭＳ Ｐゴシック" charset="0"/>
              </a:rPr>
              <a:t> Glutamine </a:t>
            </a:r>
            <a:r>
              <a:rPr lang="en-US" sz="2400" i="1" dirty="0" err="1">
                <a:latin typeface="Times New Roman" charset="0"/>
                <a:ea typeface="ＭＳ Ｐゴシック" charset="0"/>
                <a:cs typeface="ＭＳ Ｐゴシック" charset="0"/>
              </a:rPr>
              <a:t>synthetase</a:t>
            </a:r>
            <a:r>
              <a:rPr lang="en-US" sz="2400" dirty="0">
                <a:latin typeface="Times New Roman" charset="0"/>
                <a:ea typeface="ＭＳ Ｐゴシック" charset="0"/>
                <a:cs typeface="ＭＳ Ｐゴシック" charset="0"/>
              </a:rPr>
              <a:t> - 12 subunits of 468 residues each; total mol. wt. = 600,000 </a:t>
            </a:r>
            <a:r>
              <a:rPr lang="en-US" sz="2400" dirty="0" err="1">
                <a:latin typeface="Times New Roman" charset="0"/>
                <a:ea typeface="ＭＳ Ｐゴシック" charset="0"/>
                <a:cs typeface="ＭＳ Ｐゴシック" charset="0"/>
              </a:rPr>
              <a:t>daltons</a:t>
            </a:r>
            <a:endParaRPr lang="en-US" sz="2400" dirty="0">
              <a:latin typeface="Times New Roman" charset="0"/>
              <a:ea typeface="ＭＳ Ｐゴシック" charset="0"/>
              <a:cs typeface="ＭＳ Ｐゴシック" charset="0"/>
            </a:endParaRPr>
          </a:p>
          <a:p>
            <a:r>
              <a:rPr lang="en-US" sz="2400" dirty="0" smtClean="0">
                <a:solidFill>
                  <a:srgbClr val="009A00"/>
                </a:solidFill>
                <a:latin typeface="Times New Roman" charset="0"/>
                <a:ea typeface="ＭＳ Ｐゴシック" charset="0"/>
                <a:cs typeface="ＭＳ Ｐゴシック" charset="0"/>
              </a:rPr>
              <a:t>Regulatory </a:t>
            </a:r>
            <a:r>
              <a:rPr lang="en-US" sz="2400" dirty="0">
                <a:solidFill>
                  <a:srgbClr val="009A00"/>
                </a:solidFill>
                <a:latin typeface="Times New Roman" charset="0"/>
                <a:ea typeface="ＭＳ Ｐゴシック" charset="0"/>
                <a:cs typeface="ＭＳ Ｐゴシック" charset="0"/>
              </a:rPr>
              <a:t>proteins</a:t>
            </a:r>
            <a:r>
              <a:rPr lang="en-US" sz="2400" dirty="0">
                <a:latin typeface="Times New Roman" charset="0"/>
                <a:ea typeface="ＭＳ Ｐゴシック" charset="0"/>
                <a:cs typeface="ＭＳ Ｐゴシック" charset="0"/>
              </a:rPr>
              <a:t>: </a:t>
            </a:r>
            <a:r>
              <a:rPr lang="en-US" sz="2400" i="1" dirty="0">
                <a:latin typeface="Times New Roman" charset="0"/>
                <a:ea typeface="ＭＳ Ｐゴシック" charset="0"/>
                <a:cs typeface="ＭＳ Ｐゴシック" charset="0"/>
              </a:rPr>
              <a:t>Insulin</a:t>
            </a:r>
            <a:r>
              <a:rPr lang="en-US" sz="2400" dirty="0">
                <a:latin typeface="Times New Roman" charset="0"/>
                <a:ea typeface="ＭＳ Ｐゴシック" charset="0"/>
                <a:cs typeface="ＭＳ Ｐゴシック" charset="0"/>
              </a:rPr>
              <a:t> - </a:t>
            </a:r>
            <a:r>
              <a:rPr lang="en-US" sz="2400" dirty="0">
                <a:latin typeface="Times New Roman" charset="0"/>
                <a:ea typeface="ＭＳ Ｐゴシック" charset="0"/>
                <a:cs typeface="ＭＳ Ｐゴシック" charset="0"/>
                <a:sym typeface="Symbol" charset="0"/>
              </a:rPr>
              <a:t></a:t>
            </a:r>
            <a:r>
              <a:rPr lang="en-US" sz="2400" dirty="0">
                <a:latin typeface="Times New Roman" charset="0"/>
                <a:ea typeface="ＭＳ Ｐゴシック" charset="0"/>
                <a:cs typeface="ＭＳ Ｐゴシック" charset="0"/>
              </a:rPr>
              <a:t> -alpha chain of 21 residues, </a:t>
            </a:r>
            <a:r>
              <a:rPr lang="en-US" sz="2400" dirty="0">
                <a:latin typeface="Times New Roman" charset="0"/>
                <a:ea typeface="ＭＳ Ｐゴシック" charset="0"/>
                <a:cs typeface="ＭＳ Ｐゴシック" charset="0"/>
                <a:sym typeface="Symbol" charset="0"/>
              </a:rPr>
              <a:t></a:t>
            </a:r>
            <a:r>
              <a:rPr lang="en-US" sz="2400" dirty="0">
                <a:latin typeface="Times New Roman" charset="0"/>
                <a:ea typeface="ＭＳ Ｐゴシック" charset="0"/>
                <a:cs typeface="ＭＳ Ｐゴシック" charset="0"/>
              </a:rPr>
              <a:t> - beta chain of 30 residues; total mol. wt. of 5,733 </a:t>
            </a:r>
            <a:r>
              <a:rPr lang="en-US" sz="2400" dirty="0" err="1">
                <a:latin typeface="Times New Roman" charset="0"/>
                <a:ea typeface="ＭＳ Ｐゴシック" charset="0"/>
                <a:cs typeface="ＭＳ Ｐゴシック" charset="0"/>
              </a:rPr>
              <a:t>amu</a:t>
            </a:r>
            <a:endParaRPr lang="en-US" sz="2400" dirty="0">
              <a:latin typeface="Times New Roman" charset="0"/>
              <a:ea typeface="ＭＳ Ｐゴシック" charset="0"/>
              <a:cs typeface="ＭＳ Ｐゴシック" charset="0"/>
            </a:endParaRPr>
          </a:p>
          <a:p>
            <a:r>
              <a:rPr lang="en-US" sz="2400" dirty="0" smtClean="0">
                <a:solidFill>
                  <a:srgbClr val="660033"/>
                </a:solidFill>
                <a:latin typeface="Times New Roman" charset="0"/>
                <a:ea typeface="ＭＳ Ｐゴシック" charset="0"/>
                <a:cs typeface="ＭＳ Ｐゴシック" charset="0"/>
              </a:rPr>
              <a:t>Specialized </a:t>
            </a:r>
            <a:r>
              <a:rPr lang="en-US" sz="2400" dirty="0">
                <a:solidFill>
                  <a:srgbClr val="660033"/>
                </a:solidFill>
                <a:latin typeface="Times New Roman" charset="0"/>
                <a:ea typeface="ＭＳ Ｐゴシック" charset="0"/>
                <a:cs typeface="ＭＳ Ｐゴシック" charset="0"/>
              </a:rPr>
              <a:t>proteins</a:t>
            </a:r>
            <a:r>
              <a:rPr lang="en-US" sz="2400" dirty="0">
                <a:latin typeface="Times New Roman" charset="0"/>
                <a:ea typeface="ＭＳ Ｐゴシック" charset="0"/>
                <a:cs typeface="ＭＳ Ｐゴシック" charset="0"/>
              </a:rPr>
              <a:t>: </a:t>
            </a:r>
            <a:r>
              <a:rPr lang="en-US" sz="2400" i="1" dirty="0">
                <a:latin typeface="Times New Roman" charset="0"/>
                <a:ea typeface="ＭＳ Ｐゴシック" charset="0"/>
                <a:cs typeface="ＭＳ Ｐゴシック" charset="0"/>
              </a:rPr>
              <a:t>Antifreeze in fish</a:t>
            </a:r>
            <a:endParaRPr lang="en-US" sz="2400" dirty="0">
              <a:solidFill>
                <a:srgbClr val="FFFFFF"/>
              </a:solidFill>
              <a:latin typeface="Times New Roman" charset="0"/>
              <a:ea typeface="ＭＳ Ｐゴシック" charset="0"/>
              <a:cs typeface="ＭＳ Ｐゴシック" charset="0"/>
            </a:endParaRPr>
          </a:p>
          <a:p>
            <a:pPr lvl="1">
              <a:buFont typeface="Zapf Dingbats" charset="0"/>
              <a:buNone/>
            </a:pPr>
            <a:endParaRPr lang="en-US" sz="2800" dirty="0">
              <a:latin typeface="Times New Roman" charset="0"/>
              <a:ea typeface="ＭＳ Ｐゴシック" charset="0"/>
            </a:endParaRPr>
          </a:p>
        </p:txBody>
      </p:sp>
      <p:sp>
        <p:nvSpPr>
          <p:cNvPr id="1088516" name="Rectangle 4"/>
          <p:cNvSpPr>
            <a:spLocks noChangeArrowheads="1"/>
          </p:cNvSpPr>
          <p:nvPr/>
        </p:nvSpPr>
        <p:spPr bwMode="auto">
          <a:xfrm>
            <a:off x="685800" y="3810000"/>
            <a:ext cx="8458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spcBef>
                <a:spcPct val="20000"/>
              </a:spcBef>
            </a:pPr>
            <a:endParaRPr lang="en-US" i="1"/>
          </a:p>
        </p:txBody>
      </p:sp>
      <p:sp>
        <p:nvSpPr>
          <p:cNvPr id="48133" name="Rectangle 4"/>
          <p:cNvSpPr>
            <a:spLocks noChangeArrowheads="1"/>
          </p:cNvSpPr>
          <p:nvPr/>
        </p:nvSpPr>
        <p:spPr bwMode="auto">
          <a:xfrm>
            <a:off x="990600" y="5486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i="1"/>
              <a:t>A gene was first defined as: one piece of DNA that codes for one protein. (The definition is being expanded beyond proteins to include certain types of RNA.)</a:t>
            </a:r>
          </a:p>
        </p:txBody>
      </p:sp>
    </p:spTree>
    <p:extLst>
      <p:ext uri="{BB962C8B-B14F-4D97-AF65-F5344CB8AC3E}">
        <p14:creationId xmlns:p14="http://schemas.microsoft.com/office/powerpoint/2010/main" val="4025378504"/>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88515">
                                            <p:txEl>
                                              <p:pRg st="0" end="0"/>
                                            </p:txEl>
                                          </p:spTgt>
                                        </p:tgtEl>
                                        <p:attrNameLst>
                                          <p:attrName>style.visibility</p:attrName>
                                        </p:attrNameLst>
                                      </p:cBhvr>
                                      <p:to>
                                        <p:strVal val="visible"/>
                                      </p:to>
                                    </p:set>
                                    <p:animEffect transition="in" filter="box(out)">
                                      <p:cBhvr>
                                        <p:cTn id="7" dur="500"/>
                                        <p:tgtEl>
                                          <p:spTgt spid="1088515">
                                            <p:txEl>
                                              <p:pRg st="0" end="0"/>
                                            </p:tx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1088515">
                                            <p:txEl>
                                              <p:pRg st="1" end="1"/>
                                            </p:txEl>
                                          </p:spTgt>
                                        </p:tgtEl>
                                        <p:attrNameLst>
                                          <p:attrName>style.visibility</p:attrName>
                                        </p:attrNameLst>
                                      </p:cBhvr>
                                      <p:to>
                                        <p:strVal val="visible"/>
                                      </p:to>
                                    </p:set>
                                    <p:animEffect transition="in" filter="box(out)">
                                      <p:cBhvr>
                                        <p:cTn id="10" dur="500"/>
                                        <p:tgtEl>
                                          <p:spTgt spid="108851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32" fill="hold" grpId="0" nodeType="clickEffect">
                                  <p:stCondLst>
                                    <p:cond delay="0"/>
                                  </p:stCondLst>
                                  <p:childTnLst>
                                    <p:set>
                                      <p:cBhvr>
                                        <p:cTn id="14" dur="1" fill="hold">
                                          <p:stCondLst>
                                            <p:cond delay="0"/>
                                          </p:stCondLst>
                                        </p:cTn>
                                        <p:tgtEl>
                                          <p:spTgt spid="1088515">
                                            <p:txEl>
                                              <p:pRg st="2" end="2"/>
                                            </p:txEl>
                                          </p:spTgt>
                                        </p:tgtEl>
                                        <p:attrNameLst>
                                          <p:attrName>style.visibility</p:attrName>
                                        </p:attrNameLst>
                                      </p:cBhvr>
                                      <p:to>
                                        <p:strVal val="visible"/>
                                      </p:to>
                                    </p:set>
                                    <p:animEffect transition="in" filter="box(out)">
                                      <p:cBhvr>
                                        <p:cTn id="15" dur="500"/>
                                        <p:tgtEl>
                                          <p:spTgt spid="108851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32" fill="hold" grpId="0" nodeType="clickEffect">
                                  <p:stCondLst>
                                    <p:cond delay="0"/>
                                  </p:stCondLst>
                                  <p:childTnLst>
                                    <p:set>
                                      <p:cBhvr>
                                        <p:cTn id="19" dur="1" fill="hold">
                                          <p:stCondLst>
                                            <p:cond delay="0"/>
                                          </p:stCondLst>
                                        </p:cTn>
                                        <p:tgtEl>
                                          <p:spTgt spid="1088515">
                                            <p:txEl>
                                              <p:pRg st="3" end="3"/>
                                            </p:txEl>
                                          </p:spTgt>
                                        </p:tgtEl>
                                        <p:attrNameLst>
                                          <p:attrName>style.visibility</p:attrName>
                                        </p:attrNameLst>
                                      </p:cBhvr>
                                      <p:to>
                                        <p:strVal val="visible"/>
                                      </p:to>
                                    </p:set>
                                    <p:animEffect transition="in" filter="box(out)">
                                      <p:cBhvr>
                                        <p:cTn id="20" dur="500"/>
                                        <p:tgtEl>
                                          <p:spTgt spid="108851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grpId="0" nodeType="clickEffect">
                                  <p:stCondLst>
                                    <p:cond delay="0"/>
                                  </p:stCondLst>
                                  <p:childTnLst>
                                    <p:set>
                                      <p:cBhvr>
                                        <p:cTn id="24" dur="1" fill="hold">
                                          <p:stCondLst>
                                            <p:cond delay="0"/>
                                          </p:stCondLst>
                                        </p:cTn>
                                        <p:tgtEl>
                                          <p:spTgt spid="1088515">
                                            <p:txEl>
                                              <p:pRg st="4" end="4"/>
                                            </p:txEl>
                                          </p:spTgt>
                                        </p:tgtEl>
                                        <p:attrNameLst>
                                          <p:attrName>style.visibility</p:attrName>
                                        </p:attrNameLst>
                                      </p:cBhvr>
                                      <p:to>
                                        <p:strVal val="visible"/>
                                      </p:to>
                                    </p:set>
                                    <p:animEffect transition="in" filter="box(out)">
                                      <p:cBhvr>
                                        <p:cTn id="25" dur="500"/>
                                        <p:tgtEl>
                                          <p:spTgt spid="108851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32" fill="hold" grpId="0" nodeType="clickEffect">
                                  <p:stCondLst>
                                    <p:cond delay="0"/>
                                  </p:stCondLst>
                                  <p:childTnLst>
                                    <p:set>
                                      <p:cBhvr>
                                        <p:cTn id="29" dur="1" fill="hold">
                                          <p:stCondLst>
                                            <p:cond delay="0"/>
                                          </p:stCondLst>
                                        </p:cTn>
                                        <p:tgtEl>
                                          <p:spTgt spid="1088515">
                                            <p:txEl>
                                              <p:pRg st="5" end="5"/>
                                            </p:txEl>
                                          </p:spTgt>
                                        </p:tgtEl>
                                        <p:attrNameLst>
                                          <p:attrName>style.visibility</p:attrName>
                                        </p:attrNameLst>
                                      </p:cBhvr>
                                      <p:to>
                                        <p:strVal val="visible"/>
                                      </p:to>
                                    </p:set>
                                    <p:animEffect transition="in" filter="box(out)">
                                      <p:cBhvr>
                                        <p:cTn id="30" dur="500"/>
                                        <p:tgtEl>
                                          <p:spTgt spid="1088515">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32" fill="hold" grpId="0" nodeType="clickEffect">
                                  <p:stCondLst>
                                    <p:cond delay="0"/>
                                  </p:stCondLst>
                                  <p:childTnLst>
                                    <p:set>
                                      <p:cBhvr>
                                        <p:cTn id="34" dur="1" fill="hold">
                                          <p:stCondLst>
                                            <p:cond delay="0"/>
                                          </p:stCondLst>
                                        </p:cTn>
                                        <p:tgtEl>
                                          <p:spTgt spid="1088515">
                                            <p:txEl>
                                              <p:pRg st="6" end="6"/>
                                            </p:txEl>
                                          </p:spTgt>
                                        </p:tgtEl>
                                        <p:attrNameLst>
                                          <p:attrName>style.visibility</p:attrName>
                                        </p:attrNameLst>
                                      </p:cBhvr>
                                      <p:to>
                                        <p:strVal val="visible"/>
                                      </p:to>
                                    </p:set>
                                    <p:animEffect transition="in" filter="box(out)">
                                      <p:cBhvr>
                                        <p:cTn id="35" dur="500"/>
                                        <p:tgtEl>
                                          <p:spTgt spid="1088515">
                                            <p:txEl>
                                              <p:pRg st="6" end="6"/>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 presetClass="entr" presetSubtype="32" fill="hold" grpId="0" nodeType="clickEffect" nodePh="1">
                                  <p:stCondLst>
                                    <p:cond delay="0"/>
                                  </p:stCondLst>
                                  <p:endCondLst>
                                    <p:cond evt="begin" delay="0">
                                      <p:tn val="38"/>
                                    </p:cond>
                                  </p:endCondLst>
                                  <p:childTnLst>
                                    <p:set>
                                      <p:cBhvr>
                                        <p:cTn id="39" dur="1" fill="hold">
                                          <p:stCondLst>
                                            <p:cond delay="0"/>
                                          </p:stCondLst>
                                        </p:cTn>
                                        <p:tgtEl>
                                          <p:spTgt spid="1088516">
                                            <p:txEl>
                                              <p:pRg st="0" end="0"/>
                                            </p:txEl>
                                          </p:spTgt>
                                        </p:tgtEl>
                                        <p:attrNameLst>
                                          <p:attrName>style.visibility</p:attrName>
                                        </p:attrNameLst>
                                      </p:cBhvr>
                                      <p:to>
                                        <p:strVal val="visible"/>
                                      </p:to>
                                    </p:set>
                                    <p:animEffect transition="in" filter="box(out)">
                                      <p:cBhvr>
                                        <p:cTn id="40" dur="500"/>
                                        <p:tgtEl>
                                          <p:spTgt spid="10885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8515" grpId="0" build="p" autoUpdateAnimBg="0"/>
      <p:bldP spid="1088516"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028" name="Rectangle 4"/>
          <p:cNvSpPr>
            <a:spLocks noGrp="1" noChangeArrowheads="1"/>
          </p:cNvSpPr>
          <p:nvPr>
            <p:ph type="ctrTitle"/>
          </p:nvPr>
        </p:nvSpPr>
        <p:spPr>
          <a:xfrm>
            <a:off x="914400" y="1752600"/>
            <a:ext cx="7772400" cy="1143000"/>
          </a:xfrm>
        </p:spPr>
        <p:txBody>
          <a:bodyPr/>
          <a:lstStyle/>
          <a:p>
            <a:r>
              <a:rPr lang="en-US" dirty="0" smtClean="0"/>
              <a:t/>
            </a:r>
            <a:br>
              <a:rPr lang="en-US" dirty="0" smtClean="0"/>
            </a:br>
            <a:r>
              <a:rPr lang="en-US" dirty="0" smtClean="0"/>
              <a:t/>
            </a:r>
            <a:br>
              <a:rPr lang="en-US" dirty="0" smtClean="0"/>
            </a:br>
            <a:r>
              <a:rPr lang="en-US" sz="3200" i="0" dirty="0" smtClean="0"/>
              <a:t>Collagen: connective tissue</a:t>
            </a:r>
            <a:endParaRPr lang="en-US" sz="3600" i="0" dirty="0" smtClean="0"/>
          </a:p>
        </p:txBody>
      </p:sp>
      <p:pic>
        <p:nvPicPr>
          <p:cNvPr id="27654" name="Picture 5" descr="2tma.gif                                                       00000DD9AIT                            B2955792:"/>
          <p:cNvPicPr>
            <a:picLocks noChangeAspect="1" noChangeArrowheads="1"/>
          </p:cNvPicPr>
          <p:nvPr/>
        </p:nvPicPr>
        <p:blipFill>
          <a:blip r:embed="rId3"/>
          <a:srcRect/>
          <a:stretch>
            <a:fillRect/>
          </a:stretch>
        </p:blipFill>
        <p:spPr bwMode="auto">
          <a:xfrm>
            <a:off x="5105400" y="3810000"/>
            <a:ext cx="1828800" cy="1828800"/>
          </a:xfrm>
          <a:prstGeom prst="rect">
            <a:avLst/>
          </a:prstGeom>
          <a:noFill/>
          <a:ln w="9525">
            <a:noFill/>
            <a:miter lim="800000"/>
            <a:headEnd/>
            <a:tailEnd/>
          </a:ln>
        </p:spPr>
      </p:pic>
      <p:pic>
        <p:nvPicPr>
          <p:cNvPr id="27655" name="Picture 6" descr="2slk.gif                                                       00000DD9AIT                            B2955792:"/>
          <p:cNvPicPr>
            <a:picLocks noChangeAspect="1" noChangeArrowheads="1"/>
          </p:cNvPicPr>
          <p:nvPr/>
        </p:nvPicPr>
        <p:blipFill>
          <a:blip r:embed="rId4"/>
          <a:srcRect/>
          <a:stretch>
            <a:fillRect/>
          </a:stretch>
        </p:blipFill>
        <p:spPr bwMode="auto">
          <a:xfrm>
            <a:off x="2133600" y="3810000"/>
            <a:ext cx="1905000" cy="1905000"/>
          </a:xfrm>
          <a:prstGeom prst="rect">
            <a:avLst/>
          </a:prstGeom>
          <a:noFill/>
          <a:ln w="9525">
            <a:noFill/>
            <a:miter lim="800000"/>
            <a:headEnd/>
            <a:tailEnd/>
          </a:ln>
        </p:spPr>
      </p:pic>
      <p:pic>
        <p:nvPicPr>
          <p:cNvPr id="27657" name="Picture 8" descr="&#10;anim-coll.gif                                                  00064A4BMacintosh HD                   B8A9EEAE:"/>
          <p:cNvPicPr>
            <a:picLocks noChangeAspect="1" noChangeArrowheads="1"/>
          </p:cNvPicPr>
          <p:nvPr/>
        </p:nvPicPr>
        <p:blipFill>
          <a:blip r:embed="rId5"/>
          <a:srcRect/>
          <a:stretch>
            <a:fillRect/>
          </a:stretch>
        </p:blipFill>
        <p:spPr bwMode="auto">
          <a:xfrm>
            <a:off x="6194425" y="2439987"/>
            <a:ext cx="1425575" cy="1141413"/>
          </a:xfrm>
          <a:prstGeom prst="rect">
            <a:avLst/>
          </a:prstGeom>
          <a:noFill/>
          <a:ln w="9525">
            <a:noFill/>
            <a:miter lim="800000"/>
            <a:headEnd/>
            <a:tailEnd/>
          </a:ln>
        </p:spPr>
      </p:pic>
      <p:sp>
        <p:nvSpPr>
          <p:cNvPr id="27658" name="Rectangle 9"/>
          <p:cNvSpPr>
            <a:spLocks noChangeArrowheads="1"/>
          </p:cNvSpPr>
          <p:nvPr/>
        </p:nvSpPr>
        <p:spPr bwMode="auto">
          <a:xfrm>
            <a:off x="1447800" y="1143000"/>
            <a:ext cx="6096000" cy="1200329"/>
          </a:xfrm>
          <a:prstGeom prst="rect">
            <a:avLst/>
          </a:prstGeom>
          <a:noFill/>
          <a:ln w="9525">
            <a:noFill/>
            <a:miter lim="800000"/>
            <a:headEnd/>
            <a:tailEnd/>
          </a:ln>
        </p:spPr>
        <p:txBody>
          <a:bodyPr wrap="square">
            <a:prstTxWarp prst="textNoShape">
              <a:avLst/>
            </a:prstTxWarp>
            <a:spAutoFit/>
          </a:bodyPr>
          <a:lstStyle/>
          <a:p>
            <a:pPr algn="ctr"/>
            <a:r>
              <a:rPr lang="en-US" sz="3600" i="1" dirty="0" smtClean="0"/>
              <a:t>Examples </a:t>
            </a:r>
            <a:r>
              <a:rPr lang="en-US" sz="3600" i="1" dirty="0"/>
              <a:t>of </a:t>
            </a:r>
            <a:r>
              <a:rPr lang="en-US" sz="3600" i="1" dirty="0" smtClean="0"/>
              <a:t>Structural Proteins</a:t>
            </a:r>
            <a:endParaRPr lang="en-US" sz="3600" i="1" dirty="0"/>
          </a:p>
        </p:txBody>
      </p:sp>
      <p:sp>
        <p:nvSpPr>
          <p:cNvPr id="12" name="Rectangle 2"/>
          <p:cNvSpPr txBox="1">
            <a:spLocks noChangeArrowheads="1"/>
          </p:cNvSpPr>
          <p:nvPr/>
        </p:nvSpPr>
        <p:spPr bwMode="auto">
          <a:xfrm>
            <a:off x="457200" y="304800"/>
            <a:ext cx="9144000" cy="838200"/>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lvl1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2pPr>
            <a:lvl3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3pPr>
            <a:lvl4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4pPr>
            <a:lvl5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5pPr>
            <a:lvl6pPr marL="4572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6pPr>
            <a:lvl7pPr marL="9144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7pPr>
            <a:lvl8pPr marL="13716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8pPr>
            <a:lvl9pPr marL="18288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9pPr>
          </a:lstStyle>
          <a:p>
            <a:r>
              <a:rPr lang="en-US" dirty="0" smtClean="0"/>
              <a:t>Proteins: Macromolecular Biopolymers</a:t>
            </a:r>
            <a:br>
              <a:rPr lang="en-US" dirty="0" smtClean="0"/>
            </a:b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pic>
        <p:nvPicPr>
          <p:cNvPr id="2" name="Picture 1" descr="Screen Shot 2019-05-16 at 10.31.49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733800"/>
            <a:ext cx="3302000" cy="2154354"/>
          </a:xfrm>
          <a:prstGeom prst="rect">
            <a:avLst/>
          </a:prstGeom>
        </p:spPr>
      </p:pic>
    </p:spTree>
    <p:extLst>
      <p:ext uri="{BB962C8B-B14F-4D97-AF65-F5344CB8AC3E}">
        <p14:creationId xmlns:p14="http://schemas.microsoft.com/office/powerpoint/2010/main" val="6714720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4466" name="Text Box 2"/>
          <p:cNvSpPr txBox="1">
            <a:spLocks noChangeArrowheads="1"/>
          </p:cNvSpPr>
          <p:nvPr/>
        </p:nvSpPr>
        <p:spPr bwMode="auto">
          <a:xfrm>
            <a:off x="7086600" y="4495800"/>
            <a:ext cx="1628671" cy="523220"/>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2800" b="0" dirty="0" smtClean="0">
                <a:solidFill>
                  <a:schemeClr val="tx2"/>
                </a:solidFill>
                <a:effectLst>
                  <a:outerShdw blurRad="38100" dist="38100" dir="2700000" algn="tl">
                    <a:srgbClr val="DDDDDD"/>
                  </a:outerShdw>
                </a:effectLst>
                <a:latin typeface="Arial" charset="0"/>
              </a:rPr>
              <a:t>β</a:t>
            </a:r>
            <a:r>
              <a:rPr lang="en-US" sz="2800" b="0" dirty="0">
                <a:solidFill>
                  <a:schemeClr val="tx2"/>
                </a:solidFill>
                <a:effectLst>
                  <a:outerShdw blurRad="38100" dist="38100" dir="2700000" algn="tl">
                    <a:srgbClr val="DDDDDD"/>
                  </a:outerShdw>
                </a:effectLst>
                <a:latin typeface="Arial" charset="0"/>
              </a:rPr>
              <a:t>-Sheets</a:t>
            </a:r>
          </a:p>
        </p:txBody>
      </p:sp>
      <p:pic>
        <p:nvPicPr>
          <p:cNvPr id="78851" name="proteins-silk-2.mov" descr="/Users/ronrusay/Desktop/Powerpoint &amp; Movies/Movies Org 227 /proteins-silk-2.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2286000" y="1524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Rectangle 3">
            <a:hlinkClick r:id="rId6"/>
          </p:cNvPr>
          <p:cNvSpPr>
            <a:spLocks noChangeArrowheads="1"/>
          </p:cNvSpPr>
          <p:nvPr/>
        </p:nvSpPr>
        <p:spPr bwMode="auto">
          <a:xfrm>
            <a:off x="533400" y="5181600"/>
            <a:ext cx="807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http://chemconnections.org/general/movies/proteins-silk-2.mov</a:t>
            </a:r>
          </a:p>
        </p:txBody>
      </p:sp>
      <p:pic>
        <p:nvPicPr>
          <p:cNvPr id="78853"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1905000"/>
            <a:ext cx="23764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304800" y="609600"/>
            <a:ext cx="9144000" cy="838200"/>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lvl1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2pPr>
            <a:lvl3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3pPr>
            <a:lvl4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4pPr>
            <a:lvl5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5pPr>
            <a:lvl6pPr marL="4572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6pPr>
            <a:lvl7pPr marL="9144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7pPr>
            <a:lvl8pPr marL="13716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8pPr>
            <a:lvl9pPr marL="18288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9pPr>
          </a:lstStyle>
          <a:p>
            <a:r>
              <a:rPr lang="en-US" dirty="0" smtClean="0"/>
              <a:t>Structural Proteins:</a:t>
            </a:r>
          </a:p>
          <a:p>
            <a:pPr algn="ctr"/>
            <a:r>
              <a:rPr lang="en-US" dirty="0" smtClean="0">
                <a:solidFill>
                  <a:schemeClr val="bg2"/>
                </a:solidFill>
              </a:rPr>
              <a:t>Silk</a:t>
            </a:r>
            <a:r>
              <a:rPr lang="en-US" dirty="0" smtClean="0"/>
              <a:t/>
            </a:r>
            <a:br>
              <a:rPr lang="en-US" dirty="0" smtClean="0"/>
            </a:b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6158544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78194" fill="hold"/>
                                        <p:tgtEl>
                                          <p:spTgt spid="7885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8851"/>
                </p:tgtEl>
              </p:cMediaNode>
            </p:video>
            <p:seq concurrent="1" nextAc="seek">
              <p:cTn id="8" restart="whenNotActive" fill="hold" evtFilter="cancelBubble" nodeType="interactiveSeq">
                <p:stCondLst>
                  <p:cond evt="onClick" delay="0">
                    <p:tgtEl>
                      <p:spTgt spid="7885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8851"/>
                                        </p:tgtEl>
                                      </p:cBhvr>
                                    </p:cmd>
                                  </p:childTnLst>
                                </p:cTn>
                              </p:par>
                            </p:childTnLst>
                          </p:cTn>
                        </p:par>
                      </p:childTnLst>
                    </p:cTn>
                  </p:par>
                </p:childTnLst>
              </p:cTn>
              <p:nextCondLst>
                <p:cond evt="onClick" delay="0">
                  <p:tgtEl>
                    <p:spTgt spid="78851"/>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4466" name="Text Box 2">
            <a:hlinkClick r:id="rId5"/>
          </p:cNvPr>
          <p:cNvSpPr txBox="1">
            <a:spLocks noChangeArrowheads="1"/>
          </p:cNvSpPr>
          <p:nvPr/>
        </p:nvSpPr>
        <p:spPr bwMode="auto">
          <a:xfrm>
            <a:off x="302511" y="3048000"/>
            <a:ext cx="2128654" cy="1077218"/>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b="0" dirty="0">
                <a:solidFill>
                  <a:schemeClr val="tx2"/>
                </a:solidFill>
                <a:effectLst>
                  <a:outerShdw blurRad="38100" dist="38100" dir="2700000" algn="tl">
                    <a:srgbClr val="DDDDDD"/>
                  </a:outerShdw>
                </a:effectLst>
                <a:latin typeface="Arial" charset="0"/>
              </a:rPr>
              <a:t>α-</a:t>
            </a:r>
            <a:r>
              <a:rPr lang="en-US" sz="3600" b="0" dirty="0" smtClean="0">
                <a:solidFill>
                  <a:schemeClr val="tx2"/>
                </a:solidFill>
                <a:effectLst>
                  <a:outerShdw blurRad="38100" dist="38100" dir="2700000" algn="tl">
                    <a:srgbClr val="DDDDDD"/>
                  </a:outerShdw>
                </a:effectLst>
                <a:latin typeface="Arial" charset="0"/>
              </a:rPr>
              <a:t>Helix</a:t>
            </a:r>
            <a:endParaRPr lang="en-US" sz="3600" b="0" dirty="0">
              <a:solidFill>
                <a:schemeClr val="tx2"/>
              </a:solidFill>
              <a:effectLst>
                <a:outerShdw blurRad="38100" dist="38100" dir="2700000" algn="tl">
                  <a:srgbClr val="DDDDDD"/>
                </a:outerShdw>
              </a:effectLst>
              <a:latin typeface="Arial" charset="0"/>
            </a:endParaRPr>
          </a:p>
          <a:p>
            <a:pPr algn="ctr" eaLnBrk="1" hangingPunct="1"/>
            <a:r>
              <a:rPr lang="en-US" sz="2800" b="0" i="1" dirty="0" smtClean="0">
                <a:solidFill>
                  <a:schemeClr val="tx2"/>
                </a:solidFill>
                <a:effectLst>
                  <a:outerShdw blurRad="38100" dist="38100" dir="2700000" algn="tl">
                    <a:srgbClr val="DDDDDD"/>
                  </a:outerShdw>
                </a:effectLst>
                <a:latin typeface="Apple Chancery"/>
                <a:cs typeface="Apple Chancery"/>
              </a:rPr>
              <a:t>Curly Hair </a:t>
            </a:r>
          </a:p>
        </p:txBody>
      </p:sp>
      <p:pic>
        <p:nvPicPr>
          <p:cNvPr id="76803" name="proteins-hair.mov" descr="/Users/ronrusay/Desktop/Powerpoint &amp; Movies/Movies Org 227 /proteins-hair.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2514600" y="1905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Rectangle 3">
            <a:hlinkClick r:id="rId7"/>
          </p:cNvPr>
          <p:cNvSpPr>
            <a:spLocks noChangeArrowheads="1"/>
          </p:cNvSpPr>
          <p:nvPr/>
        </p:nvSpPr>
        <p:spPr bwMode="auto">
          <a:xfrm>
            <a:off x="304800" y="5715000"/>
            <a:ext cx="883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http://chemconnections.org/general/movies/protein-hair-2.mov</a:t>
            </a:r>
          </a:p>
        </p:txBody>
      </p:sp>
      <p:pic>
        <p:nvPicPr>
          <p:cNvPr id="7680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29400" y="2362200"/>
            <a:ext cx="23780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952500" y="6019800"/>
            <a:ext cx="7239000" cy="646113"/>
          </a:xfrm>
          <a:prstGeom prst="rect">
            <a:avLst/>
          </a:prstGeom>
        </p:spPr>
        <p:txBody>
          <a:bodyPr>
            <a:spAutoFit/>
          </a:bodyPr>
          <a:lstStyle/>
          <a:p>
            <a:r>
              <a:rPr lang="en-US" sz="1800" b="0" i="1" dirty="0">
                <a:solidFill>
                  <a:schemeClr val="tx2"/>
                </a:solidFill>
                <a:effectLst>
                  <a:outerShdw blurRad="38100" dist="38100" dir="2700000" algn="tl">
                    <a:srgbClr val="DDDDDD"/>
                  </a:outerShdw>
                </a:effectLst>
                <a:latin typeface="Arial" charset="0"/>
              </a:rPr>
              <a:t>Annenberg World  of Chemistry</a:t>
            </a:r>
          </a:p>
          <a:p>
            <a:r>
              <a:rPr lang="en-US" sz="1800" b="0" dirty="0">
                <a:solidFill>
                  <a:schemeClr val="tx2"/>
                </a:solidFill>
                <a:effectLst>
                  <a:outerShdw blurRad="38100" dist="38100" dir="2700000" algn="tl">
                    <a:srgbClr val="DDDDDD"/>
                  </a:outerShdw>
                </a:effectLst>
                <a:latin typeface="Arial" charset="0"/>
              </a:rPr>
              <a:t>#23 Proteins </a:t>
            </a:r>
            <a:r>
              <a:rPr lang="en-US" sz="1800" b="0" i="1" dirty="0">
                <a:solidFill>
                  <a:schemeClr val="tx2"/>
                </a:solidFill>
                <a:effectLst>
                  <a:outerShdw blurRad="38100" dist="38100" dir="2700000" algn="tl">
                    <a:srgbClr val="DDDDDD"/>
                  </a:outerShdw>
                </a:effectLst>
                <a:latin typeface="Arial" charset="0"/>
              </a:rPr>
              <a:t>: </a:t>
            </a:r>
            <a:r>
              <a:rPr lang="en-US" sz="1800" b="0" i="1" dirty="0">
                <a:solidFill>
                  <a:schemeClr val="tx2"/>
                </a:solidFill>
                <a:effectLst>
                  <a:outerShdw blurRad="38100" dist="38100" dir="2700000" algn="tl">
                    <a:srgbClr val="DDDDDD"/>
                  </a:outerShdw>
                </a:effectLst>
                <a:latin typeface="Arial" charset="0"/>
                <a:hlinkClick r:id="rId5"/>
              </a:rPr>
              <a:t>http://www.learner.org/resources/series61.html</a:t>
            </a:r>
            <a:endParaRPr lang="en-US" sz="1800" b="0" i="1" dirty="0">
              <a:solidFill>
                <a:schemeClr val="tx2"/>
              </a:solidFill>
              <a:effectLst>
                <a:outerShdw blurRad="38100" dist="38100" dir="2700000" algn="tl">
                  <a:srgbClr val="DDDDDD"/>
                </a:outerShdw>
              </a:effectLst>
              <a:latin typeface="Arial" charset="0"/>
            </a:endParaRPr>
          </a:p>
        </p:txBody>
      </p:sp>
      <p:sp>
        <p:nvSpPr>
          <p:cNvPr id="7" name="Rectangle 2"/>
          <p:cNvSpPr txBox="1">
            <a:spLocks noChangeArrowheads="1"/>
          </p:cNvSpPr>
          <p:nvPr/>
        </p:nvSpPr>
        <p:spPr bwMode="auto">
          <a:xfrm>
            <a:off x="304800" y="838200"/>
            <a:ext cx="9144000" cy="838200"/>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lvl1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2pPr>
            <a:lvl3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3pPr>
            <a:lvl4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4pPr>
            <a:lvl5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5pPr>
            <a:lvl6pPr marL="4572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6pPr>
            <a:lvl7pPr marL="9144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7pPr>
            <a:lvl8pPr marL="13716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8pPr>
            <a:lvl9pPr marL="18288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9pPr>
          </a:lstStyle>
          <a:p>
            <a:r>
              <a:rPr lang="en-US" dirty="0" smtClean="0"/>
              <a:t>Structural Proteins:</a:t>
            </a:r>
          </a:p>
        </p:txBody>
      </p:sp>
    </p:spTree>
    <p:extLst>
      <p:ext uri="{BB962C8B-B14F-4D97-AF65-F5344CB8AC3E}">
        <p14:creationId xmlns:p14="http://schemas.microsoft.com/office/powerpoint/2010/main" val="19839978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09055" fill="hold"/>
                                        <p:tgtEl>
                                          <p:spTgt spid="7680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6803"/>
                </p:tgtEl>
              </p:cMediaNode>
            </p:video>
            <p:seq concurrent="1" nextAc="seek">
              <p:cTn id="8" restart="whenNotActive" fill="hold" evtFilter="cancelBubble" nodeType="interactiveSeq">
                <p:stCondLst>
                  <p:cond evt="onClick" delay="0">
                    <p:tgtEl>
                      <p:spTgt spid="7680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6803"/>
                                        </p:tgtEl>
                                      </p:cBhvr>
                                    </p:cmd>
                                  </p:childTnLst>
                                </p:cTn>
                              </p:par>
                            </p:childTnLst>
                          </p:cTn>
                        </p:par>
                      </p:childTnLst>
                    </p:cTn>
                  </p:par>
                </p:childTnLst>
              </p:cTn>
              <p:nextCondLst>
                <p:cond evt="onClick" delay="0">
                  <p:tgtEl>
                    <p:spTgt spid="7680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FG11_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371600"/>
            <a:ext cx="62484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Rectangle 3"/>
          <p:cNvSpPr>
            <a:spLocks noChangeArrowheads="1"/>
          </p:cNvSpPr>
          <p:nvPr/>
        </p:nvSpPr>
        <p:spPr bwMode="auto">
          <a:xfrm>
            <a:off x="152400" y="1600200"/>
            <a:ext cx="8763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r" eaLnBrk="0" hangingPunct="0">
              <a:spcBef>
                <a:spcPct val="20000"/>
              </a:spcBef>
            </a:pPr>
            <a:endParaRPr lang="en-US" sz="2800" dirty="0">
              <a:solidFill>
                <a:srgbClr val="003399"/>
              </a:solidFill>
              <a:latin typeface="Arial" charset="0"/>
            </a:endParaRPr>
          </a:p>
        </p:txBody>
      </p:sp>
      <p:sp>
        <p:nvSpPr>
          <p:cNvPr id="19460" name="Rectangle 4"/>
          <p:cNvSpPr>
            <a:spLocks noChangeArrowheads="1"/>
          </p:cNvSpPr>
          <p:nvPr/>
        </p:nvSpPr>
        <p:spPr bwMode="auto">
          <a:xfrm>
            <a:off x="1447800" y="304800"/>
            <a:ext cx="6629400" cy="914400"/>
          </a:xfrm>
          <a:prstGeom prst="rect">
            <a:avLst/>
          </a:prstGeom>
          <a:solidFill>
            <a:srgbClr val="003399"/>
          </a:solidFill>
          <a:ln w="9525">
            <a:noFill/>
            <a:miter lim="800000"/>
            <a:headEnd/>
            <a:tailEnd/>
          </a:ln>
          <a:effectLst/>
        </p:spPr>
        <p:txBody>
          <a:bodyPr anchor="ctr"/>
          <a:lstStyle/>
          <a:p>
            <a:pPr algn="ctr" eaLnBrk="0" hangingPunct="0"/>
            <a:r>
              <a:rPr lang="en-US" sz="4400" i="1" dirty="0" smtClean="0">
                <a:solidFill>
                  <a:srgbClr val="FF9B07"/>
                </a:solidFill>
                <a:effectLst>
                  <a:outerShdw blurRad="38100" dist="38100" dir="2700000" algn="tl">
                    <a:srgbClr val="000000"/>
                  </a:outerShdw>
                </a:effectLst>
              </a:rPr>
              <a:t>Intra- &amp; Inter-molecular</a:t>
            </a:r>
            <a:endParaRPr lang="en-US" sz="4400" dirty="0">
              <a:solidFill>
                <a:srgbClr val="FF9B07"/>
              </a:solidFill>
              <a:effectLst>
                <a:outerShdw blurRad="38100" dist="38100" dir="2700000" algn="tl">
                  <a:srgbClr val="000000"/>
                </a:outerShdw>
              </a:effectLst>
            </a:endParaRPr>
          </a:p>
        </p:txBody>
      </p:sp>
      <p:sp>
        <p:nvSpPr>
          <p:cNvPr id="62470" name="Rectangle 5">
            <a:hlinkClick r:id="rId4"/>
          </p:cNvPr>
          <p:cNvSpPr>
            <a:spLocks noChangeArrowheads="1"/>
          </p:cNvSpPr>
          <p:nvPr/>
        </p:nvSpPr>
        <p:spPr bwMode="auto">
          <a:xfrm>
            <a:off x="3886200" y="59436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b="0" dirty="0">
                <a:latin typeface="Arial" charset="0"/>
                <a:cs typeface="Arial" charset="0"/>
              </a:rPr>
              <a:t>http://</a:t>
            </a:r>
            <a:r>
              <a:rPr lang="en-US" sz="1800" b="0" dirty="0" err="1">
                <a:latin typeface="Arial" charset="0"/>
                <a:cs typeface="Arial" charset="0"/>
              </a:rPr>
              <a:t>chemconnections.org</a:t>
            </a:r>
            <a:r>
              <a:rPr lang="en-US" sz="1800" b="0" dirty="0">
                <a:latin typeface="Arial" charset="0"/>
                <a:cs typeface="Arial" charset="0"/>
              </a:rPr>
              <a:t>/general/movies/ice-</a:t>
            </a:r>
            <a:r>
              <a:rPr lang="en-US" sz="1800" b="0" dirty="0" err="1">
                <a:latin typeface="Arial" charset="0"/>
                <a:cs typeface="Arial" charset="0"/>
              </a:rPr>
              <a:t>structure.MOV</a:t>
            </a:r>
            <a:endParaRPr lang="en-US" sz="1800" b="0" dirty="0">
              <a:latin typeface="Arial" charset="0"/>
              <a:cs typeface="Arial" charset="0"/>
            </a:endParaRPr>
          </a:p>
        </p:txBody>
      </p:sp>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124200"/>
            <a:ext cx="23780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04800" y="5562600"/>
            <a:ext cx="1149173" cy="461665"/>
          </a:xfrm>
          <a:prstGeom prst="rect">
            <a:avLst/>
          </a:prstGeom>
        </p:spPr>
        <p:txBody>
          <a:bodyPr wrap="none">
            <a:spAutoFit/>
          </a:bodyPr>
          <a:lstStyle/>
          <a:p>
            <a:pPr algn="ctr" eaLnBrk="1" hangingPunct="1"/>
            <a:r>
              <a:rPr lang="en-US" b="0" dirty="0">
                <a:solidFill>
                  <a:schemeClr val="tx2"/>
                </a:solidFill>
                <a:effectLst>
                  <a:outerShdw blurRad="38100" dist="38100" dir="2700000" algn="tl">
                    <a:srgbClr val="DDDDDD"/>
                  </a:outerShdw>
                </a:effectLst>
                <a:latin typeface="Arial" charset="0"/>
              </a:rPr>
              <a:t>α-Helix</a:t>
            </a:r>
            <a:endParaRPr lang="en-US" b="0" dirty="0">
              <a:solidFill>
                <a:schemeClr val="tx2"/>
              </a:solidFill>
              <a:effectLst>
                <a:outerShdw blurRad="38100" dist="38100" dir="2700000" algn="tl">
                  <a:srgbClr val="DDDDDD"/>
                </a:outerShdw>
              </a:effectLst>
              <a:latin typeface="Arial" charset="0"/>
            </a:endParaRPr>
          </a:p>
        </p:txBody>
      </p:sp>
      <p:sp>
        <p:nvSpPr>
          <p:cNvPr id="9" name="Text Box 2"/>
          <p:cNvSpPr txBox="1">
            <a:spLocks noChangeArrowheads="1"/>
          </p:cNvSpPr>
          <p:nvPr/>
        </p:nvSpPr>
        <p:spPr bwMode="auto">
          <a:xfrm>
            <a:off x="1600200" y="5562600"/>
            <a:ext cx="1422385" cy="461665"/>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dirty="0" smtClean="0">
                <a:solidFill>
                  <a:schemeClr val="tx2"/>
                </a:solidFill>
                <a:effectLst>
                  <a:outerShdw blurRad="38100" dist="38100" dir="2700000" algn="tl">
                    <a:srgbClr val="DDDDDD"/>
                  </a:outerShdw>
                </a:effectLst>
                <a:latin typeface="Arial" charset="0"/>
              </a:rPr>
              <a:t>β</a:t>
            </a:r>
            <a:r>
              <a:rPr lang="en-US" b="0" dirty="0">
                <a:solidFill>
                  <a:schemeClr val="tx2"/>
                </a:solidFill>
                <a:effectLst>
                  <a:outerShdw blurRad="38100" dist="38100" dir="2700000" algn="tl">
                    <a:srgbClr val="DDDDDD"/>
                  </a:outerShdw>
                </a:effectLst>
                <a:latin typeface="Arial" charset="0"/>
              </a:rPr>
              <a:t>-Sheets</a:t>
            </a:r>
          </a:p>
        </p:txBody>
      </p:sp>
      <p:sp>
        <p:nvSpPr>
          <p:cNvPr id="3" name="Rectangle 2"/>
          <p:cNvSpPr/>
          <p:nvPr/>
        </p:nvSpPr>
        <p:spPr>
          <a:xfrm>
            <a:off x="457200" y="6019800"/>
            <a:ext cx="2258952" cy="769441"/>
          </a:xfrm>
          <a:prstGeom prst="rect">
            <a:avLst/>
          </a:prstGeom>
        </p:spPr>
        <p:txBody>
          <a:bodyPr wrap="none">
            <a:spAutoFit/>
          </a:bodyPr>
          <a:lstStyle/>
          <a:p>
            <a:r>
              <a:rPr lang="en-US" sz="2200" i="1" dirty="0" smtClean="0">
                <a:solidFill>
                  <a:srgbClr val="FF9B07"/>
                </a:solidFill>
                <a:effectLst>
                  <a:outerShdw blurRad="38100" dist="38100" dir="2700000" algn="tl">
                    <a:srgbClr val="000000"/>
                  </a:outerShdw>
                </a:effectLst>
              </a:rPr>
              <a:t>Intra-molecular</a:t>
            </a:r>
            <a:br>
              <a:rPr lang="en-US" sz="2200" i="1" dirty="0" smtClean="0">
                <a:solidFill>
                  <a:srgbClr val="FF9B07"/>
                </a:solidFill>
                <a:effectLst>
                  <a:outerShdw blurRad="38100" dist="38100" dir="2700000" algn="tl">
                    <a:srgbClr val="000000"/>
                  </a:outerShdw>
                </a:effectLst>
              </a:rPr>
            </a:br>
            <a:r>
              <a:rPr lang="en-US" sz="2200" i="1" dirty="0" smtClean="0">
                <a:solidFill>
                  <a:srgbClr val="FF9B07"/>
                </a:solidFill>
                <a:effectLst>
                  <a:outerShdw blurRad="38100" dist="38100" dir="2700000" algn="tl">
                    <a:srgbClr val="000000"/>
                  </a:outerShdw>
                </a:effectLst>
              </a:rPr>
              <a:t> Hydrogen Bonds</a:t>
            </a:r>
            <a:endParaRPr lang="en-US" sz="2200" dirty="0"/>
          </a:p>
        </p:txBody>
      </p:sp>
      <p:sp>
        <p:nvSpPr>
          <p:cNvPr id="11" name="Rectangle 10"/>
          <p:cNvSpPr/>
          <p:nvPr/>
        </p:nvSpPr>
        <p:spPr>
          <a:xfrm>
            <a:off x="3379848" y="4945559"/>
            <a:ext cx="2258952" cy="769441"/>
          </a:xfrm>
          <a:prstGeom prst="rect">
            <a:avLst/>
          </a:prstGeom>
        </p:spPr>
        <p:txBody>
          <a:bodyPr wrap="none">
            <a:spAutoFit/>
          </a:bodyPr>
          <a:lstStyle/>
          <a:p>
            <a:r>
              <a:rPr lang="en-US" sz="2200" i="1" dirty="0" smtClean="0">
                <a:solidFill>
                  <a:srgbClr val="FF9B07"/>
                </a:solidFill>
                <a:effectLst>
                  <a:outerShdw blurRad="38100" dist="38100" dir="2700000" algn="tl">
                    <a:srgbClr val="000000"/>
                  </a:outerShdw>
                </a:effectLst>
              </a:rPr>
              <a:t>Inter-molecular</a:t>
            </a:r>
            <a:br>
              <a:rPr lang="en-US" sz="2200" i="1" dirty="0" smtClean="0">
                <a:solidFill>
                  <a:srgbClr val="FF9B07"/>
                </a:solidFill>
                <a:effectLst>
                  <a:outerShdw blurRad="38100" dist="38100" dir="2700000" algn="tl">
                    <a:srgbClr val="000000"/>
                  </a:outerShdw>
                </a:effectLst>
              </a:rPr>
            </a:br>
            <a:r>
              <a:rPr lang="en-US" sz="2200" i="1" dirty="0" smtClean="0">
                <a:solidFill>
                  <a:srgbClr val="FF9B07"/>
                </a:solidFill>
                <a:effectLst>
                  <a:outerShdw blurRad="38100" dist="38100" dir="2700000" algn="tl">
                    <a:srgbClr val="000000"/>
                  </a:outerShdw>
                </a:effectLst>
              </a:rPr>
              <a:t> Hydrogen Bonds</a:t>
            </a:r>
            <a:endParaRPr lang="en-US" sz="2200" dirty="0"/>
          </a:p>
        </p:txBody>
      </p:sp>
      <p:sp>
        <p:nvSpPr>
          <p:cNvPr id="4" name="Rectangle 3"/>
          <p:cNvSpPr/>
          <p:nvPr/>
        </p:nvSpPr>
        <p:spPr>
          <a:xfrm>
            <a:off x="3713790" y="1219200"/>
            <a:ext cx="3448186" cy="523220"/>
          </a:xfrm>
          <a:prstGeom prst="rect">
            <a:avLst/>
          </a:prstGeom>
        </p:spPr>
        <p:txBody>
          <a:bodyPr wrap="none">
            <a:spAutoFit/>
          </a:bodyPr>
          <a:lstStyle/>
          <a:p>
            <a:pPr marL="342900" indent="-342900" algn="r" eaLnBrk="0" hangingPunct="0">
              <a:spcBef>
                <a:spcPct val="20000"/>
              </a:spcBef>
            </a:pPr>
            <a:r>
              <a:rPr lang="en-US" sz="2800" i="1" dirty="0">
                <a:solidFill>
                  <a:srgbClr val="003399"/>
                </a:solidFill>
                <a:latin typeface="Arial" charset="0"/>
              </a:rPr>
              <a:t>Hydrogen Bonding</a:t>
            </a:r>
            <a:endParaRPr lang="en-US" sz="2800" dirty="0">
              <a:solidFill>
                <a:srgbClr val="003399"/>
              </a:solidFill>
              <a:latin typeface="Arial" charset="0"/>
            </a:endParaRPr>
          </a:p>
        </p:txBody>
      </p:sp>
    </p:spTree>
    <p:extLst>
      <p:ext uri="{BB962C8B-B14F-4D97-AF65-F5344CB8AC3E}">
        <p14:creationId xmlns:p14="http://schemas.microsoft.com/office/powerpoint/2010/main" val="1171826346"/>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HydrogenBonding.MOV" descr="/Users/ronrusay/Desktop/Powerpoint &amp; Movies/Movies/HydrogenBonding.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1333500" y="1143000"/>
            <a:ext cx="65151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Rectangle 2">
            <a:hlinkClick r:id="rId6"/>
          </p:cNvPr>
          <p:cNvSpPr>
            <a:spLocks noChangeArrowheads="1"/>
          </p:cNvSpPr>
          <p:nvPr/>
        </p:nvSpPr>
        <p:spPr bwMode="auto">
          <a:xfrm>
            <a:off x="0" y="5791200"/>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http://chemconnections.org/general/movies/HydrogenBonding.MOV</a:t>
            </a:r>
          </a:p>
        </p:txBody>
      </p:sp>
    </p:spTree>
    <p:extLst>
      <p:ext uri="{BB962C8B-B14F-4D97-AF65-F5344CB8AC3E}">
        <p14:creationId xmlns:p14="http://schemas.microsoft.com/office/powerpoint/2010/main" val="112404646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9898" fill="hold"/>
                                        <p:tgtEl>
                                          <p:spTgt spid="604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0418"/>
                </p:tgtEl>
              </p:cMediaNode>
            </p:video>
            <p:seq concurrent="1" nextAc="seek">
              <p:cTn id="8" restart="whenNotActive" fill="hold" evtFilter="cancelBubble" nodeType="interactiveSeq">
                <p:stCondLst>
                  <p:cond evt="onClick" delay="0">
                    <p:tgtEl>
                      <p:spTgt spid="60418"/>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60418"/>
                                        </p:tgtEl>
                                      </p:cBhvr>
                                    </p:cmd>
                                  </p:childTnLst>
                                </p:cTn>
                              </p:par>
                            </p:childTnLst>
                          </p:cTn>
                        </p:par>
                      </p:childTnLst>
                    </p:cTn>
                  </p:par>
                </p:childTnLst>
              </p:cTn>
              <p:nextCondLst>
                <p:cond evt="onClick" delay="0">
                  <p:tgtEl>
                    <p:spTgt spid="60418"/>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FG15_22.JPG                                                    0005F89AMacintosh HD                   B79479C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457200"/>
            <a:ext cx="366395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FG15_23.JPG                                                    0005F89AMacintosh HD                   B79479C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600" y="1409700"/>
            <a:ext cx="6018213" cy="368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4"/>
          <p:cNvSpPr txBox="1">
            <a:spLocks noChangeArrowheads="1"/>
          </p:cNvSpPr>
          <p:nvPr/>
        </p:nvSpPr>
        <p:spPr bwMode="auto">
          <a:xfrm>
            <a:off x="2163868" y="244475"/>
            <a:ext cx="618310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dirty="0">
                <a:latin typeface="Arial"/>
                <a:cs typeface="Arial"/>
              </a:rPr>
              <a:t>DNA: </a:t>
            </a:r>
            <a:r>
              <a:rPr lang="en-US" sz="2800" dirty="0" smtClean="0">
                <a:solidFill>
                  <a:srgbClr val="0000FF"/>
                </a:solidFill>
                <a:latin typeface="Arial"/>
                <a:cs typeface="Arial"/>
              </a:rPr>
              <a:t>Shape </a:t>
            </a:r>
            <a:r>
              <a:rPr lang="en-US" sz="2800" dirty="0">
                <a:solidFill>
                  <a:srgbClr val="0000FF"/>
                </a:solidFill>
                <a:latin typeface="Arial"/>
                <a:cs typeface="Arial"/>
              </a:rPr>
              <a:t>&amp; </a:t>
            </a:r>
            <a:r>
              <a:rPr lang="en-US" sz="2800" dirty="0" smtClean="0">
                <a:solidFill>
                  <a:srgbClr val="0000FF"/>
                </a:solidFill>
                <a:latin typeface="Arial"/>
                <a:cs typeface="Arial"/>
              </a:rPr>
              <a:t>Hydrogen Bonding</a:t>
            </a:r>
            <a:endParaRPr lang="en-US" sz="3600" i="1" dirty="0">
              <a:solidFill>
                <a:srgbClr val="0000FF"/>
              </a:solidFill>
              <a:latin typeface="Arial"/>
              <a:cs typeface="Arial"/>
            </a:endParaRPr>
          </a:p>
          <a:p>
            <a:pPr algn="ctr"/>
            <a:r>
              <a:rPr lang="en-US" sz="1600" dirty="0">
                <a:hlinkClick r:id="rId9"/>
              </a:rPr>
              <a:t>http://www.umass.edu/microbio/chime/beta/pe_alpha/atlas/atlas.htm</a:t>
            </a:r>
            <a:endParaRPr lang="en-US" sz="1600" dirty="0"/>
          </a:p>
          <a:p>
            <a:pPr algn="ctr"/>
            <a:r>
              <a:rPr lang="en-US" i="1" dirty="0"/>
              <a:t>Views &amp; Algorithms</a:t>
            </a:r>
            <a:endParaRPr lang="en-US" dirty="0"/>
          </a:p>
        </p:txBody>
      </p:sp>
      <p:sp>
        <p:nvSpPr>
          <p:cNvPr id="20485" name="Text Box 5"/>
          <p:cNvSpPr txBox="1">
            <a:spLocks noChangeArrowheads="1"/>
          </p:cNvSpPr>
          <p:nvPr/>
        </p:nvSpPr>
        <p:spPr bwMode="auto">
          <a:xfrm>
            <a:off x="3200400" y="2971800"/>
            <a:ext cx="757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10.85 Å</a:t>
            </a:r>
            <a:endParaRPr lang="en-US" i="1"/>
          </a:p>
        </p:txBody>
      </p:sp>
      <p:sp>
        <p:nvSpPr>
          <p:cNvPr id="20486" name="Text Box 6"/>
          <p:cNvSpPr txBox="1">
            <a:spLocks noChangeArrowheads="1"/>
          </p:cNvSpPr>
          <p:nvPr/>
        </p:nvSpPr>
        <p:spPr bwMode="auto">
          <a:xfrm>
            <a:off x="6553200" y="3124200"/>
            <a:ext cx="757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10.85 Å</a:t>
            </a:r>
            <a:endParaRPr lang="en-US" i="1"/>
          </a:p>
        </p:txBody>
      </p:sp>
      <p:pic>
        <p:nvPicPr>
          <p:cNvPr id="20487" name="DNA segment" descr="AIT-2003 Rusay:AIT Symposium:DNA segment">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10">
            <a:extLst>
              <a:ext uri="{28A0092B-C50C-407E-A947-70E740481C1C}">
                <a14:useLocalDpi xmlns:a14="http://schemas.microsoft.com/office/drawing/2010/main" val="0"/>
              </a:ext>
            </a:extLst>
          </a:blip>
          <a:srcRect/>
          <a:stretch>
            <a:fillRect/>
          </a:stretch>
        </p:blipFill>
        <p:spPr bwMode="auto">
          <a:xfrm>
            <a:off x="533400" y="3505200"/>
            <a:ext cx="28971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0" y="6629400"/>
            <a:ext cx="3733800" cy="461963"/>
          </a:xfrm>
          <a:prstGeom prst="rect">
            <a:avLst/>
          </a:prstGeom>
          <a:noFill/>
          <a:ln>
            <a:solidFill>
              <a:schemeClr val="accent3"/>
            </a:solidFill>
          </a:ln>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a:p>
        </p:txBody>
      </p:sp>
      <p:sp>
        <p:nvSpPr>
          <p:cNvPr id="20489" name="TextBox 9"/>
          <p:cNvSpPr txBox="1">
            <a:spLocks noChangeArrowheads="1"/>
          </p:cNvSpPr>
          <p:nvPr/>
        </p:nvSpPr>
        <p:spPr bwMode="auto">
          <a:xfrm>
            <a:off x="0" y="6627813"/>
            <a:ext cx="3581400"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a:p>
        </p:txBody>
      </p:sp>
      <p:pic>
        <p:nvPicPr>
          <p:cNvPr id="20490" name="DNA segment" descr="/Users/ronrusay/Desktop/Powerpoint &amp; Movies/Movies/DNA segment">
            <a:hlinkClick r:id="" action="ppaction://media"/>
          </p:cNvPr>
          <p:cNvPicPr>
            <a:picLocks noChangeAspect="1" noChangeArrowheads="1"/>
          </p:cNvPicPr>
          <p:nvPr>
            <a:videoFile r:link="rId4"/>
            <p:extLst>
              <p:ext uri="{DAA4B4D4-6D71-4841-9C94-3DE7FCFB9230}">
                <p14:media xmlns:p14="http://schemas.microsoft.com/office/powerpoint/2010/main" r:link="rId3"/>
              </p:ext>
            </p:extLst>
          </p:nvPr>
        </p:nvPicPr>
        <p:blipFill>
          <a:blip r:embed="rId11">
            <a:extLst>
              <a:ext uri="{28A0092B-C50C-407E-A947-70E740481C1C}">
                <a14:useLocalDpi xmlns:a14="http://schemas.microsoft.com/office/drawing/2010/main" val="0"/>
              </a:ext>
            </a:extLst>
          </a:blip>
          <a:srcRect/>
          <a:stretch>
            <a:fillRect/>
          </a:stretch>
        </p:blipFill>
        <p:spPr bwMode="auto">
          <a:xfrm>
            <a:off x="609600" y="3657600"/>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1" name="TextBox 11"/>
          <p:cNvSpPr txBox="1">
            <a:spLocks noChangeArrowheads="1"/>
          </p:cNvSpPr>
          <p:nvPr/>
        </p:nvSpPr>
        <p:spPr bwMode="auto">
          <a:xfrm>
            <a:off x="3810000" y="4876800"/>
            <a:ext cx="358140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sz="1400"/>
          </a:p>
        </p:txBody>
      </p:sp>
      <p:sp>
        <p:nvSpPr>
          <p:cNvPr id="12" name="Rectangle 2"/>
          <p:cNvSpPr>
            <a:spLocks noChangeArrowheads="1"/>
          </p:cNvSpPr>
          <p:nvPr/>
        </p:nvSpPr>
        <p:spPr bwMode="auto">
          <a:xfrm>
            <a:off x="2133600" y="4800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endParaRPr lang="en-US" sz="3200" i="1" dirty="0">
              <a:solidFill>
                <a:schemeClr val="tx2"/>
              </a:solidFill>
            </a:endParaRPr>
          </a:p>
          <a:p>
            <a:pPr algn="ctr" eaLnBrk="0" hangingPunct="0"/>
            <a:endParaRPr lang="en-US" sz="3200" i="1" dirty="0">
              <a:solidFill>
                <a:schemeClr val="tx2"/>
              </a:solidFill>
            </a:endParaRPr>
          </a:p>
          <a:p>
            <a:pPr algn="ctr" eaLnBrk="0" hangingPunct="0"/>
            <a:r>
              <a:rPr lang="en-US" sz="3200" b="0" i="1" dirty="0">
                <a:solidFill>
                  <a:schemeClr val="tx2"/>
                </a:solidFill>
              </a:rPr>
              <a:t>Chemical Biology</a:t>
            </a:r>
          </a:p>
          <a:p>
            <a:pPr algn="ctr" eaLnBrk="0" hangingPunct="0"/>
            <a:r>
              <a:rPr lang="en-US" sz="3200" b="0" i="1" dirty="0">
                <a:solidFill>
                  <a:schemeClr val="tx2"/>
                </a:solidFill>
              </a:rPr>
              <a:t>DNA </a:t>
            </a:r>
            <a:r>
              <a:rPr lang="en-US" sz="3200" b="0" dirty="0">
                <a:sym typeface="Wingdings 3" charset="0"/>
              </a:rPr>
              <a:t></a:t>
            </a:r>
            <a:r>
              <a:rPr lang="en-US" sz="3200" b="0" i="1" dirty="0">
                <a:solidFill>
                  <a:schemeClr val="tx2"/>
                </a:solidFill>
              </a:rPr>
              <a:t> RNA </a:t>
            </a:r>
            <a:r>
              <a:rPr lang="en-US" sz="3200" b="0" dirty="0">
                <a:sym typeface="Wingdings 3" charset="0"/>
              </a:rPr>
              <a:t></a:t>
            </a:r>
            <a:r>
              <a:rPr lang="en-US" sz="3200" b="0" i="1" dirty="0">
                <a:solidFill>
                  <a:schemeClr val="tx2"/>
                </a:solidFill>
              </a:rPr>
              <a:t> Proteins</a:t>
            </a:r>
          </a:p>
        </p:txBody>
      </p:sp>
      <p:grpSp>
        <p:nvGrpSpPr>
          <p:cNvPr id="5" name="Group 4"/>
          <p:cNvGrpSpPr/>
          <p:nvPr/>
        </p:nvGrpSpPr>
        <p:grpSpPr>
          <a:xfrm>
            <a:off x="2819400" y="1676400"/>
            <a:ext cx="3340818" cy="4712732"/>
            <a:chOff x="2819400" y="1676400"/>
            <a:chExt cx="3340818" cy="4712732"/>
          </a:xfrm>
        </p:grpSpPr>
        <p:pic>
          <p:nvPicPr>
            <p:cNvPr id="2" name="Picture 1" descr="Screen Shot 2019-05-16 at 8.49.22 AM.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53968" y="1676400"/>
              <a:ext cx="713232" cy="990600"/>
            </a:xfrm>
            <a:prstGeom prst="rect">
              <a:avLst/>
            </a:prstGeom>
          </p:spPr>
        </p:pic>
        <p:sp>
          <p:nvSpPr>
            <p:cNvPr id="3" name="TextBox 2"/>
            <p:cNvSpPr txBox="1"/>
            <p:nvPr/>
          </p:nvSpPr>
          <p:spPr>
            <a:xfrm>
              <a:off x="5334000" y="6019800"/>
              <a:ext cx="826218" cy="369332"/>
            </a:xfrm>
            <a:prstGeom prst="rect">
              <a:avLst/>
            </a:prstGeom>
            <a:noFill/>
          </p:spPr>
          <p:txBody>
            <a:bodyPr wrap="none" rtlCol="0">
              <a:spAutoFit/>
            </a:bodyPr>
            <a:lstStyle/>
            <a:p>
              <a:r>
                <a:rPr lang="en-US" sz="1800" dirty="0">
                  <a:solidFill>
                    <a:srgbClr val="0000FF"/>
                  </a:solidFill>
                  <a:latin typeface="Arial"/>
                  <a:cs typeface="Arial"/>
                </a:rPr>
                <a:t>U</a:t>
              </a:r>
              <a:r>
                <a:rPr lang="en-US" sz="1800" dirty="0" smtClean="0">
                  <a:solidFill>
                    <a:srgbClr val="0000FF"/>
                  </a:solidFill>
                  <a:latin typeface="Arial"/>
                  <a:cs typeface="Arial"/>
                </a:rPr>
                <a:t>racil</a:t>
              </a:r>
              <a:endParaRPr lang="en-US" sz="1800" dirty="0">
                <a:solidFill>
                  <a:srgbClr val="0000FF"/>
                </a:solidFill>
                <a:latin typeface="Arial"/>
                <a:cs typeface="Arial"/>
              </a:endParaRPr>
            </a:p>
          </p:txBody>
        </p:sp>
        <p:sp>
          <p:nvSpPr>
            <p:cNvPr id="16" name="TextBox 15"/>
            <p:cNvSpPr txBox="1"/>
            <p:nvPr/>
          </p:nvSpPr>
          <p:spPr>
            <a:xfrm>
              <a:off x="2819400" y="1840468"/>
              <a:ext cx="683651" cy="307777"/>
            </a:xfrm>
            <a:prstGeom prst="rect">
              <a:avLst/>
            </a:prstGeom>
            <a:solidFill>
              <a:schemeClr val="bg1"/>
            </a:solidFill>
          </p:spPr>
          <p:txBody>
            <a:bodyPr wrap="none" rtlCol="0">
              <a:spAutoFit/>
            </a:bodyPr>
            <a:lstStyle/>
            <a:p>
              <a:r>
                <a:rPr lang="en-US" sz="1400" dirty="0">
                  <a:solidFill>
                    <a:srgbClr val="0000FF"/>
                  </a:solidFill>
                  <a:latin typeface="Arial"/>
                  <a:cs typeface="Arial"/>
                </a:rPr>
                <a:t>U</a:t>
              </a:r>
              <a:r>
                <a:rPr lang="en-US" sz="1400" dirty="0" smtClean="0">
                  <a:solidFill>
                    <a:srgbClr val="0000FF"/>
                  </a:solidFill>
                  <a:latin typeface="Arial"/>
                  <a:cs typeface="Arial"/>
                </a:rPr>
                <a:t>racil</a:t>
              </a:r>
              <a:endParaRPr lang="en-US" sz="1400" dirty="0">
                <a:solidFill>
                  <a:srgbClr val="0000FF"/>
                </a:solidFill>
                <a:latin typeface="Arial"/>
                <a:cs typeface="Arial"/>
              </a:endParaRPr>
            </a:p>
          </p:txBody>
        </p:sp>
      </p:grpSp>
    </p:spTree>
    <p:extLst>
      <p:ext uri="{BB962C8B-B14F-4D97-AF65-F5344CB8AC3E}">
        <p14:creationId xmlns:p14="http://schemas.microsoft.com/office/powerpoint/2010/main" val="1481341859"/>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0487"/>
                                        </p:tgtEl>
                                      </p:cBhvr>
                                    </p:cmd>
                                  </p:childTnLst>
                                </p:cTn>
                              </p:par>
                            </p:childTnLst>
                          </p:cTn>
                        </p:par>
                        <p:par>
                          <p:cTn id="7" fill="hold" nodeType="afterGroup">
                            <p:stCondLst>
                              <p:cond delay="1"/>
                            </p:stCondLst>
                            <p:childTnLst>
                              <p:par>
                                <p:cTn id="8" presetID="1" presetClass="mediacall" presetSubtype="0" fill="hold" nodeType="afterEffect">
                                  <p:stCondLst>
                                    <p:cond delay="0"/>
                                  </p:stCondLst>
                                  <p:childTnLst>
                                    <p:cmd type="call" cmd="playFrom(0.0)">
                                      <p:cBhvr>
                                        <p:cTn id="9" dur="6000" fill="hold"/>
                                        <p:tgtEl>
                                          <p:spTgt spid="20490"/>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p:cTn id="14" repeatCount="indefinite" fill="hold" display="0">
                  <p:stCondLst>
                    <p:cond delay="indefinite"/>
                  </p:stCondLst>
                  <p:endCondLst>
                    <p:cond evt="onNext" delay="0">
                      <p:tgtEl>
                        <p:sldTgt/>
                      </p:tgtEl>
                    </p:cond>
                    <p:cond evt="onPrev" delay="0">
                      <p:tgtEl>
                        <p:sldTgt/>
                      </p:tgtEl>
                    </p:cond>
                  </p:endCondLst>
                </p:cTn>
                <p:tgtEl>
                  <p:spTgt spid="20487"/>
                </p:tgtEl>
              </p:cMediaNode>
            </p:video>
            <p:seq concurrent="1" nextAc="seek">
              <p:cTn id="15" restart="whenNotActive" fill="hold" evtFilter="cancelBubble" nodeType="interactiveSeq">
                <p:stCondLst>
                  <p:cond evt="onClick" delay="0">
                    <p:tgtEl>
                      <p:spTgt spid="20487"/>
                    </p:tgtEl>
                  </p:cond>
                </p:stCondLst>
                <p:endSync evt="end" delay="0">
                  <p:rtn val="all"/>
                </p:endSync>
                <p:childTnLst>
                  <p:par>
                    <p:cTn id="16" fill="hold" nodeType="clickPar">
                      <p:stCondLst>
                        <p:cond delay="0"/>
                      </p:stCondLst>
                      <p:childTnLst>
                        <p:par>
                          <p:cTn id="17" fill="hold" nodeType="withGroup">
                            <p:stCondLst>
                              <p:cond delay="0"/>
                            </p:stCondLst>
                            <p:childTnLst>
                              <p:par>
                                <p:cTn id="18" presetID="2" presetClass="mediacall" presetSubtype="0" fill="hold" nodeType="clickEffect">
                                  <p:stCondLst>
                                    <p:cond delay="0"/>
                                  </p:stCondLst>
                                  <p:childTnLst>
                                    <p:cmd type="call" cmd="togglePause">
                                      <p:cBhvr>
                                        <p:cTn id="19" dur="1" fill="hold"/>
                                        <p:tgtEl>
                                          <p:spTgt spid="20487"/>
                                        </p:tgtEl>
                                      </p:cBhvr>
                                    </p:cmd>
                                  </p:childTnLst>
                                </p:cTn>
                              </p:par>
                            </p:childTnLst>
                          </p:cTn>
                        </p:par>
                      </p:childTnLst>
                    </p:cTn>
                  </p:par>
                </p:childTnLst>
              </p:cTn>
              <p:nextCondLst>
                <p:cond evt="onClick" delay="0">
                  <p:tgtEl>
                    <p:spTgt spid="20487"/>
                  </p:tgtEl>
                </p:cond>
              </p:nextCondLst>
            </p:seq>
            <p:video>
              <p:cMediaNode>
                <p:cTn id="20" fill="hold" display="0">
                  <p:stCondLst>
                    <p:cond delay="indefinite"/>
                  </p:stCondLst>
                  <p:endCondLst>
                    <p:cond evt="onNext" delay="0">
                      <p:tgtEl>
                        <p:sldTgt/>
                      </p:tgtEl>
                    </p:cond>
                    <p:cond evt="onPrev" delay="0">
                      <p:tgtEl>
                        <p:sldTgt/>
                      </p:tgtEl>
                    </p:cond>
                  </p:endCondLst>
                </p:cTn>
                <p:tgtEl>
                  <p:spTgt spid="20490"/>
                </p:tgtEl>
              </p:cMediaNode>
            </p:video>
            <p:seq concurrent="1" nextAc="seek">
              <p:cTn id="21" restart="whenNotActive" fill="hold" evtFilter="cancelBubble" nodeType="interactiveSeq">
                <p:stCondLst>
                  <p:cond evt="onClick" delay="0">
                    <p:tgtEl>
                      <p:spTgt spid="20490"/>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2" presetClass="mediacall" presetSubtype="0" fill="hold" nodeType="clickEffect">
                                  <p:stCondLst>
                                    <p:cond delay="0"/>
                                  </p:stCondLst>
                                  <p:childTnLst>
                                    <p:cmd type="call" cmd="togglePause">
                                      <p:cBhvr>
                                        <p:cTn id="25" dur="1" fill="hold"/>
                                        <p:tgtEl>
                                          <p:spTgt spid="20490"/>
                                        </p:tgtEl>
                                      </p:cBhvr>
                                    </p:cmd>
                                  </p:childTnLst>
                                </p:cTn>
                              </p:par>
                            </p:childTnLst>
                          </p:cTn>
                        </p:par>
                      </p:childTnLst>
                    </p:cTn>
                  </p:par>
                </p:childTnLst>
              </p:cTn>
              <p:nextCondLst>
                <p:cond evt="onClick" delay="0">
                  <p:tgtEl>
                    <p:spTgt spid="20490"/>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a:hlinkClick r:id="rId3"/>
          </p:cNvPr>
          <p:cNvSpPr>
            <a:spLocks noChangeArrowheads="1"/>
          </p:cNvSpPr>
          <p:nvPr/>
        </p:nvSpPr>
        <p:spPr bwMode="auto">
          <a:xfrm>
            <a:off x="762000" y="4267200"/>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pl-PL" sz="2000" b="0" dirty="0" err="1">
                <a:latin typeface="Arial" charset="0"/>
                <a:cs typeface="Arial" charset="0"/>
              </a:rPr>
              <a:t>https</a:t>
            </a:r>
            <a:r>
              <a:rPr lang="pl-PL" sz="2000" b="0" dirty="0">
                <a:latin typeface="Arial" charset="0"/>
                <a:cs typeface="Arial" charset="0"/>
              </a:rPr>
              <a:t>://</a:t>
            </a:r>
            <a:r>
              <a:rPr lang="pl-PL" sz="2000" b="0" dirty="0" err="1">
                <a:latin typeface="Arial" charset="0"/>
                <a:cs typeface="Arial" charset="0"/>
              </a:rPr>
              <a:t>www.youtube.com</a:t>
            </a:r>
            <a:r>
              <a:rPr lang="pl-PL" sz="2000" b="0" dirty="0">
                <a:latin typeface="Arial" charset="0"/>
                <a:cs typeface="Arial" charset="0"/>
              </a:rPr>
              <a:t>/</a:t>
            </a:r>
            <a:r>
              <a:rPr lang="pl-PL" sz="2000" b="0" dirty="0" err="1">
                <a:latin typeface="Arial" charset="0"/>
                <a:cs typeface="Arial" charset="0"/>
              </a:rPr>
              <a:t>watch?v</a:t>
            </a:r>
            <a:r>
              <a:rPr lang="pl-PL" sz="2000" b="0" dirty="0">
                <a:latin typeface="Arial" charset="0"/>
                <a:cs typeface="Arial" charset="0"/>
              </a:rPr>
              <a:t>=X_tYrnv_o6A</a:t>
            </a:r>
            <a:endParaRPr lang="en-US" sz="2000" b="0" dirty="0">
              <a:latin typeface="Arial" charset="0"/>
              <a:cs typeface="Arial" charset="0"/>
            </a:endParaRPr>
          </a:p>
        </p:txBody>
      </p:sp>
      <p:sp>
        <p:nvSpPr>
          <p:cNvPr id="4" name="Rectangle 2"/>
          <p:cNvSpPr>
            <a:spLocks noChangeArrowheads="1"/>
          </p:cNvSpPr>
          <p:nvPr/>
        </p:nvSpPr>
        <p:spPr bwMode="auto">
          <a:xfrm>
            <a:off x="1295400" y="2590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endParaRPr lang="en-US" sz="4400" i="1" dirty="0">
              <a:solidFill>
                <a:schemeClr val="tx2"/>
              </a:solidFill>
            </a:endParaRPr>
          </a:p>
          <a:p>
            <a:pPr algn="ctr" eaLnBrk="0" hangingPunct="0"/>
            <a:endParaRPr lang="en-US" sz="4400" i="1" dirty="0">
              <a:solidFill>
                <a:schemeClr val="tx2"/>
              </a:solidFill>
            </a:endParaRPr>
          </a:p>
          <a:p>
            <a:pPr algn="ctr" eaLnBrk="0" hangingPunct="0"/>
            <a:r>
              <a:rPr lang="en-US" sz="4400" b="0" i="1" dirty="0">
                <a:solidFill>
                  <a:schemeClr val="tx2"/>
                </a:solidFill>
              </a:rPr>
              <a:t>Chemical Biology</a:t>
            </a:r>
          </a:p>
          <a:p>
            <a:pPr algn="ctr" eaLnBrk="0" hangingPunct="0"/>
            <a:r>
              <a:rPr lang="en-US" sz="4000" b="0" i="1" dirty="0">
                <a:solidFill>
                  <a:schemeClr val="tx2"/>
                </a:solidFill>
              </a:rPr>
              <a:t>DNA </a:t>
            </a:r>
            <a:r>
              <a:rPr lang="en-US" sz="4000" b="0" dirty="0">
                <a:sym typeface="Wingdings 3" charset="0"/>
              </a:rPr>
              <a:t></a:t>
            </a:r>
            <a:r>
              <a:rPr lang="en-US" sz="4000" b="0" i="1" dirty="0">
                <a:solidFill>
                  <a:schemeClr val="tx2"/>
                </a:solidFill>
              </a:rPr>
              <a:t> RNA </a:t>
            </a:r>
            <a:r>
              <a:rPr lang="en-US" sz="4000" b="0" dirty="0">
                <a:sym typeface="Wingdings 3" charset="0"/>
              </a:rPr>
              <a:t></a:t>
            </a:r>
            <a:r>
              <a:rPr lang="en-US" sz="4000" b="0" i="1" dirty="0">
                <a:solidFill>
                  <a:schemeClr val="tx2"/>
                </a:solidFill>
              </a:rPr>
              <a:t> Proteins</a:t>
            </a:r>
          </a:p>
        </p:txBody>
      </p:sp>
      <p:sp>
        <p:nvSpPr>
          <p:cNvPr id="2" name="Rectangle 1"/>
          <p:cNvSpPr/>
          <p:nvPr/>
        </p:nvSpPr>
        <p:spPr>
          <a:xfrm>
            <a:off x="2590800" y="1676400"/>
            <a:ext cx="5867400" cy="400110"/>
          </a:xfrm>
          <a:prstGeom prst="rect">
            <a:avLst/>
          </a:prstGeom>
        </p:spPr>
        <p:txBody>
          <a:bodyPr wrap="square">
            <a:spAutoFit/>
          </a:bodyPr>
          <a:lstStyle/>
          <a:p>
            <a:r>
              <a:rPr lang="pl-PL" sz="2000" b="0" dirty="0" err="1">
                <a:latin typeface="Arial"/>
                <a:cs typeface="Arial"/>
              </a:rPr>
              <a:t>https</a:t>
            </a:r>
            <a:r>
              <a:rPr lang="pl-PL" sz="2000" b="0" dirty="0">
                <a:latin typeface="Arial"/>
                <a:cs typeface="Arial"/>
              </a:rPr>
              <a:t>://</a:t>
            </a:r>
            <a:r>
              <a:rPr lang="pl-PL" sz="2000" b="0" dirty="0" err="1">
                <a:latin typeface="Arial"/>
                <a:cs typeface="Arial"/>
              </a:rPr>
              <a:t>www.youtube.com</a:t>
            </a:r>
            <a:r>
              <a:rPr lang="pl-PL" sz="2000" b="0" dirty="0">
                <a:latin typeface="Arial"/>
                <a:cs typeface="Arial"/>
              </a:rPr>
              <a:t>/</a:t>
            </a:r>
            <a:r>
              <a:rPr lang="pl-PL" sz="2000" b="0" dirty="0" err="1">
                <a:latin typeface="Arial"/>
                <a:cs typeface="Arial"/>
              </a:rPr>
              <a:t>watch?v</a:t>
            </a:r>
            <a:r>
              <a:rPr lang="pl-PL" sz="2000" b="0" dirty="0">
                <a:latin typeface="Arial"/>
                <a:cs typeface="Arial"/>
              </a:rPr>
              <a:t>=gG7uCskUOrA</a:t>
            </a:r>
            <a:endParaRPr lang="en-US" sz="2000" b="0" dirty="0">
              <a:latin typeface="Arial"/>
              <a:cs typeface="Arial"/>
            </a:endParaRPr>
          </a:p>
        </p:txBody>
      </p:sp>
      <p:pic>
        <p:nvPicPr>
          <p:cNvPr id="6" name="Picture 2" descr="figure-09-08.jpg                                               000178A2 LONE PINE                      B89689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685" y="762000"/>
            <a:ext cx="2103315" cy="5105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61584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074" name="Rectangle 2"/>
          <p:cNvSpPr>
            <a:spLocks noGrp="1" noChangeArrowheads="1"/>
          </p:cNvSpPr>
          <p:nvPr>
            <p:ph type="ctrTitle"/>
          </p:nvPr>
        </p:nvSpPr>
        <p:spPr>
          <a:xfrm>
            <a:off x="762000" y="533400"/>
            <a:ext cx="7772400" cy="1143000"/>
          </a:xfrm>
        </p:spPr>
        <p:txBody>
          <a:bodyPr/>
          <a:lstStyle/>
          <a:p>
            <a:r>
              <a:rPr lang="en-US" dirty="0"/>
              <a:t>Mechanical </a:t>
            </a:r>
            <a:r>
              <a:rPr lang="en-US" dirty="0" smtClean="0"/>
              <a:t>proteins: </a:t>
            </a:r>
            <a:r>
              <a:rPr lang="en-US" dirty="0"/>
              <a:t/>
            </a:r>
            <a:br>
              <a:rPr lang="en-US" dirty="0"/>
            </a:br>
            <a:r>
              <a:rPr lang="en-US" sz="3200" dirty="0">
                <a:solidFill>
                  <a:srgbClr val="808080"/>
                </a:solidFill>
              </a:rPr>
              <a:t>Pathogens &amp; Cell Invasion</a:t>
            </a:r>
            <a:br>
              <a:rPr lang="en-US" sz="3200" dirty="0">
                <a:solidFill>
                  <a:srgbClr val="808080"/>
                </a:solidFill>
              </a:rPr>
            </a:br>
            <a:r>
              <a:rPr lang="en-US" sz="2000" dirty="0">
                <a:hlinkClick r:id="rId3"/>
              </a:rPr>
              <a:t>http://chemconnections.org/organic/chem226/Announcements-info/Staph-infection/infection.html</a:t>
            </a:r>
            <a:endParaRPr lang="en-US" dirty="0"/>
          </a:p>
        </p:txBody>
      </p:sp>
      <p:pic>
        <p:nvPicPr>
          <p:cNvPr id="29700" name="Picture 3" descr="7ahlSide.gif                                                   00000DD9AIT                            B2955792:"/>
          <p:cNvPicPr>
            <a:picLocks noChangeAspect="1" noChangeArrowheads="1"/>
          </p:cNvPicPr>
          <p:nvPr/>
        </p:nvPicPr>
        <p:blipFill>
          <a:blip r:embed="rId4"/>
          <a:srcRect/>
          <a:stretch>
            <a:fillRect/>
          </a:stretch>
        </p:blipFill>
        <p:spPr bwMode="auto">
          <a:xfrm>
            <a:off x="5867400" y="1905000"/>
            <a:ext cx="2286000" cy="2286000"/>
          </a:xfrm>
          <a:prstGeom prst="rect">
            <a:avLst/>
          </a:prstGeom>
          <a:noFill/>
          <a:ln w="9525">
            <a:noFill/>
            <a:miter lim="800000"/>
            <a:headEnd/>
            <a:tailEnd/>
          </a:ln>
        </p:spPr>
      </p:pic>
      <p:pic>
        <p:nvPicPr>
          <p:cNvPr id="29701" name="Picture 4" descr="&#10;cell96.gif                                                     00000DD9AIT                            B2955792:"/>
          <p:cNvPicPr>
            <a:picLocks noChangeAspect="1" noChangeArrowheads="1"/>
          </p:cNvPicPr>
          <p:nvPr/>
        </p:nvPicPr>
        <p:blipFill>
          <a:blip r:embed="rId5"/>
          <a:srcRect/>
          <a:stretch>
            <a:fillRect/>
          </a:stretch>
        </p:blipFill>
        <p:spPr bwMode="auto">
          <a:xfrm>
            <a:off x="2514600" y="2590800"/>
            <a:ext cx="2667000" cy="2560926"/>
          </a:xfrm>
          <a:prstGeom prst="rect">
            <a:avLst/>
          </a:prstGeom>
          <a:noFill/>
          <a:ln w="9525">
            <a:noFill/>
            <a:miter lim="800000"/>
            <a:headEnd/>
            <a:tailEnd/>
          </a:ln>
        </p:spPr>
      </p:pic>
      <p:sp>
        <p:nvSpPr>
          <p:cNvPr id="29702" name="Text Box 5"/>
          <p:cNvSpPr txBox="1">
            <a:spLocks noChangeArrowheads="1"/>
          </p:cNvSpPr>
          <p:nvPr/>
        </p:nvSpPr>
        <p:spPr bwMode="auto">
          <a:xfrm>
            <a:off x="0" y="5410200"/>
            <a:ext cx="6454775" cy="946150"/>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2000" b="0" i="1">
                <a:solidFill>
                  <a:schemeClr val="tx2"/>
                </a:solidFill>
                <a:latin typeface="Times" charset="0"/>
              </a:rPr>
              <a:t>Streptococcus pyogenes</a:t>
            </a:r>
          </a:p>
          <a:p>
            <a:pPr algn="ctr">
              <a:lnSpc>
                <a:spcPct val="50000"/>
              </a:lnSpc>
              <a:spcBef>
                <a:spcPct val="50000"/>
              </a:spcBef>
            </a:pPr>
            <a:r>
              <a:rPr lang="en-US" sz="2000" b="0" i="1">
                <a:solidFill>
                  <a:schemeClr val="tx2"/>
                </a:solidFill>
                <a:latin typeface="Times" charset="0"/>
              </a:rPr>
              <a:t>96,000 x</a:t>
            </a:r>
          </a:p>
          <a:p>
            <a:pPr algn="ctr">
              <a:lnSpc>
                <a:spcPct val="50000"/>
              </a:lnSpc>
              <a:spcBef>
                <a:spcPct val="50000"/>
              </a:spcBef>
            </a:pPr>
            <a:r>
              <a:rPr lang="en-US" sz="2000" b="0">
                <a:latin typeface="Times" charset="0"/>
              </a:rPr>
              <a:t>Vincent A. Fischetti Ph.D., Rockefeller University</a:t>
            </a:r>
            <a:endParaRPr lang="en-US" b="0">
              <a:latin typeface="Times" charset="0"/>
            </a:endParaRPr>
          </a:p>
        </p:txBody>
      </p:sp>
      <p:pic>
        <p:nvPicPr>
          <p:cNvPr id="29703" name="Picture 6" descr="down.jpg                                                       00000DD9AIT                            B2955792:"/>
          <p:cNvPicPr>
            <a:picLocks noChangeAspect="1" noChangeArrowheads="1"/>
          </p:cNvPicPr>
          <p:nvPr/>
        </p:nvPicPr>
        <p:blipFill>
          <a:blip r:embed="rId6"/>
          <a:srcRect/>
          <a:stretch>
            <a:fillRect/>
          </a:stretch>
        </p:blipFill>
        <p:spPr bwMode="auto">
          <a:xfrm>
            <a:off x="6172200" y="4495800"/>
            <a:ext cx="1797050" cy="1828800"/>
          </a:xfrm>
          <a:prstGeom prst="rect">
            <a:avLst/>
          </a:prstGeom>
          <a:noFill/>
          <a:ln w="9525">
            <a:noFill/>
            <a:miter lim="800000"/>
            <a:headEnd/>
            <a:tailEnd/>
          </a:ln>
        </p:spPr>
      </p:pic>
      <p:sp>
        <p:nvSpPr>
          <p:cNvPr id="29704" name="Rectangle 7"/>
          <p:cNvSpPr>
            <a:spLocks noChangeArrowheads="1"/>
          </p:cNvSpPr>
          <p:nvPr/>
        </p:nvSpPr>
        <p:spPr bwMode="auto">
          <a:xfrm>
            <a:off x="990600" y="6324600"/>
            <a:ext cx="4572000" cy="369888"/>
          </a:xfrm>
          <a:prstGeom prst="rect">
            <a:avLst/>
          </a:prstGeom>
          <a:noFill/>
          <a:ln w="9525">
            <a:noFill/>
            <a:miter lim="800000"/>
            <a:headEnd/>
            <a:tailEnd/>
          </a:ln>
        </p:spPr>
        <p:txBody>
          <a:bodyPr>
            <a:prstTxWarp prst="textNoShape">
              <a:avLst/>
            </a:prstTxWarp>
            <a:spAutoFit/>
          </a:bodyPr>
          <a:lstStyle/>
          <a:p>
            <a:r>
              <a:rPr lang="en-US" sz="1800"/>
              <a:t>http://www.chm.bris.ac.uk/motm/motm.htm</a:t>
            </a:r>
          </a:p>
        </p:txBody>
      </p:sp>
      <p:pic>
        <p:nvPicPr>
          <p:cNvPr id="9" name="Picture 3" descr="myosin_icn.gif                                                 00000DD9AIT                            B2955792:"/>
          <p:cNvPicPr>
            <a:picLocks noChangeAspect="1" noChangeArrowheads="1"/>
          </p:cNvPicPr>
          <p:nvPr/>
        </p:nvPicPr>
        <p:blipFill>
          <a:blip r:embed="rId7"/>
          <a:srcRect/>
          <a:stretch>
            <a:fillRect/>
          </a:stretch>
        </p:blipFill>
        <p:spPr bwMode="auto">
          <a:xfrm>
            <a:off x="457200" y="3295650"/>
            <a:ext cx="1487488" cy="1352550"/>
          </a:xfrm>
          <a:prstGeom prst="rect">
            <a:avLst/>
          </a:prstGeom>
          <a:noFill/>
          <a:ln w="9525">
            <a:noFill/>
            <a:miter lim="800000"/>
            <a:headEnd/>
            <a:tailEnd/>
          </a:ln>
        </p:spPr>
      </p:pic>
      <p:sp>
        <p:nvSpPr>
          <p:cNvPr id="2" name="Rectangle 1"/>
          <p:cNvSpPr/>
          <p:nvPr/>
        </p:nvSpPr>
        <p:spPr>
          <a:xfrm>
            <a:off x="228600" y="2369403"/>
            <a:ext cx="1981200" cy="830997"/>
          </a:xfrm>
          <a:prstGeom prst="rect">
            <a:avLst/>
          </a:prstGeom>
        </p:spPr>
        <p:txBody>
          <a:bodyPr wrap="square">
            <a:spAutoFit/>
          </a:bodyPr>
          <a:lstStyle/>
          <a:p>
            <a:pPr algn="ctr"/>
            <a:r>
              <a:rPr lang="en-US" dirty="0">
                <a:solidFill>
                  <a:srgbClr val="808080"/>
                </a:solidFill>
              </a:rPr>
              <a:t>myosin-actin: muscle</a:t>
            </a:r>
            <a:endParaRPr lang="en-US" dirty="0">
              <a:solidFill>
                <a:srgbClr val="808080"/>
              </a:solidFill>
            </a:endParaRPr>
          </a:p>
        </p:txBody>
      </p:sp>
      <p:sp>
        <p:nvSpPr>
          <p:cNvPr id="11" name="Rectangle 7"/>
          <p:cNvSpPr>
            <a:spLocks noChangeArrowheads="1"/>
          </p:cNvSpPr>
          <p:nvPr/>
        </p:nvSpPr>
        <p:spPr bwMode="auto">
          <a:xfrm>
            <a:off x="228600" y="4724400"/>
            <a:ext cx="1972014" cy="400110"/>
          </a:xfrm>
          <a:prstGeom prst="rect">
            <a:avLst/>
          </a:prstGeom>
          <a:noFill/>
          <a:ln w="9525">
            <a:noFill/>
            <a:miter lim="800000"/>
            <a:headEnd/>
            <a:tailEnd/>
          </a:ln>
        </p:spPr>
        <p:txBody>
          <a:bodyPr wrap="none">
            <a:prstTxWarp prst="textNoShape">
              <a:avLst/>
            </a:prstTxWarp>
            <a:spAutoFit/>
          </a:bodyPr>
          <a:lstStyle/>
          <a:p>
            <a:r>
              <a:rPr lang="en-US" sz="2000" b="0" dirty="0">
                <a:latin typeface="Times" charset="0"/>
                <a:hlinkClick r:id="rId8"/>
              </a:rPr>
              <a:t>Michael Ferenczi</a:t>
            </a:r>
            <a:endParaRPr lang="en-US" sz="2000" b="0" dirty="0">
              <a:latin typeface="Times" charset="0"/>
            </a:endParaRPr>
          </a:p>
        </p:txBody>
      </p:sp>
    </p:spTree>
    <p:extLst>
      <p:ext uri="{BB962C8B-B14F-4D97-AF65-F5344CB8AC3E}">
        <p14:creationId xmlns:p14="http://schemas.microsoft.com/office/powerpoint/2010/main" val="346271836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2" descr="05-19-SickleCellDisease-L.jpg                                  0000231AKARL's Pocketrans              B81D7FDE:"/>
          <p:cNvPicPr>
            <a:picLocks noChangeAspect="1" noChangeArrowheads="1"/>
          </p:cNvPicPr>
          <p:nvPr/>
        </p:nvPicPr>
        <p:blipFill>
          <a:blip r:embed="rId2"/>
          <a:srcRect t="8591" r="6667" b="3575"/>
          <a:stretch>
            <a:fillRect/>
          </a:stretch>
        </p:blipFill>
        <p:spPr bwMode="auto">
          <a:xfrm>
            <a:off x="1428750" y="3664510"/>
            <a:ext cx="6191250" cy="2964890"/>
          </a:xfrm>
          <a:prstGeom prst="rect">
            <a:avLst/>
          </a:prstGeom>
          <a:noFill/>
          <a:ln w="9525">
            <a:noFill/>
            <a:miter lim="800000"/>
            <a:headEnd/>
            <a:tailEnd/>
          </a:ln>
        </p:spPr>
      </p:pic>
      <p:pic>
        <p:nvPicPr>
          <p:cNvPr id="4" name="Picture 2" descr="D:\ch05\GA05_10.GIF"/>
          <p:cNvPicPr>
            <a:picLocks noChangeAspect="1" noChangeArrowheads="1"/>
          </p:cNvPicPr>
          <p:nvPr/>
        </p:nvPicPr>
        <p:blipFill>
          <a:blip r:embed="rId3"/>
          <a:srcRect t="14142" b="12122"/>
          <a:stretch>
            <a:fillRect/>
          </a:stretch>
        </p:blipFill>
        <p:spPr bwMode="auto">
          <a:xfrm>
            <a:off x="2673438" y="685800"/>
            <a:ext cx="3193961" cy="3048000"/>
          </a:xfrm>
          <a:prstGeom prst="rect">
            <a:avLst/>
          </a:prstGeom>
          <a:noFill/>
          <a:ln w="9525">
            <a:noFill/>
            <a:miter lim="800000"/>
            <a:headEnd/>
            <a:tailEnd/>
          </a:ln>
        </p:spPr>
      </p:pic>
      <p:sp>
        <p:nvSpPr>
          <p:cNvPr id="5" name="Rectangle 2"/>
          <p:cNvSpPr txBox="1">
            <a:spLocks noChangeArrowheads="1"/>
          </p:cNvSpPr>
          <p:nvPr/>
        </p:nvSpPr>
        <p:spPr bwMode="auto">
          <a:xfrm>
            <a:off x="228600" y="304800"/>
            <a:ext cx="9144000" cy="838200"/>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lvl1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2pPr>
            <a:lvl3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3pPr>
            <a:lvl4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4pPr>
            <a:lvl5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5pPr>
            <a:lvl6pPr marL="4572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6pPr>
            <a:lvl7pPr marL="9144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7pPr>
            <a:lvl8pPr marL="13716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8pPr>
            <a:lvl9pPr marL="18288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9pPr>
          </a:lstStyle>
          <a:p>
            <a:pPr algn="ctr"/>
            <a:r>
              <a:rPr lang="en-US" dirty="0" smtClean="0"/>
              <a:t>Transport Proteins: </a:t>
            </a:r>
            <a:r>
              <a:rPr lang="en-US" sz="3200" dirty="0" smtClean="0">
                <a:solidFill>
                  <a:srgbClr val="808080"/>
                </a:solidFill>
              </a:rPr>
              <a:t>Hemoglobin &amp; Oxygen </a:t>
            </a:r>
            <a:r>
              <a:rPr lang="en-US" dirty="0" smtClean="0"/>
              <a:t/>
            </a:r>
            <a:br>
              <a:rPr lang="en-US" dirty="0" smtClean="0"/>
            </a:b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05514815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14400"/>
            <a:ext cx="4064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3267" name="Text Box 3"/>
          <p:cNvSpPr txBox="1">
            <a:spLocks noChangeArrowheads="1"/>
          </p:cNvSpPr>
          <p:nvPr/>
        </p:nvSpPr>
        <p:spPr bwMode="auto">
          <a:xfrm>
            <a:off x="1066800" y="152400"/>
            <a:ext cx="7280275" cy="519113"/>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800" b="0">
                <a:effectLst>
                  <a:outerShdw blurRad="38100" dist="38100" dir="2700000" algn="tl">
                    <a:srgbClr val="DDDDDD"/>
                  </a:outerShdw>
                </a:effectLst>
                <a:latin typeface="Arial" charset="0"/>
              </a:rPr>
              <a:t>Normal hemoglobin vs sickle cell hemoglobin</a:t>
            </a:r>
          </a:p>
        </p:txBody>
      </p:sp>
      <p:pic>
        <p:nvPicPr>
          <p:cNvPr id="952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914400"/>
            <a:ext cx="4038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3269" name="Text Box 5">
            <a:hlinkClick r:id="rId5"/>
          </p:cNvPr>
          <p:cNvSpPr txBox="1">
            <a:spLocks noChangeArrowheads="1"/>
          </p:cNvSpPr>
          <p:nvPr/>
        </p:nvSpPr>
        <p:spPr bwMode="auto">
          <a:xfrm>
            <a:off x="2438400" y="4648200"/>
            <a:ext cx="4354513" cy="519113"/>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2800" b="0">
                <a:effectLst>
                  <a:outerShdw blurRad="38100" dist="38100" dir="2700000" algn="tl">
                    <a:srgbClr val="DDDDDD"/>
                  </a:outerShdw>
                </a:effectLst>
                <a:latin typeface="Arial" charset="0"/>
              </a:rPr>
              <a:t>Valine replaces Glutamate</a:t>
            </a:r>
            <a:endParaRPr lang="en-US" b="0">
              <a:latin typeface="Times" charset="0"/>
            </a:endParaRPr>
          </a:p>
        </p:txBody>
      </p:sp>
      <p:sp>
        <p:nvSpPr>
          <p:cNvPr id="95238" name="TextBox 6"/>
          <p:cNvSpPr txBox="1">
            <a:spLocks noChangeArrowheads="1"/>
          </p:cNvSpPr>
          <p:nvPr/>
        </p:nvSpPr>
        <p:spPr bwMode="auto">
          <a:xfrm>
            <a:off x="304800" y="5257800"/>
            <a:ext cx="861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2000">
                <a:hlinkClick r:id="rId6"/>
              </a:rPr>
              <a:t>http://chemconnections.org/Presentations/Columbia/slide8-3.html</a:t>
            </a:r>
            <a:endParaRPr lang="en-US" sz="2000"/>
          </a:p>
        </p:txBody>
      </p:sp>
      <p:sp>
        <p:nvSpPr>
          <p:cNvPr id="95239" name="TextBox 6"/>
          <p:cNvSpPr txBox="1">
            <a:spLocks noChangeArrowheads="1"/>
          </p:cNvSpPr>
          <p:nvPr/>
        </p:nvSpPr>
        <p:spPr bwMode="auto">
          <a:xfrm>
            <a:off x="3505200" y="6019800"/>
            <a:ext cx="2239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i="1"/>
              <a:t>Firefox to listen</a:t>
            </a:r>
          </a:p>
        </p:txBody>
      </p:sp>
    </p:spTree>
    <p:extLst>
      <p:ext uri="{BB962C8B-B14F-4D97-AF65-F5344CB8AC3E}">
        <p14:creationId xmlns:p14="http://schemas.microsoft.com/office/powerpoint/2010/main" val="17170021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63269"/>
                                        </p:tgtEl>
                                        <p:attrNameLst>
                                          <p:attrName>style.visibility</p:attrName>
                                        </p:attrNameLst>
                                      </p:cBhvr>
                                      <p:to>
                                        <p:strVal val="visible"/>
                                      </p:to>
                                    </p:set>
                                    <p:anim calcmode="lin" valueType="num">
                                      <p:cBhvr additive="base">
                                        <p:cTn id="7" dur="500" fill="hold"/>
                                        <p:tgtEl>
                                          <p:spTgt spid="1163269"/>
                                        </p:tgtEl>
                                        <p:attrNameLst>
                                          <p:attrName>ppt_x</p:attrName>
                                        </p:attrNameLst>
                                      </p:cBhvr>
                                      <p:tavLst>
                                        <p:tav tm="0">
                                          <p:val>
                                            <p:strVal val="0-#ppt_w/2"/>
                                          </p:val>
                                        </p:tav>
                                        <p:tav tm="100000">
                                          <p:val>
                                            <p:strVal val="#ppt_x"/>
                                          </p:val>
                                        </p:tav>
                                      </p:tavLst>
                                    </p:anim>
                                    <p:anim calcmode="lin" valueType="num">
                                      <p:cBhvr additive="base">
                                        <p:cTn id="8" dur="500" fill="hold"/>
                                        <p:tgtEl>
                                          <p:spTgt spid="11632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3269"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7" descr="Screen Shot 2016-03-05 at 7.14.13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882900"/>
            <a:ext cx="412115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8"/>
          <p:cNvSpPr txBox="1">
            <a:spLocks noChangeArrowheads="1"/>
          </p:cNvSpPr>
          <p:nvPr/>
        </p:nvSpPr>
        <p:spPr bwMode="auto">
          <a:xfrm>
            <a:off x="6781800" y="3048000"/>
            <a:ext cx="1905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t>4,496 atoms; 4,404 bonds</a:t>
            </a:r>
          </a:p>
          <a:p>
            <a:pPr eaLnBrk="1" hangingPunct="1"/>
            <a:r>
              <a:rPr lang="en-US"/>
              <a:t>574 amino acid residues</a:t>
            </a:r>
          </a:p>
        </p:txBody>
      </p:sp>
      <p:sp>
        <p:nvSpPr>
          <p:cNvPr id="21508" name="Rectangle 2"/>
          <p:cNvSpPr txBox="1">
            <a:spLocks noChangeArrowheads="1"/>
          </p:cNvSpPr>
          <p:nvPr/>
        </p:nvSpPr>
        <p:spPr bwMode="auto">
          <a:xfrm>
            <a:off x="838200" y="1524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2800" i="1" dirty="0" err="1" smtClean="0">
                <a:solidFill>
                  <a:srgbClr val="808080"/>
                </a:solidFill>
              </a:rPr>
              <a:t>Acetylcholinesterase</a:t>
            </a:r>
            <a:r>
              <a:rPr lang="en-US" sz="2800" i="1" dirty="0" smtClean="0">
                <a:solidFill>
                  <a:srgbClr val="808080"/>
                </a:solidFill>
              </a:rPr>
              <a:t> </a:t>
            </a:r>
            <a:r>
              <a:rPr lang="en-US" sz="2800" i="1" dirty="0">
                <a:solidFill>
                  <a:srgbClr val="808080"/>
                </a:solidFill>
              </a:rPr>
              <a:t>(ACE)</a:t>
            </a:r>
          </a:p>
        </p:txBody>
      </p:sp>
      <p:sp>
        <p:nvSpPr>
          <p:cNvPr id="21509" name="Rectangle 13"/>
          <p:cNvSpPr>
            <a:spLocks noChangeArrowheads="1"/>
          </p:cNvSpPr>
          <p:nvPr/>
        </p:nvSpPr>
        <p:spPr bwMode="auto">
          <a:xfrm>
            <a:off x="1447800" y="1600200"/>
            <a:ext cx="7391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i="1"/>
              <a:t>ACE</a:t>
            </a:r>
            <a:r>
              <a:rPr lang="en-US"/>
              <a:t>, an enzyme, which catalyzes a key reaction in a repetitive biochemical cycle that is crucial to neurological and physiological functions in humans…. and insects among others.</a:t>
            </a:r>
          </a:p>
        </p:txBody>
      </p:sp>
      <p:sp>
        <p:nvSpPr>
          <p:cNvPr id="6" name="Rectangle 2"/>
          <p:cNvSpPr txBox="1">
            <a:spLocks noChangeArrowheads="1"/>
          </p:cNvSpPr>
          <p:nvPr/>
        </p:nvSpPr>
        <p:spPr bwMode="auto">
          <a:xfrm>
            <a:off x="76200" y="76200"/>
            <a:ext cx="9144000" cy="838200"/>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lvl1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2pPr>
            <a:lvl3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3pPr>
            <a:lvl4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4pPr>
            <a:lvl5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5pPr>
            <a:lvl6pPr marL="4572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6pPr>
            <a:lvl7pPr marL="9144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7pPr>
            <a:lvl8pPr marL="13716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8pPr>
            <a:lvl9pPr marL="18288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9pPr>
          </a:lstStyle>
          <a:p>
            <a:pPr algn="ctr"/>
            <a:r>
              <a:rPr lang="en-US" dirty="0" smtClean="0"/>
              <a:t>Catalytic Proteins: Enzymes</a:t>
            </a: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001559915"/>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22" name="Rectangle 2"/>
          <p:cNvSpPr>
            <a:spLocks noGrp="1" noChangeArrowheads="1"/>
          </p:cNvSpPr>
          <p:nvPr>
            <p:ph type="ctrTitle"/>
          </p:nvPr>
        </p:nvSpPr>
        <p:spPr>
          <a:xfrm>
            <a:off x="152400" y="3429000"/>
            <a:ext cx="8991600" cy="990600"/>
          </a:xfrm>
        </p:spPr>
        <p:txBody>
          <a:bodyPr/>
          <a:lstStyle/>
          <a:p>
            <a:pPr>
              <a:defRPr/>
            </a:pPr>
            <a:r>
              <a:rPr lang="en-US" dirty="0">
                <a:ea typeface="+mj-ea"/>
                <a:cs typeface="+mj-cs"/>
              </a:rPr>
              <a:t>Human’s total ~ 100 x 10 </a:t>
            </a:r>
            <a:r>
              <a:rPr lang="en-US" baseline="30000" dirty="0" smtClean="0">
                <a:ea typeface="+mj-ea"/>
                <a:cs typeface="+mj-cs"/>
              </a:rPr>
              <a:t>6</a:t>
            </a:r>
            <a:r>
              <a:rPr lang="en-US" dirty="0">
                <a:ea typeface="+mj-ea"/>
                <a:cs typeface="+mj-cs"/>
              </a:rPr>
              <a:t> </a:t>
            </a:r>
            <a:r>
              <a:rPr lang="en-US" sz="3200" dirty="0" err="1" smtClean="0">
                <a:ea typeface="+mj-ea"/>
                <a:cs typeface="+mj-cs"/>
              </a:rPr>
              <a:t>immunoproteins</a:t>
            </a:r>
            <a:r>
              <a:rPr lang="en-US" dirty="0">
                <a:ea typeface="+mj-ea"/>
                <a:cs typeface="+mj-cs"/>
              </a:rPr>
              <a:t/>
            </a:r>
            <a:br>
              <a:rPr lang="en-US" dirty="0">
                <a:ea typeface="+mj-ea"/>
                <a:cs typeface="+mj-cs"/>
              </a:rPr>
            </a:br>
            <a:endParaRPr lang="en-US" dirty="0">
              <a:ea typeface="+mj-ea"/>
              <a:cs typeface="+mj-cs"/>
            </a:endParaRPr>
          </a:p>
        </p:txBody>
      </p:sp>
      <p:sp>
        <p:nvSpPr>
          <p:cNvPr id="31748" name="Rectangle 3"/>
          <p:cNvSpPr>
            <a:spLocks noGrp="1" noChangeArrowheads="1"/>
          </p:cNvSpPr>
          <p:nvPr>
            <p:ph type="subTitle" idx="1"/>
          </p:nvPr>
        </p:nvSpPr>
        <p:spPr>
          <a:xfrm>
            <a:off x="2743200" y="1219200"/>
            <a:ext cx="6400800" cy="1752600"/>
          </a:xfrm>
        </p:spPr>
        <p:txBody>
          <a:bodyPr/>
          <a:lstStyle/>
          <a:p>
            <a:r>
              <a:rPr lang="en-US" sz="3600" i="1" dirty="0"/>
              <a:t>Antibodies</a:t>
            </a:r>
          </a:p>
          <a:p>
            <a:r>
              <a:rPr lang="en-US" sz="2400" i="1" dirty="0"/>
              <a:t>Prolific </a:t>
            </a:r>
            <a:r>
              <a:rPr lang="en-US" sz="2400" i="1" dirty="0" err="1"/>
              <a:t>Immunoproteins</a:t>
            </a:r>
            <a:endParaRPr lang="en-US" dirty="0"/>
          </a:p>
        </p:txBody>
      </p:sp>
      <p:pic>
        <p:nvPicPr>
          <p:cNvPr id="31749" name="Picture 4" descr="Igg.gif                                                        00000DD9AIT                            B2955792:"/>
          <p:cNvPicPr>
            <a:picLocks noChangeAspect="1" noChangeArrowheads="1"/>
          </p:cNvPicPr>
          <p:nvPr/>
        </p:nvPicPr>
        <p:blipFill>
          <a:blip r:embed="rId3"/>
          <a:srcRect/>
          <a:stretch>
            <a:fillRect/>
          </a:stretch>
        </p:blipFill>
        <p:spPr bwMode="auto">
          <a:xfrm>
            <a:off x="1600200" y="838200"/>
            <a:ext cx="2133600" cy="2133600"/>
          </a:xfrm>
          <a:prstGeom prst="rect">
            <a:avLst/>
          </a:prstGeom>
          <a:noFill/>
          <a:ln w="9525">
            <a:noFill/>
            <a:miter lim="800000"/>
            <a:headEnd/>
            <a:tailEnd/>
          </a:ln>
        </p:spPr>
      </p:pic>
      <p:sp>
        <p:nvSpPr>
          <p:cNvPr id="31750" name="Text Box 5"/>
          <p:cNvSpPr txBox="1">
            <a:spLocks noChangeArrowheads="1"/>
          </p:cNvSpPr>
          <p:nvPr/>
        </p:nvSpPr>
        <p:spPr bwMode="auto">
          <a:xfrm>
            <a:off x="1676400" y="2590800"/>
            <a:ext cx="1993900" cy="457200"/>
          </a:xfrm>
          <a:prstGeom prst="rect">
            <a:avLst/>
          </a:prstGeom>
          <a:solidFill>
            <a:schemeClr val="tx2"/>
          </a:solidFill>
          <a:ln w="9525">
            <a:noFill/>
            <a:miter lim="800000"/>
            <a:headEnd/>
            <a:tailEnd/>
          </a:ln>
        </p:spPr>
        <p:txBody>
          <a:bodyPr wrap="none">
            <a:prstTxWarp prst="textNoShape">
              <a:avLst/>
            </a:prstTxWarp>
            <a:spAutoFit/>
          </a:bodyPr>
          <a:lstStyle/>
          <a:p>
            <a:r>
              <a:rPr lang="en-US" b="0" dirty="0" err="1">
                <a:solidFill>
                  <a:srgbClr val="FFB432"/>
                </a:solidFill>
                <a:latin typeface="Times" charset="0"/>
              </a:rPr>
              <a:t>Immunoglobin</a:t>
            </a:r>
            <a:endParaRPr lang="en-US" b="0" dirty="0">
              <a:latin typeface="Times" charset="0"/>
            </a:endParaRPr>
          </a:p>
        </p:txBody>
      </p:sp>
      <p:sp>
        <p:nvSpPr>
          <p:cNvPr id="1157126" name="Rectangle 6"/>
          <p:cNvSpPr>
            <a:spLocks noChangeArrowheads="1"/>
          </p:cNvSpPr>
          <p:nvPr/>
        </p:nvSpPr>
        <p:spPr bwMode="auto">
          <a:xfrm>
            <a:off x="609600" y="5334000"/>
            <a:ext cx="6567488" cy="1200150"/>
          </a:xfrm>
          <a:prstGeom prst="rect">
            <a:avLst/>
          </a:prstGeom>
          <a:noFill/>
          <a:ln w="9525">
            <a:noFill/>
            <a:miter lim="800000"/>
            <a:headEnd/>
            <a:tailEnd/>
          </a:ln>
        </p:spPr>
        <p:txBody>
          <a:bodyPr wrap="none">
            <a:prstTxWarp prst="textNoShape">
              <a:avLst/>
            </a:prstTxWarp>
            <a:spAutoFit/>
          </a:bodyPr>
          <a:lstStyle/>
          <a:p>
            <a:r>
              <a:rPr lang="en-US" sz="3600" b="0" i="1">
                <a:solidFill>
                  <a:schemeClr val="tx2"/>
                </a:solidFill>
                <a:latin typeface="Times" charset="0"/>
              </a:rPr>
              <a:t>Human Genome ~20,000 proteins</a:t>
            </a:r>
            <a:br>
              <a:rPr lang="en-US" sz="3600" b="0" i="1">
                <a:solidFill>
                  <a:schemeClr val="tx2"/>
                </a:solidFill>
                <a:latin typeface="Times" charset="0"/>
              </a:rPr>
            </a:br>
            <a:endParaRPr lang="en-US" sz="3600" b="0" i="1">
              <a:solidFill>
                <a:schemeClr val="tx2"/>
              </a:solidFill>
              <a:latin typeface="Times" charset="0"/>
            </a:endParaRPr>
          </a:p>
        </p:txBody>
      </p:sp>
      <p:sp>
        <p:nvSpPr>
          <p:cNvPr id="1157127" name="Rectangle 7"/>
          <p:cNvSpPr>
            <a:spLocks noChangeArrowheads="1"/>
          </p:cNvSpPr>
          <p:nvPr/>
        </p:nvSpPr>
        <p:spPr bwMode="auto">
          <a:xfrm>
            <a:off x="533400" y="4038600"/>
            <a:ext cx="8382000" cy="1190625"/>
          </a:xfrm>
          <a:prstGeom prst="rect">
            <a:avLst/>
          </a:prstGeom>
          <a:noFill/>
          <a:ln w="9525">
            <a:noFill/>
            <a:miter lim="800000"/>
            <a:headEnd/>
            <a:tailEnd/>
          </a:ln>
        </p:spPr>
        <p:txBody>
          <a:bodyPr>
            <a:prstTxWarp prst="textNoShape">
              <a:avLst/>
            </a:prstTxWarp>
            <a:spAutoFit/>
          </a:bodyPr>
          <a:lstStyle/>
          <a:p>
            <a:r>
              <a:rPr lang="en-US" sz="3600" b="0" i="1">
                <a:solidFill>
                  <a:schemeClr val="tx2"/>
                </a:solidFill>
                <a:latin typeface="Times" charset="0"/>
              </a:rPr>
              <a:t>Combinatorial syntheses from libraries of 250, 10, and 6 possible contributors</a:t>
            </a:r>
          </a:p>
        </p:txBody>
      </p:sp>
      <p:sp>
        <p:nvSpPr>
          <p:cNvPr id="9" name="Rectangle 2"/>
          <p:cNvSpPr txBox="1">
            <a:spLocks noChangeArrowheads="1"/>
          </p:cNvSpPr>
          <p:nvPr/>
        </p:nvSpPr>
        <p:spPr bwMode="auto">
          <a:xfrm>
            <a:off x="457200" y="-76200"/>
            <a:ext cx="9144000" cy="838200"/>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lvl1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2pPr>
            <a:lvl3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3pPr>
            <a:lvl4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4pPr>
            <a:lvl5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5pPr>
            <a:lvl6pPr marL="4572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6pPr>
            <a:lvl7pPr marL="9144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7pPr>
            <a:lvl8pPr marL="13716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8pPr>
            <a:lvl9pPr marL="18288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9pPr>
          </a:lstStyle>
          <a:p>
            <a:r>
              <a:rPr lang="en-US" dirty="0" smtClean="0"/>
              <a:t>Protective Proteins</a:t>
            </a: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9859688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entr" presetSubtype="0" fill="hold" grpId="0" nodeType="clickEffect">
                                  <p:stCondLst>
                                    <p:cond delay="0"/>
                                  </p:stCondLst>
                                  <p:childTnLst>
                                    <p:set>
                                      <p:cBhvr>
                                        <p:cTn id="6" dur="1" fill="hold">
                                          <p:stCondLst>
                                            <p:cond delay="499"/>
                                          </p:stCondLst>
                                        </p:cTn>
                                        <p:tgtEl>
                                          <p:spTgt spid="11571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entr" presetSubtype="0" fill="hold" grpId="0" nodeType="clickEffect">
                                  <p:stCondLst>
                                    <p:cond delay="0"/>
                                  </p:stCondLst>
                                  <p:childTnLst>
                                    <p:set>
                                      <p:cBhvr>
                                        <p:cTn id="10" dur="1" fill="hold">
                                          <p:stCondLst>
                                            <p:cond delay="499"/>
                                          </p:stCondLst>
                                        </p:cTn>
                                        <p:tgtEl>
                                          <p:spTgt spid="11571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0" presetClass="entr" presetSubtype="0" fill="hold" grpId="0" nodeType="clickEffect">
                                  <p:stCondLst>
                                    <p:cond delay="0"/>
                                  </p:stCondLst>
                                  <p:childTnLst>
                                    <p:set>
                                      <p:cBhvr>
                                        <p:cTn id="14" dur="1" fill="hold">
                                          <p:stCondLst>
                                            <p:cond delay="499"/>
                                          </p:stCondLst>
                                        </p:cTn>
                                        <p:tgtEl>
                                          <p:spTgt spid="1157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22" grpId="0" build="p" autoUpdateAnimBg="0"/>
      <p:bldP spid="1157126" grpId="0" autoUpdateAnimBg="0"/>
      <p:bldP spid="1157127"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10;Picture 1.pdf                                                  000161FEMacintosh HD                   B8A9EEAE:"/>
          <p:cNvPicPr>
            <a:picLocks noChangeAspect="1" noChangeArrowheads="1"/>
          </p:cNvPicPr>
          <p:nvPr/>
        </p:nvPicPr>
        <p:blipFill>
          <a:blip r:embed="rId2"/>
          <a:srcRect/>
          <a:stretch>
            <a:fillRect/>
          </a:stretch>
        </p:blipFill>
        <p:spPr bwMode="auto">
          <a:xfrm>
            <a:off x="1981200" y="0"/>
            <a:ext cx="5176838" cy="6724650"/>
          </a:xfrm>
          <a:prstGeom prst="rect">
            <a:avLst/>
          </a:prstGeom>
          <a:noFill/>
        </p:spPr>
      </p:pic>
      <p:sp>
        <p:nvSpPr>
          <p:cNvPr id="2" name="Rectangle 1"/>
          <p:cNvSpPr/>
          <p:nvPr/>
        </p:nvSpPr>
        <p:spPr>
          <a:xfrm>
            <a:off x="3252854" y="2057400"/>
            <a:ext cx="2843146" cy="1569660"/>
          </a:xfrm>
          <a:prstGeom prst="rect">
            <a:avLst/>
          </a:prstGeom>
        </p:spPr>
        <p:txBody>
          <a:bodyPr wrap="none">
            <a:spAutoFit/>
          </a:bodyPr>
          <a:lstStyle/>
          <a:p>
            <a:pPr algn="ctr"/>
            <a:endParaRPr lang="en-US" dirty="0" smtClean="0"/>
          </a:p>
          <a:p>
            <a:pPr algn="ctr"/>
            <a:r>
              <a:rPr lang="en-US" dirty="0" smtClean="0"/>
              <a:t>Metabolic Pathways</a:t>
            </a:r>
          </a:p>
          <a:p>
            <a:pPr algn="ctr"/>
            <a:r>
              <a:rPr lang="en-US" dirty="0"/>
              <a:t>&amp;</a:t>
            </a:r>
            <a:endParaRPr lang="en-US" dirty="0" smtClean="0"/>
          </a:p>
          <a:p>
            <a:pPr algn="ctr"/>
            <a:r>
              <a:rPr lang="en-US" dirty="0" smtClean="0"/>
              <a:t>Enzymes</a:t>
            </a:r>
            <a:endParaRPr lang="en-US" dirty="0">
              <a:effectLst>
                <a:outerShdw blurRad="38100" dist="38100" dir="2700000" algn="tl">
                  <a:srgbClr val="DDDDDD"/>
                </a:outerShdw>
              </a:effectLst>
            </a:endParaRPr>
          </a:p>
        </p:txBody>
      </p:sp>
    </p:spTree>
    <p:extLst>
      <p:ext uri="{BB962C8B-B14F-4D97-AF65-F5344CB8AC3E}">
        <p14:creationId xmlns:p14="http://schemas.microsoft.com/office/powerpoint/2010/main" val="4207715137"/>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9-05-16 at 9.16.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660400"/>
            <a:ext cx="4445000" cy="5537200"/>
          </a:xfrm>
          <a:prstGeom prst="rect">
            <a:avLst/>
          </a:prstGeom>
          <a:ln>
            <a:solidFill>
              <a:schemeClr val="tx1"/>
            </a:solidFill>
          </a:ln>
        </p:spPr>
      </p:pic>
      <p:pic>
        <p:nvPicPr>
          <p:cNvPr id="4" name="Picture 3" descr="Screen Shot 2019-05-16 at 9.15.1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200400"/>
            <a:ext cx="5638800" cy="3262495"/>
          </a:xfrm>
          <a:prstGeom prst="rect">
            <a:avLst/>
          </a:prstGeom>
        </p:spPr>
      </p:pic>
    </p:spTree>
    <p:extLst>
      <p:ext uri="{BB962C8B-B14F-4D97-AF65-F5344CB8AC3E}">
        <p14:creationId xmlns:p14="http://schemas.microsoft.com/office/powerpoint/2010/main" val="2115076559"/>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838200" y="2590800"/>
            <a:ext cx="7772400" cy="1143000"/>
          </a:xfrm>
          <a:prstGeom prst="rect">
            <a:avLst/>
          </a:prstGeom>
          <a:noFill/>
          <a:ln w="12700">
            <a:noFill/>
            <a:miter lim="800000"/>
            <a:headEnd/>
            <a:tailEnd/>
          </a:ln>
          <a:effectLst/>
        </p:spPr>
        <p:txBody>
          <a:bodyPr lIns="90487" tIns="44450" rIns="90487" bIns="44450" anchor="b">
            <a:prstTxWarp prst="textNoShape">
              <a:avLst/>
            </a:prstTxWarp>
          </a:bodyPr>
          <a:lstStyle/>
          <a:p>
            <a:pPr algn="ctr" eaLnBrk="0" hangingPunct="0">
              <a:defRPr/>
            </a:pPr>
            <a:r>
              <a:rPr lang="en-US" sz="4400" b="0" dirty="0">
                <a:effectLst>
                  <a:outerShdw blurRad="38100" dist="38100" dir="2700000" algn="tl">
                    <a:srgbClr val="DDDDDD"/>
                  </a:outerShdw>
                </a:effectLst>
                <a:latin typeface="Times" pitchFamily="-112" charset="0"/>
              </a:rPr>
              <a:t>Organic Molecules</a:t>
            </a:r>
          </a:p>
          <a:p>
            <a:pPr algn="ctr" eaLnBrk="0" hangingPunct="0">
              <a:defRPr/>
            </a:pPr>
            <a:r>
              <a:rPr lang="en-US" sz="3600" b="0" dirty="0">
                <a:effectLst>
                  <a:outerShdw blurRad="38100" dist="38100" dir="2700000" algn="tl">
                    <a:srgbClr val="DDDDDD"/>
                  </a:outerShdw>
                </a:effectLst>
                <a:latin typeface="Times" pitchFamily="-112" charset="0"/>
              </a:rPr>
              <a:t>Functional </a:t>
            </a:r>
            <a:r>
              <a:rPr lang="en-US" sz="3600" b="0" dirty="0" smtClean="0">
                <a:effectLst>
                  <a:outerShdw blurRad="38100" dist="38100" dir="2700000" algn="tl">
                    <a:srgbClr val="DDDDDD"/>
                  </a:outerShdw>
                </a:effectLst>
                <a:latin typeface="Times" pitchFamily="-112" charset="0"/>
              </a:rPr>
              <a:t>Groups</a:t>
            </a:r>
            <a:br>
              <a:rPr lang="en-US" sz="3600" b="0" dirty="0" smtClean="0">
                <a:effectLst>
                  <a:outerShdw blurRad="38100" dist="38100" dir="2700000" algn="tl">
                    <a:srgbClr val="DDDDDD"/>
                  </a:outerShdw>
                </a:effectLst>
                <a:latin typeface="Times" pitchFamily="-112" charset="0"/>
              </a:rPr>
            </a:br>
            <a:r>
              <a:rPr lang="en-US" sz="3600" b="0" dirty="0" smtClean="0">
                <a:effectLst>
                  <a:outerShdw blurRad="38100" dist="38100" dir="2700000" algn="tl">
                    <a:srgbClr val="DDDDDD"/>
                  </a:outerShdw>
                </a:effectLst>
                <a:latin typeface="Times" pitchFamily="-112" charset="0"/>
              </a:rPr>
              <a:t> </a:t>
            </a:r>
            <a:r>
              <a:rPr lang="en-US" sz="2800" b="0" i="1" dirty="0" smtClean="0">
                <a:effectLst>
                  <a:outerShdw blurRad="38100" dist="38100" dir="2700000" algn="tl">
                    <a:srgbClr val="DDDDDD"/>
                  </a:outerShdw>
                </a:effectLst>
                <a:latin typeface="Times" pitchFamily="-112" charset="0"/>
              </a:rPr>
              <a:t>alcohols, ethers, </a:t>
            </a:r>
            <a:r>
              <a:rPr lang="en-US" sz="2800" b="0" i="1" dirty="0" err="1" smtClean="0">
                <a:effectLst>
                  <a:outerShdw blurRad="38100" dist="38100" dir="2700000" algn="tl">
                    <a:srgbClr val="DDDDDD"/>
                  </a:outerShdw>
                </a:effectLst>
                <a:latin typeface="Times" pitchFamily="-112" charset="0"/>
              </a:rPr>
              <a:t>aldehydes</a:t>
            </a:r>
            <a:r>
              <a:rPr lang="en-US" sz="2800" b="0" i="1" dirty="0" smtClean="0">
                <a:effectLst>
                  <a:outerShdw blurRad="38100" dist="38100" dir="2700000" algn="tl">
                    <a:srgbClr val="DDDDDD"/>
                  </a:outerShdw>
                </a:effectLst>
                <a:latin typeface="Times" pitchFamily="-112" charset="0"/>
              </a:rPr>
              <a:t>, </a:t>
            </a:r>
            <a:r>
              <a:rPr lang="en-US" sz="2800" b="0" i="1" dirty="0" err="1" smtClean="0">
                <a:effectLst>
                  <a:outerShdw blurRad="38100" dist="38100" dir="2700000" algn="tl">
                    <a:srgbClr val="DDDDDD"/>
                  </a:outerShdw>
                </a:effectLst>
                <a:latin typeface="Times" pitchFamily="-112" charset="0"/>
              </a:rPr>
              <a:t>ketones</a:t>
            </a:r>
            <a:endParaRPr lang="en-US" sz="2800" b="0" i="1" dirty="0" smtClean="0">
              <a:effectLst>
                <a:outerShdw blurRad="38100" dist="38100" dir="2700000" algn="tl">
                  <a:srgbClr val="DDDDDD"/>
                </a:outerShdw>
              </a:effectLst>
              <a:latin typeface="Times" pitchFamily="-112" charset="0"/>
            </a:endParaRPr>
          </a:p>
          <a:p>
            <a:pPr algn="ctr" eaLnBrk="0" hangingPunct="0">
              <a:defRPr/>
            </a:pPr>
            <a:r>
              <a:rPr lang="en-US" sz="3600" b="0" dirty="0" smtClean="0">
                <a:effectLst>
                  <a:outerShdw blurRad="38100" dist="38100" dir="2700000" algn="tl">
                    <a:srgbClr val="DDDDDD"/>
                  </a:outerShdw>
                </a:effectLst>
                <a:latin typeface="Times" pitchFamily="-112" charset="0"/>
              </a:rPr>
              <a:t>Carbohydrates / </a:t>
            </a:r>
            <a:r>
              <a:rPr lang="en-US" sz="3600" b="0" dirty="0" err="1" smtClean="0">
                <a:effectLst>
                  <a:outerShdw blurRad="38100" dist="38100" dir="2700000" algn="tl">
                    <a:srgbClr val="DDDDDD"/>
                  </a:outerShdw>
                </a:effectLst>
                <a:latin typeface="Times" pitchFamily="-112" charset="0"/>
              </a:rPr>
              <a:t>Saccharides</a:t>
            </a:r>
            <a:r>
              <a:rPr lang="en-US" sz="3600" b="0" dirty="0" smtClean="0">
                <a:effectLst>
                  <a:outerShdw blurRad="38100" dist="38100" dir="2700000" algn="tl">
                    <a:srgbClr val="DDDDDD"/>
                  </a:outerShdw>
                </a:effectLst>
                <a:latin typeface="Times" pitchFamily="-112" charset="0"/>
              </a:rPr>
              <a:t> / Sugars</a:t>
            </a:r>
            <a:endParaRPr lang="en-US" sz="3600" b="0" dirty="0">
              <a:effectLst>
                <a:outerShdw blurRad="38100" dist="38100" dir="2700000" algn="tl">
                  <a:srgbClr val="DDDDDD"/>
                </a:outerShdw>
              </a:effectLst>
              <a:latin typeface="Times" pitchFamily="-112" charset="0"/>
            </a:endParaRPr>
          </a:p>
        </p:txBody>
      </p:sp>
      <p:sp>
        <p:nvSpPr>
          <p:cNvPr id="67587" name="Rectangle 3"/>
          <p:cNvSpPr>
            <a:spLocks noChangeArrowheads="1"/>
          </p:cNvSpPr>
          <p:nvPr/>
        </p:nvSpPr>
        <p:spPr bwMode="auto">
          <a:xfrm>
            <a:off x="1371600" y="3200400"/>
            <a:ext cx="6400800" cy="1752600"/>
          </a:xfrm>
          <a:prstGeom prst="rect">
            <a:avLst/>
          </a:prstGeom>
          <a:noFill/>
          <a:ln w="12700">
            <a:noFill/>
            <a:miter lim="800000"/>
            <a:headEnd/>
            <a:tailEnd/>
          </a:ln>
          <a:effectLst/>
        </p:spPr>
        <p:txBody>
          <a:bodyPr lIns="90487" tIns="44450" rIns="90487" bIns="44450">
            <a:prstTxWarp prst="textNoShape">
              <a:avLst/>
            </a:prstTxWarp>
          </a:bodyPr>
          <a:lstStyle/>
          <a:p>
            <a:pPr algn="ctr" eaLnBrk="0" hangingPunct="0">
              <a:spcBef>
                <a:spcPct val="20000"/>
              </a:spcBef>
              <a:buClr>
                <a:schemeClr val="accent1"/>
              </a:buClr>
              <a:buSzPct val="75000"/>
              <a:buFont typeface="Monotype Sorts" pitchFamily="-112" charset="2"/>
              <a:buNone/>
              <a:defRPr/>
            </a:pPr>
            <a:endParaRPr lang="en-US" sz="3200" dirty="0">
              <a:effectLst>
                <a:outerShdw blurRad="38100" dist="38100" dir="2700000" algn="tl">
                  <a:srgbClr val="DDDDDD"/>
                </a:outerShdw>
              </a:effectLst>
              <a:latin typeface="Times" pitchFamily="-112" charset="0"/>
            </a:endParaRPr>
          </a:p>
          <a:p>
            <a:pPr algn="ctr" eaLnBrk="0" hangingPunct="0">
              <a:spcBef>
                <a:spcPct val="20000"/>
              </a:spcBef>
              <a:buClr>
                <a:schemeClr val="accent1"/>
              </a:buClr>
              <a:buSzPct val="75000"/>
              <a:buFont typeface="Monotype Sorts" pitchFamily="-112" charset="2"/>
              <a:buNone/>
              <a:defRPr/>
            </a:pPr>
            <a:r>
              <a:rPr lang="en-US" sz="3200" b="0" dirty="0">
                <a:effectLst>
                  <a:outerShdw blurRad="38100" dist="38100" dir="2700000" algn="tl">
                    <a:srgbClr val="DDDDDD"/>
                  </a:outerShdw>
                </a:effectLst>
                <a:latin typeface="Times" pitchFamily="-112" charset="0"/>
              </a:rPr>
              <a:t>Dr. Ron </a:t>
            </a:r>
            <a:r>
              <a:rPr lang="en-US" sz="3200" b="0" dirty="0" err="1">
                <a:effectLst>
                  <a:outerShdw blurRad="38100" dist="38100" dir="2700000" algn="tl">
                    <a:srgbClr val="DDDDDD"/>
                  </a:outerShdw>
                </a:effectLst>
                <a:latin typeface="Times" pitchFamily="-112" charset="0"/>
              </a:rPr>
              <a:t>Rusay</a:t>
            </a:r>
            <a:endParaRPr lang="en-US" sz="3200" b="0" dirty="0">
              <a:effectLst>
                <a:outerShdw blurRad="38100" dist="38100" dir="2700000" algn="tl">
                  <a:srgbClr val="DDDDDD"/>
                </a:outerShdw>
              </a:effectLst>
              <a:latin typeface="Times" pitchFamily="-112" charset="0"/>
            </a:endParaRPr>
          </a:p>
        </p:txBody>
      </p:sp>
      <p:pic>
        <p:nvPicPr>
          <p:cNvPr id="15364" name="Picture 3" descr="Screen Shot 2014-07-04 at 8.37.00 AM.png"/>
          <p:cNvPicPr>
            <a:picLocks noChangeAspect="1"/>
          </p:cNvPicPr>
          <p:nvPr/>
        </p:nvPicPr>
        <p:blipFill>
          <a:blip r:embed="rId2"/>
          <a:srcRect/>
          <a:stretch>
            <a:fillRect/>
          </a:stretch>
        </p:blipFill>
        <p:spPr bwMode="auto">
          <a:xfrm>
            <a:off x="1066800" y="5638800"/>
            <a:ext cx="7239000" cy="676275"/>
          </a:xfrm>
          <a:prstGeom prst="rect">
            <a:avLst/>
          </a:prstGeom>
          <a:noFill/>
          <a:ln w="9525">
            <a:noFill/>
            <a:miter lim="800000"/>
            <a:headEnd/>
            <a:tailEnd/>
          </a:ln>
        </p:spPr>
      </p:pic>
      <p:sp>
        <p:nvSpPr>
          <p:cNvPr id="5" name="Rectangle 4"/>
          <p:cNvSpPr>
            <a:spLocks noChangeArrowheads="1"/>
          </p:cNvSpPr>
          <p:nvPr/>
        </p:nvSpPr>
        <p:spPr bwMode="auto">
          <a:xfrm>
            <a:off x="1066800" y="3916740"/>
            <a:ext cx="7543800" cy="1569660"/>
          </a:xfrm>
          <a:prstGeom prst="rect">
            <a:avLst/>
          </a:prstGeom>
          <a:solidFill>
            <a:schemeClr val="bg1"/>
          </a:solidFill>
          <a:ln w="9525">
            <a:noFill/>
            <a:miter lim="800000"/>
            <a:headEnd/>
            <a:tailEnd/>
          </a:ln>
        </p:spPr>
        <p:txBody>
          <a:bodyPr wrap="square">
            <a:prstTxWarp prst="textNoShape">
              <a:avLst/>
            </a:prstTxWarp>
            <a:spAutoFit/>
          </a:bodyPr>
          <a:lstStyle/>
          <a:p>
            <a:pPr algn="ctr"/>
            <a:r>
              <a:rPr lang="en-US" dirty="0" smtClean="0"/>
              <a:t>Physiological reactions (metabolism) </a:t>
            </a:r>
            <a:r>
              <a:rPr lang="en-US" dirty="0"/>
              <a:t>of </a:t>
            </a:r>
            <a:r>
              <a:rPr lang="en-US" dirty="0">
                <a:solidFill>
                  <a:srgbClr val="FF0000"/>
                </a:solidFill>
              </a:rPr>
              <a:t>one </a:t>
            </a:r>
            <a:r>
              <a:rPr lang="en-US" dirty="0" smtClean="0">
                <a:solidFill>
                  <a:srgbClr val="FF0000"/>
                </a:solidFill>
              </a:rPr>
              <a:t>gram </a:t>
            </a:r>
            <a:r>
              <a:rPr lang="en-US" dirty="0" smtClean="0"/>
              <a:t>of carbohydrate </a:t>
            </a:r>
            <a:r>
              <a:rPr lang="en-US" dirty="0"/>
              <a:t>produces </a:t>
            </a:r>
            <a:r>
              <a:rPr lang="en-US" dirty="0" smtClean="0"/>
              <a:t>about the same energy as 1 gram of protein: </a:t>
            </a:r>
            <a:r>
              <a:rPr lang="en-US" dirty="0" smtClean="0">
                <a:solidFill>
                  <a:srgbClr val="FF0000"/>
                </a:solidFill>
              </a:rPr>
              <a:t>4 </a:t>
            </a:r>
            <a:r>
              <a:rPr lang="en-US" dirty="0">
                <a:solidFill>
                  <a:srgbClr val="FF0000"/>
                </a:solidFill>
              </a:rPr>
              <a:t>to 5 </a:t>
            </a:r>
            <a:r>
              <a:rPr lang="en-US" dirty="0" smtClean="0">
                <a:solidFill>
                  <a:srgbClr val="FF0000"/>
                </a:solidFill>
              </a:rPr>
              <a:t>Calories (kcal)</a:t>
            </a:r>
            <a:r>
              <a:rPr lang="en-US" dirty="0" smtClean="0"/>
              <a:t>; enough to raise the water in your body about 1 </a:t>
            </a:r>
            <a:r>
              <a:rPr lang="en-US" baseline="30000" dirty="0" err="1" smtClean="0"/>
              <a:t>o</a:t>
            </a:r>
            <a:r>
              <a:rPr lang="en-US" dirty="0" err="1" smtClean="0"/>
              <a:t>C.</a:t>
            </a:r>
            <a:endParaRPr lang="en-US" b="1" dirty="0">
              <a:solidFill>
                <a:srgbClr val="FF0000"/>
              </a:solidFill>
            </a:endParaRPr>
          </a:p>
        </p:txBody>
      </p:sp>
    </p:spTree>
    <p:extLst>
      <p:ext uri="{BB962C8B-B14F-4D97-AF65-F5344CB8AC3E}">
        <p14:creationId xmlns:p14="http://schemas.microsoft.com/office/powerpoint/2010/main" val="267019883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prstTxWarp prst="textNoShape">
              <a:avLst/>
            </a:prstTxWarp>
          </a:bodyPr>
          <a:lstStyle/>
          <a:p>
            <a:pPr algn="ctr">
              <a:defRPr/>
            </a:pPr>
            <a:r>
              <a:rPr lang="en-US"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Common Functional Groups</a:t>
            </a:r>
          </a:p>
        </p:txBody>
      </p:sp>
      <p:sp>
        <p:nvSpPr>
          <p:cNvPr id="25603" name="Rectangle 3"/>
          <p:cNvSpPr>
            <a:spLocks noChangeArrowheads="1"/>
          </p:cNvSpPr>
          <p:nvPr/>
        </p:nvSpPr>
        <p:spPr bwMode="auto">
          <a:xfrm>
            <a:off x="228600" y="1600200"/>
            <a:ext cx="8458200" cy="3486150"/>
          </a:xfrm>
          <a:prstGeom prst="rect">
            <a:avLst/>
          </a:prstGeom>
          <a:noFill/>
          <a:ln w="12700">
            <a:noFill/>
            <a:miter lim="800000"/>
            <a:headEnd/>
            <a:tailEnd/>
          </a:ln>
        </p:spPr>
        <p:txBody>
          <a:bodyPr lIns="90487" tIns="44450" rIns="90487" bIns="44450">
            <a:prstTxWarp prst="textNoShape">
              <a:avLst/>
            </a:prstTxWarp>
          </a:bodyPr>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t>  </a:t>
            </a:r>
            <a:r>
              <a:rPr lang="en-US" sz="3200">
                <a:solidFill>
                  <a:srgbClr val="FF6600"/>
                </a:solidFill>
              </a:rPr>
              <a:t>Alcohols	</a:t>
            </a:r>
            <a:r>
              <a:rPr lang="en-US" sz="3200"/>
              <a:t>				</a:t>
            </a:r>
            <a:r>
              <a:rPr lang="en-US" sz="3200">
                <a:solidFill>
                  <a:srgbClr val="FF3300"/>
                </a:solidFill>
              </a:rPr>
              <a:t>R</a:t>
            </a:r>
            <a:r>
              <a:rPr lang="en-US" sz="3200">
                <a:solidFill>
                  <a:srgbClr val="FF3300"/>
                </a:solidFill>
                <a:latin typeface="Symbol" pitchFamily="-112" charset="2"/>
              </a:rPr>
              <a:t></a:t>
            </a:r>
            <a:endParaRPr lang="en-US" sz="3200">
              <a:solidFill>
                <a:srgbClr val="FF3300"/>
              </a:solidFill>
            </a:endParaRPr>
          </a:p>
          <a:p>
            <a:pPr marL="565150" indent="-565150">
              <a:spcBef>
                <a:spcPct val="70000"/>
              </a:spcBef>
            </a:pPr>
            <a:r>
              <a:rPr lang="en-US" sz="3200"/>
              <a:t> </a:t>
            </a:r>
            <a:r>
              <a:rPr lang="en-US" sz="3200">
                <a:solidFill>
                  <a:srgbClr val="FF6600"/>
                </a:solidFill>
              </a:rPr>
              <a:t> Ethers</a:t>
            </a:r>
            <a:r>
              <a:rPr lang="en-US" sz="3200"/>
              <a:t>					</a:t>
            </a:r>
            <a:r>
              <a:rPr lang="en-US" sz="3200">
                <a:solidFill>
                  <a:srgbClr val="FF3300"/>
                </a:solidFill>
              </a:rPr>
              <a:t>R</a:t>
            </a:r>
            <a:r>
              <a:rPr lang="en-US" sz="3200">
                <a:solidFill>
                  <a:srgbClr val="FF3300"/>
                </a:solidFill>
                <a:latin typeface="Symbol" pitchFamily="-112" charset="2"/>
              </a:rPr>
              <a:t></a:t>
            </a:r>
            <a:r>
              <a:rPr lang="en-US" sz="3200">
                <a:solidFill>
                  <a:srgbClr val="FF3300"/>
                </a:solidFill>
              </a:rPr>
              <a:t>R</a:t>
            </a:r>
            <a:r>
              <a:rPr lang="en-US" sz="3200">
                <a:solidFill>
                  <a:srgbClr val="FF3300"/>
                </a:solidFill>
                <a:latin typeface="Symbol" pitchFamily="-112" charset="2"/>
              </a:rPr>
              <a:t></a:t>
            </a:r>
            <a:endParaRPr lang="en-US" sz="3200">
              <a:solidFill>
                <a:srgbClr val="FF3300"/>
              </a:solidFill>
            </a:endParaRPr>
          </a:p>
          <a:p>
            <a:pPr marL="565150" indent="-565150">
              <a:spcBef>
                <a:spcPct val="70000"/>
              </a:spcBef>
            </a:pPr>
            <a:r>
              <a:rPr lang="en-US" sz="3200"/>
              <a:t>  Amines					</a:t>
            </a:r>
            <a:r>
              <a:rPr lang="en-US" sz="3200">
                <a:solidFill>
                  <a:schemeClr val="tx2"/>
                </a:solidFill>
              </a:rPr>
              <a:t>R</a:t>
            </a:r>
            <a:r>
              <a:rPr lang="en-US" sz="3200">
                <a:solidFill>
                  <a:schemeClr val="tx2"/>
                </a:solidFill>
                <a:latin typeface="Symbol" pitchFamily="-112" charset="2"/>
              </a:rPr>
              <a:t>NH</a:t>
            </a:r>
            <a:r>
              <a:rPr lang="en-US" sz="3200" baseline="-25000">
                <a:solidFill>
                  <a:schemeClr val="tx2"/>
                </a:solidFill>
                <a:latin typeface="Symbol" pitchFamily="-112" charset="2"/>
              </a:rPr>
              <a:t>2</a:t>
            </a:r>
          </a:p>
          <a:p>
            <a:pPr marL="565150" indent="-565150">
              <a:spcBef>
                <a:spcPct val="70000"/>
              </a:spcBef>
            </a:pPr>
            <a:r>
              <a:rPr lang="en-US" sz="3200">
                <a:solidFill>
                  <a:srgbClr val="FF0000"/>
                </a:solidFill>
              </a:rPr>
              <a:t>  </a:t>
            </a:r>
            <a:r>
              <a:rPr lang="en-US" sz="3200">
                <a:solidFill>
                  <a:srgbClr val="000000"/>
                </a:solidFill>
              </a:rPr>
              <a:t>Carboxylic Acids</a:t>
            </a:r>
            <a:r>
              <a:rPr lang="en-US" sz="3200"/>
              <a:t>			</a:t>
            </a:r>
          </a:p>
          <a:p>
            <a:pPr marL="565150" indent="-565150">
              <a:spcBef>
                <a:spcPct val="70000"/>
              </a:spcBef>
            </a:pPr>
            <a:endParaRPr lang="en-US" sz="3200" baseline="-25000"/>
          </a:p>
          <a:p>
            <a:pPr marL="565150" indent="-565150" algn="ctr"/>
            <a:endParaRPr lang="en-US" sz="3200"/>
          </a:p>
        </p:txBody>
      </p:sp>
      <p:sp>
        <p:nvSpPr>
          <p:cNvPr id="5" name="Rectangle 4"/>
          <p:cNvSpPr/>
          <p:nvPr/>
        </p:nvSpPr>
        <p:spPr>
          <a:xfrm>
            <a:off x="2667000" y="304800"/>
            <a:ext cx="4564063" cy="584200"/>
          </a:xfrm>
          <a:prstGeom prst="rect">
            <a:avLst/>
          </a:prstGeom>
        </p:spPr>
        <p:txBody>
          <a:bodyPr wrap="none">
            <a:prstTxWarp prst="textNoShape">
              <a:avLst/>
            </a:prstTxWarp>
            <a:spAutoFit/>
          </a:bodyPr>
          <a:lstStyle/>
          <a:p>
            <a:pPr>
              <a:defRPr/>
            </a:pPr>
            <a:r>
              <a:rPr lang="en-US" sz="3200" dirty="0">
                <a:solidFill>
                  <a:srgbClr val="7ED3AE"/>
                </a:solidFill>
                <a:effectLst>
                  <a:outerShdw blurRad="38100" dist="38100" dir="2700000" algn="tl">
                    <a:srgbClr val="DDDDDD"/>
                  </a:outerShdw>
                </a:effectLst>
                <a:latin typeface="Helvetica" pitchFamily="-84" charset="0"/>
                <a:ea typeface="ＭＳ Ｐゴシック" pitchFamily="-84" charset="-128"/>
                <a:cs typeface="ＭＳ Ｐゴシック" pitchFamily="-84" charset="-128"/>
              </a:rPr>
              <a:t>Sugars (Carbohydrates)</a:t>
            </a:r>
            <a:endParaRPr lang="en-US" sz="3200" dirty="0">
              <a:latin typeface="Times New Roman" pitchFamily="-84" charset="0"/>
              <a:ea typeface="ＭＳ Ｐゴシック" pitchFamily="-84" charset="-128"/>
              <a:cs typeface="ＭＳ Ｐゴシック" pitchFamily="-84" charset="-128"/>
            </a:endParaRPr>
          </a:p>
        </p:txBody>
      </p:sp>
      <p:pic>
        <p:nvPicPr>
          <p:cNvPr id="25605" name="Picture 6"/>
          <p:cNvPicPr>
            <a:picLocks noChangeArrowheads="1"/>
          </p:cNvPicPr>
          <p:nvPr/>
        </p:nvPicPr>
        <p:blipFill>
          <a:blip r:embed="rId2"/>
          <a:srcRect/>
          <a:stretch>
            <a:fillRect/>
          </a:stretch>
        </p:blipFill>
        <p:spPr bwMode="auto">
          <a:xfrm>
            <a:off x="5791200" y="4724400"/>
            <a:ext cx="1524000" cy="914400"/>
          </a:xfrm>
          <a:prstGeom prst="rect">
            <a:avLst/>
          </a:prstGeom>
          <a:noFill/>
          <a:ln w="12700">
            <a:noFill/>
            <a:miter lim="800000"/>
            <a:headEnd/>
            <a:tailEnd/>
          </a:ln>
        </p:spPr>
      </p:pic>
      <p:pic>
        <p:nvPicPr>
          <p:cNvPr id="25606" name="Picture 6" descr="Screen Shot 2016-04-23 at 10.30.06 AM.png"/>
          <p:cNvPicPr>
            <a:picLocks noChangeAspect="1"/>
          </p:cNvPicPr>
          <p:nvPr/>
        </p:nvPicPr>
        <p:blipFill>
          <a:blip r:embed="rId3"/>
          <a:srcRect/>
          <a:stretch>
            <a:fillRect/>
          </a:stretch>
        </p:blipFill>
        <p:spPr bwMode="auto">
          <a:xfrm>
            <a:off x="2209800" y="5656263"/>
            <a:ext cx="5334000" cy="1201737"/>
          </a:xfrm>
          <a:prstGeom prst="rect">
            <a:avLst/>
          </a:prstGeom>
          <a:noFill/>
          <a:ln w="9525">
            <a:noFill/>
            <a:miter lim="800000"/>
            <a:headEnd/>
            <a:tailEnd/>
          </a:ln>
        </p:spPr>
      </p:pic>
    </p:spTree>
    <p:extLst>
      <p:ext uri="{BB962C8B-B14F-4D97-AF65-F5344CB8AC3E}">
        <p14:creationId xmlns:p14="http://schemas.microsoft.com/office/powerpoint/2010/main" val="41905265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prstTxWarp prst="textNoShape">
              <a:avLst/>
            </a:prstTxWarp>
          </a:bodyPr>
          <a:lstStyle/>
          <a:p>
            <a:pPr algn="ctr">
              <a:defRPr/>
            </a:pPr>
            <a:r>
              <a:rPr lang="en-US" sz="4000"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 </a:t>
            </a:r>
            <a:r>
              <a:rPr lang="en-US"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Common Functional Groups</a:t>
            </a:r>
          </a:p>
        </p:txBody>
      </p:sp>
      <p:sp>
        <p:nvSpPr>
          <p:cNvPr id="26627" name="Rectangle 3"/>
          <p:cNvSpPr>
            <a:spLocks noChangeArrowheads="1"/>
          </p:cNvSpPr>
          <p:nvPr/>
        </p:nvSpPr>
        <p:spPr bwMode="auto">
          <a:xfrm>
            <a:off x="228600" y="1371600"/>
            <a:ext cx="8534400" cy="3867150"/>
          </a:xfrm>
          <a:prstGeom prst="rect">
            <a:avLst/>
          </a:prstGeom>
          <a:noFill/>
          <a:ln w="12700">
            <a:noFill/>
            <a:miter lim="800000"/>
            <a:headEnd/>
            <a:tailEnd/>
          </a:ln>
        </p:spPr>
        <p:txBody>
          <a:bodyPr lIns="90487" tIns="44450" rIns="90487" bIns="44450">
            <a:prstTxWarp prst="textNoShape">
              <a:avLst/>
            </a:prstTxWarp>
          </a:bodyPr>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solidFill>
                  <a:srgbClr val="FF6600"/>
                </a:solidFill>
              </a:rPr>
              <a:t>Aldehydes</a:t>
            </a:r>
          </a:p>
          <a:p>
            <a:pPr marL="565150" indent="-565150">
              <a:spcBef>
                <a:spcPct val="70000"/>
              </a:spcBef>
            </a:pPr>
            <a:r>
              <a:rPr lang="en-US" sz="3200">
                <a:solidFill>
                  <a:srgbClr val="FF6600"/>
                </a:solidFill>
              </a:rPr>
              <a:t>Ketones</a:t>
            </a:r>
          </a:p>
          <a:p>
            <a:pPr marL="565150" indent="-565150">
              <a:spcBef>
                <a:spcPct val="70000"/>
              </a:spcBef>
            </a:pPr>
            <a:r>
              <a:rPr lang="en-US" sz="3200"/>
              <a:t>Carboxylic Acids</a:t>
            </a:r>
          </a:p>
          <a:p>
            <a:pPr marL="565150" indent="-565150">
              <a:spcBef>
                <a:spcPct val="70000"/>
              </a:spcBef>
            </a:pPr>
            <a:r>
              <a:rPr lang="en-US" sz="3200"/>
              <a:t>Esters</a:t>
            </a:r>
          </a:p>
          <a:p>
            <a:pPr marL="565150" indent="-565150">
              <a:spcBef>
                <a:spcPct val="70000"/>
              </a:spcBef>
            </a:pPr>
            <a:r>
              <a:rPr lang="en-US" sz="3200"/>
              <a:t>Amides					</a:t>
            </a:r>
          </a:p>
        </p:txBody>
      </p:sp>
      <p:pic>
        <p:nvPicPr>
          <p:cNvPr id="26628" name="Picture 4"/>
          <p:cNvPicPr>
            <a:picLocks noChangeArrowheads="1"/>
          </p:cNvPicPr>
          <p:nvPr/>
        </p:nvPicPr>
        <p:blipFill>
          <a:blip r:embed="rId2">
            <a:clrChange>
              <a:clrFrom>
                <a:srgbClr val="B7BEC8"/>
              </a:clrFrom>
              <a:clrTo>
                <a:srgbClr val="B7BEC8">
                  <a:alpha val="0"/>
                </a:srgbClr>
              </a:clrTo>
            </a:clrChange>
            <a:alphaModFix amt="25000"/>
          </a:blip>
          <a:srcRect/>
          <a:stretch>
            <a:fillRect/>
          </a:stretch>
        </p:blipFill>
        <p:spPr bwMode="auto">
          <a:xfrm>
            <a:off x="6553200" y="2209800"/>
            <a:ext cx="1016000" cy="800100"/>
          </a:xfrm>
          <a:prstGeom prst="rect">
            <a:avLst/>
          </a:prstGeom>
          <a:solidFill>
            <a:srgbClr val="FF3300">
              <a:alpha val="25098"/>
            </a:srgbClr>
          </a:solidFill>
          <a:ln w="12700">
            <a:noFill/>
            <a:miter lim="800000"/>
            <a:headEnd/>
            <a:tailEnd/>
          </a:ln>
        </p:spPr>
      </p:pic>
      <p:pic>
        <p:nvPicPr>
          <p:cNvPr id="26629" name="Picture 5"/>
          <p:cNvPicPr>
            <a:picLocks noChangeArrowheads="1"/>
          </p:cNvPicPr>
          <p:nvPr/>
        </p:nvPicPr>
        <p:blipFill>
          <a:blip r:embed="rId3">
            <a:alphaModFix amt="25000"/>
          </a:blip>
          <a:srcRect/>
          <a:stretch>
            <a:fillRect/>
          </a:stretch>
        </p:blipFill>
        <p:spPr bwMode="auto">
          <a:xfrm>
            <a:off x="6553200" y="3022600"/>
            <a:ext cx="1054100" cy="800100"/>
          </a:xfrm>
          <a:prstGeom prst="rect">
            <a:avLst/>
          </a:prstGeom>
          <a:solidFill>
            <a:srgbClr val="FF3300">
              <a:alpha val="25098"/>
            </a:srgbClr>
          </a:solidFill>
          <a:ln w="12700">
            <a:noFill/>
            <a:miter lim="800000"/>
            <a:headEnd/>
            <a:tailEnd/>
          </a:ln>
        </p:spPr>
      </p:pic>
      <p:pic>
        <p:nvPicPr>
          <p:cNvPr id="26630" name="Picture 6"/>
          <p:cNvPicPr>
            <a:picLocks noChangeArrowheads="1"/>
          </p:cNvPicPr>
          <p:nvPr/>
        </p:nvPicPr>
        <p:blipFill>
          <a:blip r:embed="rId4"/>
          <a:srcRect/>
          <a:stretch>
            <a:fillRect/>
          </a:stretch>
        </p:blipFill>
        <p:spPr bwMode="auto">
          <a:xfrm>
            <a:off x="6597650" y="3860800"/>
            <a:ext cx="1282700" cy="800100"/>
          </a:xfrm>
          <a:prstGeom prst="rect">
            <a:avLst/>
          </a:prstGeom>
          <a:noFill/>
          <a:ln w="12700">
            <a:noFill/>
            <a:miter lim="800000"/>
            <a:headEnd/>
            <a:tailEnd/>
          </a:ln>
        </p:spPr>
      </p:pic>
      <p:pic>
        <p:nvPicPr>
          <p:cNvPr id="26631" name="Picture 7"/>
          <p:cNvPicPr>
            <a:picLocks noChangeArrowheads="1"/>
          </p:cNvPicPr>
          <p:nvPr/>
        </p:nvPicPr>
        <p:blipFill>
          <a:blip r:embed="rId5"/>
          <a:srcRect/>
          <a:stretch>
            <a:fillRect/>
          </a:stretch>
        </p:blipFill>
        <p:spPr bwMode="auto">
          <a:xfrm>
            <a:off x="6565900" y="4699000"/>
            <a:ext cx="1320800" cy="800100"/>
          </a:xfrm>
          <a:prstGeom prst="rect">
            <a:avLst/>
          </a:prstGeom>
          <a:noFill/>
          <a:ln w="12700">
            <a:noFill/>
            <a:miter lim="800000"/>
            <a:headEnd/>
            <a:tailEnd/>
          </a:ln>
        </p:spPr>
      </p:pic>
      <p:pic>
        <p:nvPicPr>
          <p:cNvPr id="26632" name="Picture 8"/>
          <p:cNvPicPr>
            <a:picLocks noChangeArrowheads="1"/>
          </p:cNvPicPr>
          <p:nvPr/>
        </p:nvPicPr>
        <p:blipFill>
          <a:blip r:embed="rId6"/>
          <a:srcRect/>
          <a:stretch>
            <a:fillRect/>
          </a:stretch>
        </p:blipFill>
        <p:spPr bwMode="auto">
          <a:xfrm>
            <a:off x="6565900" y="5511800"/>
            <a:ext cx="1333500" cy="1168400"/>
          </a:xfrm>
          <a:prstGeom prst="rect">
            <a:avLst/>
          </a:prstGeom>
          <a:noFill/>
          <a:ln w="12700">
            <a:noFill/>
            <a:miter lim="800000"/>
            <a:headEnd/>
            <a:tailEnd/>
          </a:ln>
        </p:spPr>
      </p:pic>
      <p:sp>
        <p:nvSpPr>
          <p:cNvPr id="9" name="Rectangle 8"/>
          <p:cNvSpPr/>
          <p:nvPr/>
        </p:nvSpPr>
        <p:spPr>
          <a:xfrm>
            <a:off x="2438400" y="304800"/>
            <a:ext cx="4564063" cy="584200"/>
          </a:xfrm>
          <a:prstGeom prst="rect">
            <a:avLst/>
          </a:prstGeom>
        </p:spPr>
        <p:txBody>
          <a:bodyPr wrap="none">
            <a:prstTxWarp prst="textNoShape">
              <a:avLst/>
            </a:prstTxWarp>
            <a:spAutoFit/>
          </a:bodyPr>
          <a:lstStyle/>
          <a:p>
            <a:pPr>
              <a:defRPr/>
            </a:pPr>
            <a:r>
              <a:rPr lang="en-US" sz="3200" dirty="0">
                <a:solidFill>
                  <a:srgbClr val="7ED3AE"/>
                </a:solidFill>
                <a:effectLst>
                  <a:outerShdw blurRad="38100" dist="38100" dir="2700000" algn="tl">
                    <a:srgbClr val="DDDDDD"/>
                  </a:outerShdw>
                </a:effectLst>
                <a:latin typeface="Helvetica" pitchFamily="-84" charset="0"/>
                <a:ea typeface="ＭＳ Ｐゴシック" pitchFamily="-84" charset="-128"/>
                <a:cs typeface="ＭＳ Ｐゴシック" pitchFamily="-84" charset="-128"/>
              </a:rPr>
              <a:t>Sugars (Carbohydrates)</a:t>
            </a:r>
            <a:endParaRPr lang="en-US" sz="3200" dirty="0">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22458544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3400" y="304800"/>
            <a:ext cx="7772400" cy="1143000"/>
          </a:xfrm>
          <a:noFill/>
        </p:spPr>
        <p:txBody>
          <a:bodyPr lIns="90487" tIns="44450" rIns="90487" bIns="44450" anchor="b"/>
          <a:lstStyle/>
          <a:p>
            <a:pPr algn="ctr"/>
            <a:r>
              <a:rPr lang="en-US" i="1" dirty="0" smtClean="0"/>
              <a:t>Carbohydrate (“-</a:t>
            </a:r>
            <a:r>
              <a:rPr lang="en-US" i="1" dirty="0" err="1" smtClean="0"/>
              <a:t>ose</a:t>
            </a:r>
            <a:r>
              <a:rPr lang="en-US" i="1" dirty="0" smtClean="0"/>
              <a:t>”) Formation</a:t>
            </a:r>
            <a:br>
              <a:rPr lang="en-US" i="1" dirty="0" smtClean="0"/>
            </a:br>
            <a:r>
              <a:rPr lang="en-US" sz="3200" dirty="0" smtClean="0">
                <a:solidFill>
                  <a:srgbClr val="009A00"/>
                </a:solidFill>
              </a:rPr>
              <a:t>Photosynthesis</a:t>
            </a:r>
          </a:p>
        </p:txBody>
      </p:sp>
      <p:sp>
        <p:nvSpPr>
          <p:cNvPr id="152579" name="Rectangle 3"/>
          <p:cNvSpPr>
            <a:spLocks noGrp="1" noChangeArrowheads="1"/>
          </p:cNvSpPr>
          <p:nvPr>
            <p:ph type="body" idx="1"/>
          </p:nvPr>
        </p:nvSpPr>
        <p:spPr>
          <a:xfrm>
            <a:off x="914400" y="1524000"/>
            <a:ext cx="7772400" cy="4114800"/>
          </a:xfrm>
          <a:noFill/>
        </p:spPr>
        <p:txBody>
          <a:bodyPr lIns="90487" tIns="44450" rIns="90487" bIns="44450"/>
          <a:lstStyle/>
          <a:p>
            <a:pPr marL="0" indent="0" algn="ctr">
              <a:buNone/>
            </a:pPr>
            <a:r>
              <a:rPr lang="en-US" dirty="0" smtClean="0"/>
              <a:t>L</a:t>
            </a:r>
            <a:r>
              <a:rPr lang="en-US" sz="2800" dirty="0" smtClean="0"/>
              <a:t>ight</a:t>
            </a:r>
            <a:r>
              <a:rPr lang="en-US" dirty="0"/>
              <a:t> +</a:t>
            </a:r>
            <a:r>
              <a:rPr lang="en-US" sz="2800" dirty="0" smtClean="0"/>
              <a:t> </a:t>
            </a:r>
            <a:r>
              <a:rPr lang="en-US" sz="2800" dirty="0"/>
              <a:t>chlorophyll</a:t>
            </a:r>
            <a:r>
              <a:rPr lang="en-US" sz="2800" dirty="0" smtClean="0"/>
              <a:t> an + two greenhouse gases, which provide oxygen &amp; sugars </a:t>
            </a:r>
            <a:endParaRPr lang="en-US" sz="2800" dirty="0"/>
          </a:p>
          <a:p>
            <a:pPr marL="679450" lvl="1" indent="0">
              <a:buSzPct val="70000"/>
              <a:buNone/>
            </a:pPr>
            <a:r>
              <a:rPr lang="en-US" dirty="0"/>
              <a:t> </a:t>
            </a:r>
            <a:r>
              <a:rPr lang="en-US" dirty="0">
                <a:solidFill>
                  <a:srgbClr val="FC0128"/>
                </a:solidFill>
              </a:rPr>
              <a:t>n</a:t>
            </a:r>
            <a:r>
              <a:rPr lang="en-US" dirty="0"/>
              <a:t> CO</a:t>
            </a:r>
            <a:r>
              <a:rPr lang="en-US" baseline="-25000" dirty="0"/>
              <a:t>2</a:t>
            </a:r>
            <a:r>
              <a:rPr lang="en-US" dirty="0"/>
              <a:t> + </a:t>
            </a:r>
            <a:r>
              <a:rPr lang="en-US" dirty="0">
                <a:solidFill>
                  <a:srgbClr val="FC0128"/>
                </a:solidFill>
              </a:rPr>
              <a:t>n</a:t>
            </a:r>
            <a:r>
              <a:rPr lang="en-US" dirty="0"/>
              <a:t> H</a:t>
            </a:r>
            <a:r>
              <a:rPr lang="en-US" baseline="-25000" dirty="0"/>
              <a:t>2</a:t>
            </a:r>
            <a:r>
              <a:rPr lang="en-US" dirty="0"/>
              <a:t>O</a:t>
            </a:r>
            <a:r>
              <a:rPr lang="en-US" dirty="0" smtClean="0"/>
              <a:t>             </a:t>
            </a:r>
            <a:r>
              <a:rPr lang="en-US" dirty="0" err="1"/>
              <a:t>C</a:t>
            </a:r>
            <a:r>
              <a:rPr lang="en-US" baseline="-25000" dirty="0" err="1">
                <a:solidFill>
                  <a:srgbClr val="FC0128"/>
                </a:solidFill>
              </a:rPr>
              <a:t>n</a:t>
            </a:r>
            <a:r>
              <a:rPr lang="en-US" baseline="-25000" dirty="0">
                <a:solidFill>
                  <a:srgbClr val="FC0128"/>
                </a:solidFill>
              </a:rPr>
              <a:t> </a:t>
            </a:r>
            <a:r>
              <a:rPr lang="en-US" dirty="0"/>
              <a:t>(H</a:t>
            </a:r>
            <a:r>
              <a:rPr lang="en-US" baseline="-25000" dirty="0"/>
              <a:t>2</a:t>
            </a:r>
            <a:r>
              <a:rPr lang="en-US" dirty="0"/>
              <a:t>O)</a:t>
            </a:r>
            <a:r>
              <a:rPr lang="en-US" baseline="-25000" dirty="0">
                <a:solidFill>
                  <a:srgbClr val="FC0128"/>
                </a:solidFill>
              </a:rPr>
              <a:t>n </a:t>
            </a:r>
            <a:r>
              <a:rPr lang="en-US" baseline="-25000" dirty="0"/>
              <a:t> </a:t>
            </a:r>
            <a:r>
              <a:rPr lang="en-US" dirty="0"/>
              <a:t> + </a:t>
            </a:r>
            <a:r>
              <a:rPr lang="en-US" dirty="0">
                <a:solidFill>
                  <a:srgbClr val="FC0128"/>
                </a:solidFill>
              </a:rPr>
              <a:t>n</a:t>
            </a:r>
            <a:r>
              <a:rPr lang="en-US" dirty="0"/>
              <a:t> </a:t>
            </a:r>
            <a:r>
              <a:rPr lang="en-US" dirty="0" smtClean="0"/>
              <a:t>O</a:t>
            </a:r>
            <a:r>
              <a:rPr lang="en-US" baseline="-25000" dirty="0" smtClean="0"/>
              <a:t>2</a:t>
            </a:r>
          </a:p>
          <a:p>
            <a:pPr marL="679450" lvl="1" indent="0">
              <a:buSzPct val="70000"/>
              <a:buNone/>
            </a:pPr>
            <a:endParaRPr lang="en-US" sz="2000" dirty="0"/>
          </a:p>
          <a:p>
            <a:pPr marL="0" indent="0">
              <a:buSzPct val="70000"/>
              <a:buFont typeface="Symbol" pitchFamily="-112" charset="2"/>
              <a:buChar char="¨"/>
            </a:pPr>
            <a:r>
              <a:rPr lang="en-US" dirty="0"/>
              <a:t> </a:t>
            </a:r>
            <a:r>
              <a:rPr lang="en-US" sz="2800" dirty="0"/>
              <a:t>Empirical formula = CH</a:t>
            </a:r>
            <a:r>
              <a:rPr lang="en-US" sz="2800" baseline="-25000" dirty="0"/>
              <a:t>2</a:t>
            </a:r>
            <a:r>
              <a:rPr lang="en-US" sz="2800" dirty="0"/>
              <a:t>O</a:t>
            </a:r>
          </a:p>
          <a:p>
            <a:pPr marL="0" indent="0">
              <a:buSzPct val="70000"/>
              <a:buFont typeface="Symbol" pitchFamily="-112" charset="2"/>
              <a:buChar char="¨"/>
            </a:pPr>
            <a:r>
              <a:rPr lang="en-US" sz="2800" dirty="0">
                <a:solidFill>
                  <a:srgbClr val="F465F4"/>
                </a:solidFill>
              </a:rPr>
              <a:t> </a:t>
            </a:r>
            <a:r>
              <a:rPr lang="en-US" sz="2800" dirty="0" err="1">
                <a:solidFill>
                  <a:srgbClr val="F465F4"/>
                </a:solidFill>
              </a:rPr>
              <a:t>Monosaccharides</a:t>
            </a:r>
            <a:r>
              <a:rPr lang="en-US" sz="2800" dirty="0"/>
              <a:t> (simple sugars)</a:t>
            </a:r>
          </a:p>
          <a:p>
            <a:pPr marL="0" indent="0">
              <a:buSzPct val="70000"/>
              <a:buFont typeface="Symbol" pitchFamily="-112" charset="2"/>
              <a:buChar char="¨"/>
            </a:pPr>
            <a:r>
              <a:rPr lang="en-US" sz="2800" dirty="0"/>
              <a:t>  C</a:t>
            </a:r>
            <a:r>
              <a:rPr lang="en-US" sz="2800" baseline="-25000" dirty="0"/>
              <a:t>5 </a:t>
            </a:r>
            <a:r>
              <a:rPr lang="en-US" sz="2800" dirty="0"/>
              <a:t>: </a:t>
            </a:r>
            <a:r>
              <a:rPr lang="en-US" sz="2800" dirty="0" smtClean="0"/>
              <a:t>pent-</a:t>
            </a:r>
            <a:r>
              <a:rPr lang="en-US" sz="2800" dirty="0" err="1" smtClean="0"/>
              <a:t>oses</a:t>
            </a:r>
            <a:r>
              <a:rPr lang="en-US" sz="2800" dirty="0" smtClean="0"/>
              <a:t> – </a:t>
            </a:r>
            <a:r>
              <a:rPr lang="en-US" sz="2800" i="1" dirty="0" smtClean="0"/>
              <a:t>rib-</a:t>
            </a:r>
            <a:r>
              <a:rPr lang="en-US" sz="2800" i="1" dirty="0" err="1" smtClean="0"/>
              <a:t>ose</a:t>
            </a:r>
            <a:endParaRPr lang="en-US" sz="2800" dirty="0" smtClean="0"/>
          </a:p>
          <a:p>
            <a:pPr marL="0" indent="0">
              <a:spcBef>
                <a:spcPct val="0"/>
              </a:spcBef>
              <a:buSzPct val="70000"/>
              <a:buFont typeface="Symbol" pitchFamily="-112" charset="2"/>
              <a:buChar char="¨"/>
            </a:pPr>
            <a:r>
              <a:rPr lang="en-US" sz="2800" dirty="0"/>
              <a:t>  C</a:t>
            </a:r>
            <a:r>
              <a:rPr lang="en-US" sz="2800" baseline="-25000" dirty="0"/>
              <a:t>6 </a:t>
            </a:r>
            <a:r>
              <a:rPr lang="en-US" sz="2800" dirty="0"/>
              <a:t>: </a:t>
            </a:r>
            <a:r>
              <a:rPr lang="en-US" sz="2800" dirty="0" smtClean="0"/>
              <a:t>hex-</a:t>
            </a:r>
            <a:r>
              <a:rPr lang="en-US" sz="2800" dirty="0" err="1" smtClean="0"/>
              <a:t>oses</a:t>
            </a:r>
            <a:r>
              <a:rPr lang="en-US" sz="2800" dirty="0" smtClean="0"/>
              <a:t> – </a:t>
            </a:r>
            <a:r>
              <a:rPr lang="en-US" sz="2800" i="1" dirty="0" err="1" smtClean="0"/>
              <a:t>fruct-ose</a:t>
            </a:r>
            <a:r>
              <a:rPr lang="en-US" sz="2800" i="1" dirty="0"/>
              <a:t>, </a:t>
            </a:r>
            <a:r>
              <a:rPr lang="en-US" sz="2800" i="1" dirty="0" err="1" smtClean="0"/>
              <a:t>gluc-ose</a:t>
            </a:r>
            <a:endParaRPr lang="en-US" sz="2800" dirty="0"/>
          </a:p>
          <a:p>
            <a:pPr marL="679450" lvl="1" indent="0">
              <a:spcBef>
                <a:spcPct val="0"/>
              </a:spcBef>
              <a:buSzPct val="70000"/>
              <a:buNone/>
            </a:pPr>
            <a:endParaRPr lang="en-US" dirty="0" smtClean="0"/>
          </a:p>
          <a:p>
            <a:pPr marL="279400" indent="0">
              <a:spcBef>
                <a:spcPct val="0"/>
              </a:spcBef>
              <a:buSzPct val="70000"/>
              <a:buNone/>
            </a:pPr>
            <a:r>
              <a:rPr lang="en-US" dirty="0" smtClean="0"/>
              <a:t>Can </a:t>
            </a:r>
            <a:r>
              <a:rPr lang="en-US" dirty="0"/>
              <a:t>be either an </a:t>
            </a:r>
            <a:r>
              <a:rPr lang="en-US" dirty="0" err="1" smtClean="0">
                <a:solidFill>
                  <a:srgbClr val="12682D"/>
                </a:solidFill>
              </a:rPr>
              <a:t>ald-ose</a:t>
            </a:r>
            <a:r>
              <a:rPr lang="en-US" dirty="0" smtClean="0">
                <a:solidFill>
                  <a:srgbClr val="12682D"/>
                </a:solidFill>
              </a:rPr>
              <a:t> </a:t>
            </a:r>
            <a:r>
              <a:rPr lang="en-US" dirty="0">
                <a:solidFill>
                  <a:srgbClr val="12682D"/>
                </a:solidFill>
              </a:rPr>
              <a:t>(</a:t>
            </a:r>
            <a:r>
              <a:rPr lang="en-US" dirty="0">
                <a:solidFill>
                  <a:srgbClr val="FF3300"/>
                </a:solidFill>
              </a:rPr>
              <a:t>aldehyde + alcohols</a:t>
            </a:r>
            <a:r>
              <a:rPr lang="en-US" dirty="0">
                <a:solidFill>
                  <a:srgbClr val="12682D"/>
                </a:solidFill>
              </a:rPr>
              <a:t>) </a:t>
            </a:r>
            <a:r>
              <a:rPr lang="en-US" dirty="0"/>
              <a:t>or </a:t>
            </a:r>
            <a:r>
              <a:rPr lang="en-US" dirty="0" err="1" smtClean="0">
                <a:solidFill>
                  <a:srgbClr val="0000FF"/>
                </a:solidFill>
              </a:rPr>
              <a:t>ket-ose</a:t>
            </a:r>
            <a:r>
              <a:rPr lang="en-US" dirty="0" smtClean="0">
                <a:solidFill>
                  <a:srgbClr val="0000FF"/>
                </a:solidFill>
              </a:rPr>
              <a:t> </a:t>
            </a:r>
            <a:r>
              <a:rPr lang="en-US" dirty="0">
                <a:solidFill>
                  <a:srgbClr val="000066"/>
                </a:solidFill>
              </a:rPr>
              <a:t>(</a:t>
            </a:r>
            <a:r>
              <a:rPr lang="en-US" dirty="0">
                <a:solidFill>
                  <a:srgbClr val="FF3300"/>
                </a:solidFill>
              </a:rPr>
              <a:t>ketone + alcohols</a:t>
            </a:r>
            <a:r>
              <a:rPr lang="en-US" dirty="0">
                <a:solidFill>
                  <a:srgbClr val="000066"/>
                </a:solidFill>
              </a:rPr>
              <a:t>)</a:t>
            </a:r>
            <a:endParaRPr lang="en-US" dirty="0"/>
          </a:p>
        </p:txBody>
      </p:sp>
      <p:cxnSp>
        <p:nvCxnSpPr>
          <p:cNvPr id="24580" name="Straight Arrow Connector 6"/>
          <p:cNvCxnSpPr>
            <a:cxnSpLocks noChangeShapeType="1"/>
          </p:cNvCxnSpPr>
          <p:nvPr/>
        </p:nvCxnSpPr>
        <p:spPr bwMode="auto">
          <a:xfrm>
            <a:off x="3886200" y="2667000"/>
            <a:ext cx="685800" cy="1588"/>
          </a:xfrm>
          <a:prstGeom prst="straightConnector1">
            <a:avLst/>
          </a:prstGeom>
          <a:noFill/>
          <a:ln w="9525">
            <a:solidFill>
              <a:schemeClr val="tx1"/>
            </a:solidFill>
            <a:round/>
            <a:headEnd/>
            <a:tailEnd type="arrow" w="med" len="med"/>
          </a:ln>
        </p:spPr>
      </p:cxnSp>
    </p:spTree>
    <p:extLst>
      <p:ext uri="{BB962C8B-B14F-4D97-AF65-F5344CB8AC3E}">
        <p14:creationId xmlns:p14="http://schemas.microsoft.com/office/powerpoint/2010/main" val="41767012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 calcmode="lin" valueType="num">
                                      <p:cBhvr additive="base">
                                        <p:cTn id="7" dur="500" fill="hold"/>
                                        <p:tgtEl>
                                          <p:spTgt spid="1525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257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2579">
                                            <p:txEl>
                                              <p:pRg st="1" end="1"/>
                                            </p:txEl>
                                          </p:spTgt>
                                        </p:tgtEl>
                                        <p:attrNameLst>
                                          <p:attrName>style.visibility</p:attrName>
                                        </p:attrNameLst>
                                      </p:cBhvr>
                                      <p:to>
                                        <p:strVal val="visible"/>
                                      </p:to>
                                    </p:set>
                                    <p:anim calcmode="lin" valueType="num">
                                      <p:cBhvr additive="base">
                                        <p:cTn id="11" dur="500" fill="hold"/>
                                        <p:tgtEl>
                                          <p:spTgt spid="15257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525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52579">
                                            <p:txEl>
                                              <p:pRg st="3" end="3"/>
                                            </p:txEl>
                                          </p:spTgt>
                                        </p:tgtEl>
                                        <p:attrNameLst>
                                          <p:attrName>style.visibility</p:attrName>
                                        </p:attrNameLst>
                                      </p:cBhvr>
                                      <p:to>
                                        <p:strVal val="visible"/>
                                      </p:to>
                                    </p:set>
                                    <p:anim calcmode="lin" valueType="num">
                                      <p:cBhvr additive="base">
                                        <p:cTn id="17" dur="500" fill="hold"/>
                                        <p:tgtEl>
                                          <p:spTgt spid="152579">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525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52579">
                                            <p:txEl>
                                              <p:pRg st="4" end="4"/>
                                            </p:txEl>
                                          </p:spTgt>
                                        </p:tgtEl>
                                        <p:attrNameLst>
                                          <p:attrName>style.visibility</p:attrName>
                                        </p:attrNameLst>
                                      </p:cBhvr>
                                      <p:to>
                                        <p:strVal val="visible"/>
                                      </p:to>
                                    </p:set>
                                    <p:anim calcmode="lin" valueType="num">
                                      <p:cBhvr additive="base">
                                        <p:cTn id="23" dur="500" fill="hold"/>
                                        <p:tgtEl>
                                          <p:spTgt spid="152579">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5257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52579">
                                            <p:txEl>
                                              <p:pRg st="5" end="5"/>
                                            </p:txEl>
                                          </p:spTgt>
                                        </p:tgtEl>
                                        <p:attrNameLst>
                                          <p:attrName>style.visibility</p:attrName>
                                        </p:attrNameLst>
                                      </p:cBhvr>
                                      <p:to>
                                        <p:strVal val="visible"/>
                                      </p:to>
                                    </p:set>
                                    <p:anim calcmode="lin" valueType="num">
                                      <p:cBhvr additive="base">
                                        <p:cTn id="29" dur="500" fill="hold"/>
                                        <p:tgtEl>
                                          <p:spTgt spid="152579">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525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52579">
                                            <p:txEl>
                                              <p:pRg st="6" end="6"/>
                                            </p:txEl>
                                          </p:spTgt>
                                        </p:tgtEl>
                                        <p:attrNameLst>
                                          <p:attrName>style.visibility</p:attrName>
                                        </p:attrNameLst>
                                      </p:cBhvr>
                                      <p:to>
                                        <p:strVal val="visible"/>
                                      </p:to>
                                    </p:set>
                                    <p:anim calcmode="lin" valueType="num">
                                      <p:cBhvr additive="base">
                                        <p:cTn id="35" dur="500" fill="hold"/>
                                        <p:tgtEl>
                                          <p:spTgt spid="152579">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5257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52579">
                                            <p:txEl>
                                              <p:pRg st="8" end="8"/>
                                            </p:txEl>
                                          </p:spTgt>
                                        </p:tgtEl>
                                        <p:attrNameLst>
                                          <p:attrName>style.visibility</p:attrName>
                                        </p:attrNameLst>
                                      </p:cBhvr>
                                      <p:to>
                                        <p:strVal val="visible"/>
                                      </p:to>
                                    </p:set>
                                    <p:anim calcmode="lin" valueType="num">
                                      <p:cBhvr additive="base">
                                        <p:cTn id="41" dur="500" fill="hold"/>
                                        <p:tgtEl>
                                          <p:spTgt spid="152579">
                                            <p:txEl>
                                              <p:pRg st="8" end="8"/>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52579">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G20_09.JPG                                                    000074D2Corwin                         B6D524B2:"/>
          <p:cNvPicPr>
            <a:picLocks noChangeAspect="1" noChangeArrowheads="1"/>
          </p:cNvPicPr>
          <p:nvPr/>
        </p:nvPicPr>
        <p:blipFill>
          <a:blip r:embed="rId2"/>
          <a:srcRect/>
          <a:stretch>
            <a:fillRect/>
          </a:stretch>
        </p:blipFill>
        <p:spPr bwMode="auto">
          <a:xfrm>
            <a:off x="685800" y="533400"/>
            <a:ext cx="7543800" cy="5657850"/>
          </a:xfrm>
          <a:prstGeom prst="rect">
            <a:avLst/>
          </a:prstGeom>
          <a:noFill/>
          <a:ln w="9525">
            <a:noFill/>
            <a:miter lim="800000"/>
            <a:headEnd/>
            <a:tailEnd/>
          </a:ln>
        </p:spPr>
      </p:pic>
      <p:sp>
        <p:nvSpPr>
          <p:cNvPr id="153603" name="Line 3"/>
          <p:cNvSpPr>
            <a:spLocks noChangeShapeType="1"/>
          </p:cNvSpPr>
          <p:nvPr/>
        </p:nvSpPr>
        <p:spPr bwMode="auto">
          <a:xfrm flipV="1">
            <a:off x="2057400" y="1828800"/>
            <a:ext cx="228600" cy="3810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4" name="Text Box 4"/>
          <p:cNvSpPr txBox="1">
            <a:spLocks noChangeArrowheads="1"/>
          </p:cNvSpPr>
          <p:nvPr/>
        </p:nvSpPr>
        <p:spPr bwMode="auto">
          <a:xfrm>
            <a:off x="1314639" y="457200"/>
            <a:ext cx="1276161" cy="738664"/>
          </a:xfrm>
          <a:prstGeom prst="rect">
            <a:avLst/>
          </a:prstGeom>
          <a:noFill/>
          <a:ln w="12700">
            <a:noFill/>
            <a:miter lim="800000"/>
            <a:headEnd/>
            <a:tailEnd/>
          </a:ln>
          <a:effectLst/>
        </p:spPr>
        <p:txBody>
          <a:bodyPr wrap="none">
            <a:prstTxWarp prst="textNoShape">
              <a:avLst/>
            </a:prstTxWarp>
            <a:spAutoFit/>
          </a:bodyPr>
          <a:lstStyle/>
          <a:p>
            <a:pPr algn="ctr">
              <a:defRPr/>
            </a:pPr>
            <a:r>
              <a:rPr lang="en-US" sz="1800" b="0" i="1" dirty="0" smtClean="0">
                <a:solidFill>
                  <a:schemeClr val="tx2"/>
                </a:solidFill>
                <a:effectLst>
                  <a:outerShdw blurRad="38100" dist="38100" dir="2700000" algn="tl">
                    <a:srgbClr val="DDDDDD"/>
                  </a:outerShdw>
                </a:effectLst>
                <a:latin typeface="Helvetica" pitchFamily="-112" charset="0"/>
              </a:rPr>
              <a:t>Aldehyde</a:t>
            </a:r>
            <a:endParaRPr lang="en-US" sz="1800" b="0" i="1" dirty="0">
              <a:solidFill>
                <a:schemeClr val="tx2"/>
              </a:solidFill>
              <a:effectLst>
                <a:outerShdw blurRad="38100" dist="38100" dir="2700000" algn="tl">
                  <a:srgbClr val="DDDDDD"/>
                </a:outerShdw>
              </a:effectLst>
              <a:latin typeface="Helvetica" pitchFamily="-112" charset="0"/>
            </a:endParaRPr>
          </a:p>
          <a:p>
            <a:pPr algn="ctr">
              <a:defRPr/>
            </a:pPr>
            <a:r>
              <a:rPr lang="en-US" i="1" dirty="0" smtClean="0">
                <a:solidFill>
                  <a:schemeClr val="tx2"/>
                </a:solidFill>
                <a:effectLst>
                  <a:outerShdw blurRad="38100" dist="38100" dir="2700000" algn="tl">
                    <a:srgbClr val="DDDDDD"/>
                  </a:outerShdw>
                </a:effectLst>
                <a:latin typeface="Helvetica" pitchFamily="-112" charset="0"/>
              </a:rPr>
              <a:t>Aldose </a:t>
            </a:r>
            <a:endParaRPr lang="en-US" i="1" dirty="0">
              <a:solidFill>
                <a:schemeClr val="tx2"/>
              </a:solidFill>
              <a:effectLst>
                <a:outerShdw blurRad="38100" dist="38100" dir="2700000" algn="tl">
                  <a:srgbClr val="DDDDDD"/>
                </a:outerShdw>
              </a:effectLst>
              <a:latin typeface="Helvetica" pitchFamily="-112" charset="0"/>
            </a:endParaRPr>
          </a:p>
        </p:txBody>
      </p:sp>
      <p:sp>
        <p:nvSpPr>
          <p:cNvPr id="153605" name="Text Box 5"/>
          <p:cNvSpPr txBox="1">
            <a:spLocks noChangeArrowheads="1"/>
          </p:cNvSpPr>
          <p:nvPr/>
        </p:nvSpPr>
        <p:spPr bwMode="auto">
          <a:xfrm>
            <a:off x="2362200" y="1828800"/>
            <a:ext cx="4889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b="1">
                <a:solidFill>
                  <a:srgbClr val="12682D"/>
                </a:solidFill>
                <a:effectLst>
                  <a:outerShdw blurRad="38100" dist="38100" dir="2700000" algn="tl">
                    <a:srgbClr val="DDDDDD"/>
                  </a:outerShdw>
                </a:effectLst>
              </a:rPr>
              <a:t>C</a:t>
            </a:r>
            <a:r>
              <a:rPr lang="en-US" i="1">
                <a:solidFill>
                  <a:schemeClr val="tx2"/>
                </a:solidFill>
                <a:effectLst>
                  <a:outerShdw blurRad="38100" dist="38100" dir="2700000" algn="tl">
                    <a:srgbClr val="DDDDDD"/>
                  </a:outerShdw>
                </a:effectLst>
                <a:latin typeface="Helvetica" pitchFamily="-112" charset="0"/>
              </a:rPr>
              <a:t> </a:t>
            </a:r>
          </a:p>
        </p:txBody>
      </p:sp>
      <p:sp>
        <p:nvSpPr>
          <p:cNvPr id="153606" name="Line 6"/>
          <p:cNvSpPr>
            <a:spLocks noChangeShapeType="1"/>
          </p:cNvSpPr>
          <p:nvPr/>
        </p:nvSpPr>
        <p:spPr bwMode="auto">
          <a:xfrm flipV="1">
            <a:off x="2514600" y="1676400"/>
            <a:ext cx="0" cy="2286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7" name="Line 7"/>
          <p:cNvSpPr>
            <a:spLocks noChangeShapeType="1"/>
          </p:cNvSpPr>
          <p:nvPr/>
        </p:nvSpPr>
        <p:spPr bwMode="auto">
          <a:xfrm>
            <a:off x="2743200" y="2057400"/>
            <a:ext cx="152400"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8" name="Line 8"/>
          <p:cNvSpPr>
            <a:spLocks noChangeShapeType="1"/>
          </p:cNvSpPr>
          <p:nvPr/>
        </p:nvSpPr>
        <p:spPr bwMode="auto">
          <a:xfrm>
            <a:off x="2514600" y="2209800"/>
            <a:ext cx="0" cy="15240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153609" name="Text Box 9"/>
          <p:cNvSpPr txBox="1">
            <a:spLocks noChangeArrowheads="1"/>
          </p:cNvSpPr>
          <p:nvPr/>
        </p:nvSpPr>
        <p:spPr bwMode="auto">
          <a:xfrm>
            <a:off x="3276600" y="762000"/>
            <a:ext cx="2759075"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chemeClr val="tx2"/>
                </a:solidFill>
                <a:effectLst>
                  <a:outerShdw blurRad="38100" dist="38100" dir="2700000" algn="tl">
                    <a:srgbClr val="DDDDDD"/>
                  </a:outerShdw>
                </a:effectLst>
                <a:latin typeface="Helvetica" pitchFamily="-112" charset="0"/>
              </a:rPr>
              <a:t>Aldose</a:t>
            </a:r>
            <a:r>
              <a:rPr lang="en-US" i="1" dirty="0">
                <a:solidFill>
                  <a:schemeClr val="tx2"/>
                </a:solidFill>
                <a:effectLst>
                  <a:outerShdw blurRad="38100" dist="38100" dir="2700000" algn="tl">
                    <a:srgbClr val="DDDDDD"/>
                  </a:outerShdw>
                </a:effectLst>
                <a:latin typeface="Helvetica" pitchFamily="-112" charset="0"/>
              </a:rPr>
              <a:t> or </a:t>
            </a:r>
            <a:r>
              <a:rPr lang="en-US" i="1" dirty="0" err="1">
                <a:solidFill>
                  <a:schemeClr val="tx2"/>
                </a:solidFill>
                <a:effectLst>
                  <a:outerShdw blurRad="38100" dist="38100" dir="2700000" algn="tl">
                    <a:srgbClr val="DDDDDD"/>
                  </a:outerShdw>
                </a:effectLst>
                <a:latin typeface="Helvetica" pitchFamily="-112" charset="0"/>
              </a:rPr>
              <a:t>Ketose</a:t>
            </a:r>
            <a:r>
              <a:rPr lang="en-US" i="1" dirty="0">
                <a:solidFill>
                  <a:schemeClr val="tx2"/>
                </a:solidFill>
                <a:effectLst>
                  <a:outerShdw blurRad="38100" dist="38100" dir="2700000" algn="tl">
                    <a:srgbClr val="DDDDDD"/>
                  </a:outerShdw>
                </a:effectLst>
                <a:latin typeface="Helvetica" pitchFamily="-112" charset="0"/>
              </a:rPr>
              <a:t>? </a:t>
            </a:r>
          </a:p>
        </p:txBody>
      </p:sp>
      <p:sp>
        <p:nvSpPr>
          <p:cNvPr id="153610" name="Text Box 10"/>
          <p:cNvSpPr txBox="1">
            <a:spLocks noChangeArrowheads="1"/>
          </p:cNvSpPr>
          <p:nvPr/>
        </p:nvSpPr>
        <p:spPr bwMode="auto">
          <a:xfrm>
            <a:off x="6172200" y="762000"/>
            <a:ext cx="2759075"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chemeClr val="tx2"/>
                </a:solidFill>
                <a:effectLst>
                  <a:outerShdw blurRad="38100" dist="38100" dir="2700000" algn="tl">
                    <a:srgbClr val="DDDDDD"/>
                  </a:outerShdw>
                </a:effectLst>
                <a:latin typeface="Helvetica" pitchFamily="-112" charset="0"/>
              </a:rPr>
              <a:t>Aldose</a:t>
            </a:r>
            <a:r>
              <a:rPr lang="en-US" i="1" dirty="0">
                <a:solidFill>
                  <a:schemeClr val="tx2"/>
                </a:solidFill>
                <a:effectLst>
                  <a:outerShdw blurRad="38100" dist="38100" dir="2700000" algn="tl">
                    <a:srgbClr val="DDDDDD"/>
                  </a:outerShdw>
                </a:effectLst>
                <a:latin typeface="Helvetica" pitchFamily="-112" charset="0"/>
              </a:rPr>
              <a:t> or </a:t>
            </a:r>
            <a:r>
              <a:rPr lang="en-US" i="1" dirty="0" err="1">
                <a:solidFill>
                  <a:schemeClr val="tx2"/>
                </a:solidFill>
                <a:effectLst>
                  <a:outerShdw blurRad="38100" dist="38100" dir="2700000" algn="tl">
                    <a:srgbClr val="DDDDDD"/>
                  </a:outerShdw>
                </a:effectLst>
                <a:latin typeface="Helvetica" pitchFamily="-112" charset="0"/>
              </a:rPr>
              <a:t>Ketose</a:t>
            </a:r>
            <a:r>
              <a:rPr lang="en-US" i="1" dirty="0">
                <a:solidFill>
                  <a:schemeClr val="tx2"/>
                </a:solidFill>
                <a:effectLst>
                  <a:outerShdw blurRad="38100" dist="38100" dir="2700000" algn="tl">
                    <a:srgbClr val="DDDDDD"/>
                  </a:outerShdw>
                </a:effectLst>
                <a:latin typeface="Helvetica" pitchFamily="-112" charset="0"/>
              </a:rPr>
              <a:t>? </a:t>
            </a:r>
          </a:p>
        </p:txBody>
      </p:sp>
      <p:sp>
        <p:nvSpPr>
          <p:cNvPr id="153611" name="Rectangle 11"/>
          <p:cNvSpPr>
            <a:spLocks noChangeArrowheads="1"/>
          </p:cNvSpPr>
          <p:nvPr/>
        </p:nvSpPr>
        <p:spPr bwMode="auto">
          <a:xfrm>
            <a:off x="7010400" y="19050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28684" name="Rectangle 12"/>
          <p:cNvSpPr>
            <a:spLocks noChangeArrowheads="1"/>
          </p:cNvSpPr>
          <p:nvPr/>
        </p:nvSpPr>
        <p:spPr bwMode="auto">
          <a:xfrm>
            <a:off x="1371600" y="13716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153613" name="Rectangle 13"/>
          <p:cNvSpPr>
            <a:spLocks noChangeArrowheads="1"/>
          </p:cNvSpPr>
          <p:nvPr/>
        </p:nvSpPr>
        <p:spPr bwMode="auto">
          <a:xfrm>
            <a:off x="4343400" y="1905000"/>
            <a:ext cx="990600" cy="914400"/>
          </a:xfrm>
          <a:prstGeom prst="rect">
            <a:avLst/>
          </a:prstGeom>
          <a:noFill/>
          <a:ln w="12700">
            <a:solidFill>
              <a:schemeClr val="tx1"/>
            </a:solidFill>
            <a:miter lim="800000"/>
            <a:headEnd/>
            <a:tailEnd/>
          </a:ln>
        </p:spPr>
        <p:txBody>
          <a:bodyPr wrap="none" anchor="ctr">
            <a:prstTxWarp prst="textNoShape">
              <a:avLst/>
            </a:prstTxWarp>
          </a:bodyPr>
          <a:lstStyle/>
          <a:p>
            <a:endParaRPr lang="en-US"/>
          </a:p>
        </p:txBody>
      </p:sp>
      <p:sp>
        <p:nvSpPr>
          <p:cNvPr id="153616" name="Text Box 16"/>
          <p:cNvSpPr txBox="1">
            <a:spLocks noChangeArrowheads="1"/>
          </p:cNvSpPr>
          <p:nvPr/>
        </p:nvSpPr>
        <p:spPr bwMode="auto">
          <a:xfrm>
            <a:off x="2743200" y="1699736"/>
            <a:ext cx="1276311" cy="738664"/>
          </a:xfrm>
          <a:prstGeom prst="rect">
            <a:avLst/>
          </a:prstGeom>
          <a:noFill/>
          <a:ln w="12700">
            <a:noFill/>
            <a:miter lim="800000"/>
            <a:headEnd/>
            <a:tailEnd/>
          </a:ln>
          <a:effectLst/>
        </p:spPr>
        <p:txBody>
          <a:bodyPr wrap="none">
            <a:prstTxWarp prst="textNoShape">
              <a:avLst/>
            </a:prstTxWarp>
            <a:spAutoFit/>
          </a:bodyPr>
          <a:lstStyle/>
          <a:p>
            <a:pPr algn="ctr">
              <a:defRPr/>
            </a:pPr>
            <a:r>
              <a:rPr lang="en-US" sz="1800" b="0" i="1" dirty="0" smtClean="0">
                <a:solidFill>
                  <a:schemeClr val="tx2"/>
                </a:solidFill>
                <a:effectLst>
                  <a:outerShdw blurRad="38100" dist="38100" dir="2700000" algn="tl">
                    <a:srgbClr val="DDDDDD"/>
                  </a:outerShdw>
                </a:effectLst>
                <a:latin typeface="Helvetica" pitchFamily="-112" charset="0"/>
              </a:rPr>
              <a:t>Ketone</a:t>
            </a:r>
          </a:p>
          <a:p>
            <a:pPr algn="ctr">
              <a:defRPr/>
            </a:pPr>
            <a:r>
              <a:rPr lang="en-US" i="1" dirty="0" err="1" smtClean="0">
                <a:solidFill>
                  <a:schemeClr val="tx2"/>
                </a:solidFill>
                <a:effectLst>
                  <a:outerShdw blurRad="38100" dist="38100" dir="2700000" algn="tl">
                    <a:srgbClr val="DDDDDD"/>
                  </a:outerShdw>
                </a:effectLst>
                <a:latin typeface="Helvetica" pitchFamily="-112" charset="0"/>
              </a:rPr>
              <a:t>Ketose</a:t>
            </a:r>
            <a:r>
              <a:rPr lang="en-US" i="1" dirty="0" smtClean="0">
                <a:solidFill>
                  <a:schemeClr val="tx2"/>
                </a:solidFill>
                <a:effectLst>
                  <a:outerShdw blurRad="38100" dist="38100" dir="2700000" algn="tl">
                    <a:srgbClr val="DDDDDD"/>
                  </a:outerShdw>
                </a:effectLst>
                <a:latin typeface="Helvetica" pitchFamily="-112" charset="0"/>
              </a:rPr>
              <a:t> </a:t>
            </a:r>
            <a:endParaRPr lang="en-US" i="1" dirty="0">
              <a:solidFill>
                <a:schemeClr val="tx2"/>
              </a:solidFill>
              <a:effectLst>
                <a:outerShdw blurRad="38100" dist="38100" dir="2700000" algn="tl">
                  <a:srgbClr val="DDDDDD"/>
                </a:outerShdw>
              </a:effectLst>
              <a:latin typeface="Helvetica" pitchFamily="-112" charset="0"/>
            </a:endParaRPr>
          </a:p>
        </p:txBody>
      </p:sp>
      <p:sp>
        <p:nvSpPr>
          <p:cNvPr id="28692" name="Rectangle 19"/>
          <p:cNvSpPr>
            <a:spLocks noChangeArrowheads="1"/>
          </p:cNvSpPr>
          <p:nvPr/>
        </p:nvSpPr>
        <p:spPr bwMode="auto">
          <a:xfrm>
            <a:off x="1676400" y="5410200"/>
            <a:ext cx="5791200" cy="1200150"/>
          </a:xfrm>
          <a:prstGeom prst="rect">
            <a:avLst/>
          </a:prstGeom>
          <a:noFill/>
          <a:ln w="9525">
            <a:noFill/>
            <a:miter lim="800000"/>
            <a:headEnd/>
            <a:tailEnd/>
          </a:ln>
        </p:spPr>
        <p:txBody>
          <a:bodyPr wrap="square">
            <a:prstTxWarp prst="textNoShape">
              <a:avLst/>
            </a:prstTxWarp>
            <a:spAutoFit/>
          </a:bodyPr>
          <a:lstStyle/>
          <a:p>
            <a:pPr algn="ctr"/>
            <a:r>
              <a:rPr lang="en-US" dirty="0"/>
              <a:t>There are 2</a:t>
            </a:r>
            <a:r>
              <a:rPr lang="en-US" baseline="30000" dirty="0"/>
              <a:t>n</a:t>
            </a:r>
            <a:r>
              <a:rPr lang="en-US" dirty="0"/>
              <a:t> possible stereoisomers, where n = the number of chiral </a:t>
            </a:r>
            <a:r>
              <a:rPr lang="en-US" dirty="0" smtClean="0"/>
              <a:t>atoms (alcohols). </a:t>
            </a:r>
            <a:r>
              <a:rPr lang="en-US" dirty="0"/>
              <a:t>Glucose? Fructose? Ribose?</a:t>
            </a:r>
          </a:p>
        </p:txBody>
      </p:sp>
      <p:sp>
        <p:nvSpPr>
          <p:cNvPr id="21" name="Text Box 14"/>
          <p:cNvSpPr txBox="1">
            <a:spLocks noChangeArrowheads="1"/>
          </p:cNvSpPr>
          <p:nvPr/>
        </p:nvSpPr>
        <p:spPr bwMode="auto">
          <a:xfrm>
            <a:off x="4191000" y="1295400"/>
            <a:ext cx="1217613"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rgbClr val="C860F9"/>
                </a:solidFill>
                <a:effectLst>
                  <a:outerShdw blurRad="38100" dist="38100" dir="2700000" algn="tl">
                    <a:srgbClr val="DDDDDD"/>
                  </a:outerShdw>
                </a:effectLst>
                <a:latin typeface="Helvetica" pitchFamily="-112" charset="0"/>
              </a:rPr>
              <a:t>Ketose</a:t>
            </a:r>
            <a:r>
              <a:rPr lang="en-US" i="1" dirty="0">
                <a:solidFill>
                  <a:srgbClr val="C860F9"/>
                </a:solidFill>
                <a:effectLst>
                  <a:outerShdw blurRad="38100" dist="38100" dir="2700000" algn="tl">
                    <a:srgbClr val="DDDDDD"/>
                  </a:outerShdw>
                </a:effectLst>
                <a:latin typeface="Helvetica" pitchFamily="-112" charset="0"/>
              </a:rPr>
              <a:t> </a:t>
            </a:r>
            <a:endParaRPr lang="en-US" i="1" dirty="0">
              <a:solidFill>
                <a:schemeClr val="tx2"/>
              </a:solidFill>
              <a:effectLst>
                <a:outerShdw blurRad="38100" dist="38100" dir="2700000" algn="tl">
                  <a:srgbClr val="DDDDDD"/>
                </a:outerShdw>
              </a:effectLst>
              <a:latin typeface="Helvetica" pitchFamily="-112" charset="0"/>
            </a:endParaRPr>
          </a:p>
        </p:txBody>
      </p:sp>
      <p:sp>
        <p:nvSpPr>
          <p:cNvPr id="22" name="Text Box 15"/>
          <p:cNvSpPr txBox="1">
            <a:spLocks noChangeArrowheads="1"/>
          </p:cNvSpPr>
          <p:nvPr/>
        </p:nvSpPr>
        <p:spPr bwMode="auto">
          <a:xfrm>
            <a:off x="6781800" y="1295400"/>
            <a:ext cx="1200150" cy="457200"/>
          </a:xfrm>
          <a:prstGeom prst="rect">
            <a:avLst/>
          </a:prstGeom>
          <a:noFill/>
          <a:ln w="12700">
            <a:noFill/>
            <a:miter lim="800000"/>
            <a:headEnd/>
            <a:tailEnd/>
          </a:ln>
          <a:effectLst/>
        </p:spPr>
        <p:txBody>
          <a:bodyPr wrap="none">
            <a:prstTxWarp prst="textNoShape">
              <a:avLst/>
            </a:prstTxWarp>
            <a:spAutoFit/>
          </a:bodyPr>
          <a:lstStyle/>
          <a:p>
            <a:pPr algn="ctr">
              <a:defRPr/>
            </a:pPr>
            <a:r>
              <a:rPr lang="en-US" i="1" dirty="0" err="1">
                <a:solidFill>
                  <a:srgbClr val="FC0128"/>
                </a:solidFill>
                <a:effectLst>
                  <a:outerShdw blurRad="38100" dist="38100" dir="2700000" algn="tl">
                    <a:srgbClr val="DDDDDD"/>
                  </a:outerShdw>
                </a:effectLst>
                <a:latin typeface="Helvetica" pitchFamily="-112" charset="0"/>
              </a:rPr>
              <a:t>Aldose</a:t>
            </a:r>
            <a:r>
              <a:rPr lang="en-US" i="1" dirty="0">
                <a:solidFill>
                  <a:srgbClr val="FC0128"/>
                </a:solidFill>
                <a:effectLst>
                  <a:outerShdw blurRad="38100" dist="38100" dir="2700000" algn="tl">
                    <a:srgbClr val="DDDDDD"/>
                  </a:outerShdw>
                </a:effectLst>
                <a:latin typeface="Helvetica" pitchFamily="-112" charset="0"/>
              </a:rPr>
              <a:t> </a:t>
            </a:r>
          </a:p>
        </p:txBody>
      </p:sp>
      <p:grpSp>
        <p:nvGrpSpPr>
          <p:cNvPr id="9" name="Group 8"/>
          <p:cNvGrpSpPr/>
          <p:nvPr/>
        </p:nvGrpSpPr>
        <p:grpSpPr>
          <a:xfrm>
            <a:off x="1447800" y="2362200"/>
            <a:ext cx="1828103" cy="2057400"/>
            <a:chOff x="1447800" y="2362200"/>
            <a:chExt cx="1828103" cy="2057400"/>
          </a:xfrm>
        </p:grpSpPr>
        <p:grpSp>
          <p:nvGrpSpPr>
            <p:cNvPr id="6" name="Group 5"/>
            <p:cNvGrpSpPr/>
            <p:nvPr/>
          </p:nvGrpSpPr>
          <p:grpSpPr>
            <a:xfrm>
              <a:off x="1447800" y="2362200"/>
              <a:ext cx="457200" cy="2057400"/>
              <a:chOff x="1447800" y="2362200"/>
              <a:chExt cx="457200" cy="2057400"/>
            </a:xfrm>
          </p:grpSpPr>
          <p:grpSp>
            <p:nvGrpSpPr>
              <p:cNvPr id="29" name="Group 28"/>
              <p:cNvGrpSpPr/>
              <p:nvPr/>
            </p:nvGrpSpPr>
            <p:grpSpPr>
              <a:xfrm>
                <a:off x="1447800" y="2895600"/>
                <a:ext cx="457200" cy="1524000"/>
                <a:chOff x="7010400" y="2895600"/>
                <a:chExt cx="457200" cy="1524000"/>
              </a:xfrm>
            </p:grpSpPr>
            <p:sp>
              <p:nvSpPr>
                <p:cNvPr id="30" name="Donut 29"/>
                <p:cNvSpPr/>
                <p:nvPr/>
              </p:nvSpPr>
              <p:spPr bwMode="auto">
                <a:xfrm>
                  <a:off x="7010400" y="28956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31" name="Donut 30"/>
                <p:cNvSpPr/>
                <p:nvPr/>
              </p:nvSpPr>
              <p:spPr bwMode="auto">
                <a:xfrm>
                  <a:off x="7010400" y="34290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32" name="Donut 31"/>
                <p:cNvSpPr/>
                <p:nvPr/>
              </p:nvSpPr>
              <p:spPr bwMode="auto">
                <a:xfrm>
                  <a:off x="7010400" y="39624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grpSp>
          <p:sp>
            <p:nvSpPr>
              <p:cNvPr id="33" name="Donut 32"/>
              <p:cNvSpPr/>
              <p:nvPr/>
            </p:nvSpPr>
            <p:spPr bwMode="auto">
              <a:xfrm>
                <a:off x="1447800" y="23622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grpSp>
        <p:sp>
          <p:nvSpPr>
            <p:cNvPr id="8" name="Rectangle 7"/>
            <p:cNvSpPr/>
            <p:nvPr/>
          </p:nvSpPr>
          <p:spPr>
            <a:xfrm>
              <a:off x="2590800" y="3198168"/>
              <a:ext cx="685103" cy="830997"/>
            </a:xfrm>
            <a:prstGeom prst="rect">
              <a:avLst/>
            </a:prstGeom>
          </p:spPr>
          <p:txBody>
            <a:bodyPr wrap="none">
              <a:spAutoFit/>
            </a:bodyPr>
            <a:lstStyle/>
            <a:p>
              <a:r>
                <a:rPr lang="en-US" dirty="0" smtClean="0"/>
                <a:t>n=4</a:t>
              </a:r>
            </a:p>
            <a:p>
              <a:r>
                <a:rPr lang="en-US" dirty="0" smtClean="0"/>
                <a:t>2</a:t>
              </a:r>
              <a:r>
                <a:rPr lang="en-US" baseline="30000" dirty="0" smtClean="0"/>
                <a:t>4</a:t>
              </a:r>
              <a:endParaRPr lang="en-US" dirty="0"/>
            </a:p>
          </p:txBody>
        </p:sp>
      </p:grpSp>
      <p:grpSp>
        <p:nvGrpSpPr>
          <p:cNvPr id="10" name="Group 9"/>
          <p:cNvGrpSpPr/>
          <p:nvPr/>
        </p:nvGrpSpPr>
        <p:grpSpPr>
          <a:xfrm>
            <a:off x="4343400" y="2895600"/>
            <a:ext cx="3124200" cy="1524000"/>
            <a:chOff x="4343400" y="2895600"/>
            <a:chExt cx="3124200" cy="1524000"/>
          </a:xfrm>
        </p:grpSpPr>
        <p:grpSp>
          <p:nvGrpSpPr>
            <p:cNvPr id="7" name="Group 6"/>
            <p:cNvGrpSpPr/>
            <p:nvPr/>
          </p:nvGrpSpPr>
          <p:grpSpPr>
            <a:xfrm>
              <a:off x="4343400" y="2895600"/>
              <a:ext cx="3124200" cy="1524000"/>
              <a:chOff x="4343400" y="2895600"/>
              <a:chExt cx="3124200" cy="1524000"/>
            </a:xfrm>
          </p:grpSpPr>
          <p:grpSp>
            <p:nvGrpSpPr>
              <p:cNvPr id="5" name="Group 4"/>
              <p:cNvGrpSpPr/>
              <p:nvPr/>
            </p:nvGrpSpPr>
            <p:grpSpPr>
              <a:xfrm>
                <a:off x="7010400" y="2895600"/>
                <a:ext cx="457200" cy="1524000"/>
                <a:chOff x="7010400" y="2895600"/>
                <a:chExt cx="457200" cy="1524000"/>
              </a:xfrm>
            </p:grpSpPr>
            <p:sp>
              <p:nvSpPr>
                <p:cNvPr id="19" name="Donut 18"/>
                <p:cNvSpPr/>
                <p:nvPr/>
              </p:nvSpPr>
              <p:spPr bwMode="auto">
                <a:xfrm>
                  <a:off x="7010400" y="28956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3" name="Donut 22"/>
                <p:cNvSpPr/>
                <p:nvPr/>
              </p:nvSpPr>
              <p:spPr bwMode="auto">
                <a:xfrm>
                  <a:off x="7010400" y="34290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4" name="Donut 23"/>
                <p:cNvSpPr/>
                <p:nvPr/>
              </p:nvSpPr>
              <p:spPr bwMode="auto">
                <a:xfrm>
                  <a:off x="7010400" y="39624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grpSp>
          <p:grpSp>
            <p:nvGrpSpPr>
              <p:cNvPr id="25" name="Group 24"/>
              <p:cNvGrpSpPr/>
              <p:nvPr/>
            </p:nvGrpSpPr>
            <p:grpSpPr>
              <a:xfrm>
                <a:off x="4343400" y="2895600"/>
                <a:ext cx="457200" cy="1524000"/>
                <a:chOff x="7010400" y="2895600"/>
                <a:chExt cx="457200" cy="1524000"/>
              </a:xfrm>
            </p:grpSpPr>
            <p:sp>
              <p:nvSpPr>
                <p:cNvPr id="26" name="Donut 25"/>
                <p:cNvSpPr/>
                <p:nvPr/>
              </p:nvSpPr>
              <p:spPr bwMode="auto">
                <a:xfrm>
                  <a:off x="7010400" y="28956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7" name="Donut 26"/>
                <p:cNvSpPr/>
                <p:nvPr/>
              </p:nvSpPr>
              <p:spPr bwMode="auto">
                <a:xfrm>
                  <a:off x="7010400" y="34290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28" name="Donut 27"/>
                <p:cNvSpPr/>
                <p:nvPr/>
              </p:nvSpPr>
              <p:spPr bwMode="auto">
                <a:xfrm>
                  <a:off x="7010400" y="3962400"/>
                  <a:ext cx="457200" cy="457200"/>
                </a:xfrm>
                <a:prstGeom prst="donut">
                  <a:avLst>
                    <a:gd name="adj" fmla="val 50000"/>
                  </a:avLst>
                </a:prstGeom>
                <a:solidFill>
                  <a:schemeClr val="tx2">
                    <a:lumMod val="40000"/>
                    <a:lumOff val="60000"/>
                    <a:alpha val="33000"/>
                  </a:schemeClr>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grpSp>
        </p:grpSp>
        <p:sp>
          <p:nvSpPr>
            <p:cNvPr id="37" name="Rectangle 36"/>
            <p:cNvSpPr/>
            <p:nvPr/>
          </p:nvSpPr>
          <p:spPr>
            <a:xfrm>
              <a:off x="5715697" y="3200400"/>
              <a:ext cx="685103" cy="830997"/>
            </a:xfrm>
            <a:prstGeom prst="rect">
              <a:avLst/>
            </a:prstGeom>
          </p:spPr>
          <p:txBody>
            <a:bodyPr wrap="none">
              <a:spAutoFit/>
            </a:bodyPr>
            <a:lstStyle/>
            <a:p>
              <a:r>
                <a:rPr lang="en-US" dirty="0" smtClean="0"/>
                <a:t>n=3</a:t>
              </a:r>
            </a:p>
            <a:p>
              <a:r>
                <a:rPr lang="en-US" dirty="0" smtClean="0"/>
                <a:t>2</a:t>
              </a:r>
              <a:r>
                <a:rPr lang="en-US" baseline="30000" dirty="0" smtClean="0"/>
                <a:t>3</a:t>
              </a:r>
              <a:endParaRPr lang="en-US" dirty="0"/>
            </a:p>
          </p:txBody>
        </p:sp>
      </p:grpSp>
    </p:spTree>
    <p:extLst>
      <p:ext uri="{BB962C8B-B14F-4D97-AF65-F5344CB8AC3E}">
        <p14:creationId xmlns:p14="http://schemas.microsoft.com/office/powerpoint/2010/main" val="2179443231"/>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9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92" grpId="0"/>
      <p:bldP spid="21" grpId="0" autoUpdateAnimBg="0"/>
      <p:bldP spid="22"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98780" y="838200"/>
            <a:ext cx="8915400" cy="914400"/>
          </a:xfrm>
        </p:spPr>
        <p:txBody>
          <a:bodyPr/>
          <a:lstStyle/>
          <a:p>
            <a:pPr algn="ctr"/>
            <a:r>
              <a:rPr lang="en-US" sz="2800" i="1" dirty="0"/>
              <a:t>D-glucose can cyclize </a:t>
            </a:r>
            <a:r>
              <a:rPr lang="en-US" sz="2800" i="1" dirty="0" err="1" smtClean="0"/>
              <a:t>intramolecularly</a:t>
            </a:r>
            <a:endParaRPr lang="en-US" dirty="0"/>
          </a:p>
        </p:txBody>
      </p:sp>
      <p:pic>
        <p:nvPicPr>
          <p:cNvPr id="35843" name="Picture 3" descr="c:\documents and settings\fournij\desktop\stoker_art_ppt\199_354503_la_14_07.gif"/>
          <p:cNvPicPr preferRelativeResize="0">
            <a:picLocks noChangeAspect="1" noChangeArrowheads="1"/>
          </p:cNvPicPr>
          <p:nvPr/>
        </p:nvPicPr>
        <p:blipFill>
          <a:blip r:embed="rId2"/>
          <a:srcRect/>
          <a:stretch>
            <a:fillRect/>
          </a:stretch>
        </p:blipFill>
        <p:spPr bwMode="auto">
          <a:xfrm>
            <a:off x="1676400" y="1928813"/>
            <a:ext cx="5791200" cy="4535487"/>
          </a:xfrm>
          <a:prstGeom prst="rect">
            <a:avLst/>
          </a:prstGeom>
          <a:noFill/>
          <a:ln w="12700">
            <a:solidFill>
              <a:schemeClr val="tx1"/>
            </a:solidFill>
            <a:miter lim="800000"/>
            <a:headEnd/>
            <a:tailEnd/>
          </a:ln>
        </p:spPr>
      </p:pic>
      <p:sp>
        <p:nvSpPr>
          <p:cNvPr id="35844" name="Rectangle 5"/>
          <p:cNvSpPr>
            <a:spLocks noChangeArrowheads="1"/>
          </p:cNvSpPr>
          <p:nvPr/>
        </p:nvSpPr>
        <p:spPr bwMode="auto">
          <a:xfrm>
            <a:off x="4648200" y="6019800"/>
            <a:ext cx="971550" cy="461963"/>
          </a:xfrm>
          <a:prstGeom prst="rect">
            <a:avLst/>
          </a:prstGeom>
          <a:noFill/>
          <a:ln w="9525">
            <a:noFill/>
            <a:miter lim="800000"/>
            <a:headEnd/>
            <a:tailEnd/>
          </a:ln>
        </p:spPr>
        <p:txBody>
          <a:bodyPr wrap="none">
            <a:prstTxWarp prst="textNoShape">
              <a:avLst/>
            </a:prstTxWarp>
            <a:spAutoFit/>
          </a:bodyPr>
          <a:lstStyle/>
          <a:p>
            <a:r>
              <a:rPr lang="en-US">
                <a:solidFill>
                  <a:srgbClr val="FF6600"/>
                </a:solidFill>
              </a:rPr>
              <a:t>Ethers</a:t>
            </a:r>
            <a:endParaRPr lang="en-US"/>
          </a:p>
        </p:txBody>
      </p:sp>
      <p:sp>
        <p:nvSpPr>
          <p:cNvPr id="35845" name="Rectangle 6"/>
          <p:cNvSpPr>
            <a:spLocks noChangeArrowheads="1"/>
          </p:cNvSpPr>
          <p:nvPr/>
        </p:nvSpPr>
        <p:spPr bwMode="auto">
          <a:xfrm>
            <a:off x="1676400" y="0"/>
            <a:ext cx="6172200" cy="708025"/>
          </a:xfrm>
          <a:prstGeom prst="rect">
            <a:avLst/>
          </a:prstGeom>
          <a:noFill/>
          <a:ln w="9525">
            <a:noFill/>
            <a:miter lim="800000"/>
            <a:headEnd/>
            <a:tailEnd/>
          </a:ln>
        </p:spPr>
        <p:txBody>
          <a:bodyPr>
            <a:prstTxWarp prst="textNoShape">
              <a:avLst/>
            </a:prstTxWarp>
            <a:spAutoFit/>
          </a:bodyPr>
          <a:lstStyle/>
          <a:p>
            <a:pPr algn="ctr"/>
            <a:r>
              <a:rPr lang="en-US" sz="2000"/>
              <a:t>Plus the cyclized forms of each of the sixteen, which adds a chiral carbon, D-Glucose for example:</a:t>
            </a:r>
          </a:p>
        </p:txBody>
      </p:sp>
    </p:spTree>
    <p:extLst>
      <p:ext uri="{BB962C8B-B14F-4D97-AF65-F5344CB8AC3E}">
        <p14:creationId xmlns:p14="http://schemas.microsoft.com/office/powerpoint/2010/main" val="1864945067"/>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9-05-14 at 2.51.3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41" y="711200"/>
            <a:ext cx="7505659" cy="5080000"/>
          </a:xfrm>
          <a:prstGeom prst="rect">
            <a:avLst/>
          </a:prstGeom>
        </p:spPr>
      </p:pic>
    </p:spTree>
    <p:extLst>
      <p:ext uri="{BB962C8B-B14F-4D97-AF65-F5344CB8AC3E}">
        <p14:creationId xmlns:p14="http://schemas.microsoft.com/office/powerpoint/2010/main" val="2904146474"/>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9-05-16 at 9.16.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660400"/>
            <a:ext cx="4445000" cy="5537200"/>
          </a:xfrm>
          <a:prstGeom prst="rect">
            <a:avLst/>
          </a:prstGeom>
          <a:ln>
            <a:solidFill>
              <a:schemeClr val="tx1"/>
            </a:solidFill>
          </a:ln>
        </p:spPr>
      </p:pic>
      <p:pic>
        <p:nvPicPr>
          <p:cNvPr id="4" name="Picture 3" descr="Screen Shot 2019-05-16 at 9.15.1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200400"/>
            <a:ext cx="5638800" cy="3262495"/>
          </a:xfrm>
          <a:prstGeom prst="rect">
            <a:avLst/>
          </a:prstGeom>
        </p:spPr>
      </p:pic>
    </p:spTree>
    <p:extLst>
      <p:ext uri="{BB962C8B-B14F-4D97-AF65-F5344CB8AC3E}">
        <p14:creationId xmlns:p14="http://schemas.microsoft.com/office/powerpoint/2010/main" val="2115076559"/>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838200" y="2514600"/>
            <a:ext cx="7772400" cy="1143000"/>
          </a:xfrm>
          <a:prstGeom prst="rect">
            <a:avLst/>
          </a:prstGeom>
          <a:noFill/>
          <a:ln w="12700">
            <a:noFill/>
            <a:miter lim="800000"/>
            <a:headEnd/>
            <a:tailEnd/>
          </a:ln>
          <a:effectLst/>
        </p:spPr>
        <p:txBody>
          <a:bodyPr lIns="90487" tIns="44450" rIns="90487" bIns="44450" anchor="b">
            <a:prstTxWarp prst="textNoShape">
              <a:avLst/>
            </a:prstTxWarp>
          </a:bodyPr>
          <a:lstStyle/>
          <a:p>
            <a:pPr algn="ctr" eaLnBrk="0" hangingPunct="0">
              <a:defRPr/>
            </a:pPr>
            <a:r>
              <a:rPr lang="en-US" sz="4400" b="0" dirty="0">
                <a:effectLst>
                  <a:outerShdw blurRad="38100" dist="38100" dir="2700000" algn="tl">
                    <a:srgbClr val="DDDDDD"/>
                  </a:outerShdw>
                </a:effectLst>
                <a:latin typeface="Times" pitchFamily="-112" charset="0"/>
              </a:rPr>
              <a:t>Organic Molecules</a:t>
            </a:r>
          </a:p>
          <a:p>
            <a:pPr algn="ctr" eaLnBrk="0" hangingPunct="0">
              <a:defRPr/>
            </a:pPr>
            <a:r>
              <a:rPr lang="en-US" sz="3600" b="0" dirty="0">
                <a:effectLst>
                  <a:outerShdw blurRad="38100" dist="38100" dir="2700000" algn="tl">
                    <a:srgbClr val="DDDDDD"/>
                  </a:outerShdw>
                </a:effectLst>
                <a:latin typeface="Times" pitchFamily="-112" charset="0"/>
              </a:rPr>
              <a:t>Functional </a:t>
            </a:r>
            <a:r>
              <a:rPr lang="en-US" sz="3600" b="0" dirty="0" smtClean="0">
                <a:effectLst>
                  <a:outerShdw blurRad="38100" dist="38100" dir="2700000" algn="tl">
                    <a:srgbClr val="DDDDDD"/>
                  </a:outerShdw>
                </a:effectLst>
                <a:latin typeface="Times" pitchFamily="-112" charset="0"/>
              </a:rPr>
              <a:t>Groups</a:t>
            </a:r>
          </a:p>
          <a:p>
            <a:pPr algn="ctr" eaLnBrk="0" hangingPunct="0">
              <a:defRPr/>
            </a:pPr>
            <a:endParaRPr lang="en-US" sz="3600" b="0" dirty="0" smtClean="0">
              <a:effectLst>
                <a:outerShdw blurRad="38100" dist="38100" dir="2700000" algn="tl">
                  <a:srgbClr val="DDDDDD"/>
                </a:outerShdw>
              </a:effectLst>
              <a:latin typeface="Times" pitchFamily="-112" charset="0"/>
            </a:endParaRPr>
          </a:p>
          <a:p>
            <a:pPr algn="ctr" eaLnBrk="0" hangingPunct="0">
              <a:defRPr/>
            </a:pPr>
            <a:r>
              <a:rPr lang="en-US" sz="3600" b="0" dirty="0" smtClean="0">
                <a:effectLst>
                  <a:outerShdw blurRad="38100" dist="38100" dir="2700000" algn="tl">
                    <a:srgbClr val="DDDDDD"/>
                  </a:outerShdw>
                </a:effectLst>
                <a:latin typeface="Times" pitchFamily="-112" charset="0"/>
              </a:rPr>
              <a:t>Lipids: </a:t>
            </a:r>
            <a:br>
              <a:rPr lang="en-US" sz="3600" b="0" dirty="0" smtClean="0">
                <a:effectLst>
                  <a:outerShdw blurRad="38100" dist="38100" dir="2700000" algn="tl">
                    <a:srgbClr val="DDDDDD"/>
                  </a:outerShdw>
                </a:effectLst>
                <a:latin typeface="Times" pitchFamily="-112" charset="0"/>
              </a:rPr>
            </a:br>
            <a:r>
              <a:rPr lang="en-US" sz="3600" b="0" dirty="0" smtClean="0">
                <a:effectLst>
                  <a:outerShdw blurRad="38100" dist="38100" dir="2700000" algn="tl">
                    <a:srgbClr val="DDDDDD"/>
                  </a:outerShdw>
                </a:effectLst>
                <a:latin typeface="Times" pitchFamily="-112" charset="0"/>
              </a:rPr>
              <a:t>fats, oils, waxes, steroids, </a:t>
            </a:r>
          </a:p>
          <a:p>
            <a:pPr algn="ctr" eaLnBrk="0" hangingPunct="0">
              <a:defRPr/>
            </a:pPr>
            <a:r>
              <a:rPr lang="en-US" sz="3600" b="0" dirty="0" smtClean="0">
                <a:effectLst>
                  <a:outerShdw blurRad="38100" dist="38100" dir="2700000" algn="tl">
                    <a:srgbClr val="DDDDDD"/>
                  </a:outerShdw>
                </a:effectLst>
                <a:latin typeface="Times" pitchFamily="-112" charset="0"/>
              </a:rPr>
              <a:t>plant natural products </a:t>
            </a:r>
            <a:r>
              <a:rPr lang="en-US" sz="3600" b="0" dirty="0">
                <a:effectLst>
                  <a:outerShdw blurRad="38100" dist="38100" dir="2700000" algn="tl">
                    <a:srgbClr val="DDDDDD"/>
                  </a:outerShdw>
                </a:effectLst>
                <a:latin typeface="Times" pitchFamily="-112" charset="0"/>
              </a:rPr>
              <a:t>(</a:t>
            </a:r>
            <a:r>
              <a:rPr lang="en-US" sz="3600" b="0" dirty="0" err="1" smtClean="0">
                <a:effectLst>
                  <a:outerShdw blurRad="38100" dist="38100" dir="2700000" algn="tl">
                    <a:srgbClr val="DDDDDD"/>
                  </a:outerShdw>
                </a:effectLst>
                <a:latin typeface="Times" pitchFamily="-112" charset="0"/>
              </a:rPr>
              <a:t>terpenes</a:t>
            </a:r>
            <a:r>
              <a:rPr lang="en-US" sz="3600" b="0" dirty="0">
                <a:effectLst>
                  <a:outerShdw blurRad="38100" dist="38100" dir="2700000" algn="tl">
                    <a:srgbClr val="DDDDDD"/>
                  </a:outerShdw>
                </a:effectLst>
                <a:latin typeface="Times" pitchFamily="-112" charset="0"/>
              </a:rPr>
              <a:t>)</a:t>
            </a:r>
          </a:p>
        </p:txBody>
      </p:sp>
      <p:sp>
        <p:nvSpPr>
          <p:cNvPr id="67587" name="Rectangle 3"/>
          <p:cNvSpPr>
            <a:spLocks noChangeArrowheads="1"/>
          </p:cNvSpPr>
          <p:nvPr/>
        </p:nvSpPr>
        <p:spPr bwMode="auto">
          <a:xfrm>
            <a:off x="1371600" y="3429000"/>
            <a:ext cx="6400800" cy="1752600"/>
          </a:xfrm>
          <a:prstGeom prst="rect">
            <a:avLst/>
          </a:prstGeom>
          <a:noFill/>
          <a:ln w="12700">
            <a:noFill/>
            <a:miter lim="800000"/>
            <a:headEnd/>
            <a:tailEnd/>
          </a:ln>
          <a:effectLst/>
        </p:spPr>
        <p:txBody>
          <a:bodyPr lIns="90487" tIns="44450" rIns="90487" bIns="44450">
            <a:prstTxWarp prst="textNoShape">
              <a:avLst/>
            </a:prstTxWarp>
          </a:bodyPr>
          <a:lstStyle/>
          <a:p>
            <a:pPr algn="ctr" eaLnBrk="0" hangingPunct="0">
              <a:spcBef>
                <a:spcPct val="20000"/>
              </a:spcBef>
              <a:buClr>
                <a:schemeClr val="accent1"/>
              </a:buClr>
              <a:buSzPct val="75000"/>
              <a:buFont typeface="Monotype Sorts" pitchFamily="-112" charset="2"/>
              <a:buNone/>
              <a:defRPr/>
            </a:pPr>
            <a:endParaRPr lang="en-US" sz="3200" dirty="0">
              <a:effectLst>
                <a:outerShdw blurRad="38100" dist="38100" dir="2700000" algn="tl">
                  <a:srgbClr val="DDDDDD"/>
                </a:outerShdw>
              </a:effectLst>
              <a:latin typeface="Times" pitchFamily="-112" charset="0"/>
            </a:endParaRPr>
          </a:p>
          <a:p>
            <a:pPr algn="ctr" eaLnBrk="0" hangingPunct="0">
              <a:spcBef>
                <a:spcPct val="20000"/>
              </a:spcBef>
              <a:buClr>
                <a:schemeClr val="accent1"/>
              </a:buClr>
              <a:buSzPct val="75000"/>
              <a:buFont typeface="Monotype Sorts" pitchFamily="-112" charset="2"/>
              <a:buNone/>
              <a:defRPr/>
            </a:pPr>
            <a:r>
              <a:rPr lang="en-US" sz="3200" b="0" dirty="0">
                <a:effectLst>
                  <a:outerShdw blurRad="38100" dist="38100" dir="2700000" algn="tl">
                    <a:srgbClr val="DDDDDD"/>
                  </a:outerShdw>
                </a:effectLst>
                <a:latin typeface="Times" pitchFamily="-112" charset="0"/>
              </a:rPr>
              <a:t>Dr. Ron </a:t>
            </a:r>
            <a:r>
              <a:rPr lang="en-US" sz="3200" b="0" dirty="0" err="1">
                <a:effectLst>
                  <a:outerShdw blurRad="38100" dist="38100" dir="2700000" algn="tl">
                    <a:srgbClr val="DDDDDD"/>
                  </a:outerShdw>
                </a:effectLst>
                <a:latin typeface="Times" pitchFamily="-112" charset="0"/>
              </a:rPr>
              <a:t>Rusay</a:t>
            </a:r>
            <a:endParaRPr lang="en-US" sz="3200" b="0" dirty="0">
              <a:effectLst>
                <a:outerShdw blurRad="38100" dist="38100" dir="2700000" algn="tl">
                  <a:srgbClr val="DDDDDD"/>
                </a:outerShdw>
              </a:effectLst>
              <a:latin typeface="Times" pitchFamily="-112" charset="0"/>
            </a:endParaRPr>
          </a:p>
        </p:txBody>
      </p:sp>
      <p:pic>
        <p:nvPicPr>
          <p:cNvPr id="15364" name="Picture 3" descr="Screen Shot 2014-07-04 at 8.37.00 AM.png"/>
          <p:cNvPicPr>
            <a:picLocks noChangeAspect="1"/>
          </p:cNvPicPr>
          <p:nvPr/>
        </p:nvPicPr>
        <p:blipFill>
          <a:blip r:embed="rId2"/>
          <a:srcRect/>
          <a:stretch>
            <a:fillRect/>
          </a:stretch>
        </p:blipFill>
        <p:spPr bwMode="auto">
          <a:xfrm>
            <a:off x="1066800" y="5638800"/>
            <a:ext cx="7239000" cy="676275"/>
          </a:xfrm>
          <a:prstGeom prst="rect">
            <a:avLst/>
          </a:prstGeom>
          <a:noFill/>
          <a:ln w="9525">
            <a:noFill/>
            <a:miter lim="800000"/>
            <a:headEnd/>
            <a:tailEnd/>
          </a:ln>
        </p:spPr>
      </p:pic>
      <p:sp>
        <p:nvSpPr>
          <p:cNvPr id="6" name="Rectangle 5"/>
          <p:cNvSpPr>
            <a:spLocks noChangeArrowheads="1"/>
          </p:cNvSpPr>
          <p:nvPr/>
        </p:nvSpPr>
        <p:spPr bwMode="auto">
          <a:xfrm>
            <a:off x="1066800" y="4038600"/>
            <a:ext cx="7239000" cy="1200328"/>
          </a:xfrm>
          <a:prstGeom prst="rect">
            <a:avLst/>
          </a:prstGeom>
          <a:solidFill>
            <a:schemeClr val="bg1"/>
          </a:solidFill>
          <a:ln w="9525">
            <a:noFill/>
            <a:miter lim="800000"/>
            <a:headEnd/>
            <a:tailEnd/>
          </a:ln>
        </p:spPr>
        <p:txBody>
          <a:bodyPr wrap="square">
            <a:prstTxWarp prst="textNoShape">
              <a:avLst/>
            </a:prstTxWarp>
            <a:spAutoFit/>
          </a:bodyPr>
          <a:lstStyle/>
          <a:p>
            <a:r>
              <a:rPr lang="en-US" dirty="0" smtClean="0">
                <a:solidFill>
                  <a:srgbClr val="FF0000"/>
                </a:solidFill>
              </a:rPr>
              <a:t>Fats produce </a:t>
            </a:r>
            <a:r>
              <a:rPr lang="en-US" dirty="0">
                <a:solidFill>
                  <a:srgbClr val="FF0000"/>
                </a:solidFill>
              </a:rPr>
              <a:t>9 to 10 </a:t>
            </a:r>
            <a:r>
              <a:rPr lang="en-US" dirty="0" smtClean="0">
                <a:solidFill>
                  <a:srgbClr val="FF0000"/>
                </a:solidFill>
              </a:rPr>
              <a:t>Calories per gram;  </a:t>
            </a:r>
            <a:r>
              <a:rPr lang="en-US" dirty="0" smtClean="0"/>
              <a:t>More </a:t>
            </a:r>
            <a:r>
              <a:rPr lang="en-US" dirty="0"/>
              <a:t>than twice </a:t>
            </a:r>
            <a:r>
              <a:rPr lang="en-US" dirty="0" smtClean="0"/>
              <a:t>the energy of sugars </a:t>
            </a:r>
            <a:r>
              <a:rPr lang="en-US" dirty="0"/>
              <a:t>or </a:t>
            </a:r>
            <a:r>
              <a:rPr lang="en-US" dirty="0" smtClean="0"/>
              <a:t>proteins, </a:t>
            </a:r>
            <a:r>
              <a:rPr lang="en-US" dirty="0"/>
              <a:t>w</a:t>
            </a:r>
            <a:r>
              <a:rPr lang="en-US" dirty="0" smtClean="0"/>
              <a:t>hich produce </a:t>
            </a:r>
            <a:r>
              <a:rPr lang="en-US" dirty="0"/>
              <a:t>4 to 5 </a:t>
            </a:r>
            <a:r>
              <a:rPr lang="en-US" dirty="0" smtClean="0"/>
              <a:t>Calories.</a:t>
            </a:r>
            <a:endParaRPr lang="en-US" b="1" dirty="0">
              <a:solidFill>
                <a:srgbClr val="FF0000"/>
              </a:solidFill>
            </a:endParaRPr>
          </a:p>
        </p:txBody>
      </p:sp>
    </p:spTree>
    <p:extLst>
      <p:ext uri="{BB962C8B-B14F-4D97-AF65-F5344CB8AC3E}">
        <p14:creationId xmlns:p14="http://schemas.microsoft.com/office/powerpoint/2010/main" val="11840275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8600" y="685800"/>
            <a:ext cx="8763000" cy="1490663"/>
          </a:xfrm>
        </p:spPr>
        <p:txBody>
          <a:bodyPr/>
          <a:lstStyle/>
          <a:p>
            <a:r>
              <a:rPr lang="en-US" sz="4800" i="1" dirty="0"/>
              <a:t>Lipids:</a:t>
            </a:r>
            <a:br>
              <a:rPr lang="en-US" sz="4800" i="1" dirty="0"/>
            </a:br>
            <a:r>
              <a:rPr lang="en-US" sz="4800" i="1" dirty="0" smtClean="0"/>
              <a:t>Fats &amp; Oils</a:t>
            </a:r>
            <a:endParaRPr lang="en-US" sz="6300" b="1" dirty="0"/>
          </a:p>
        </p:txBody>
      </p:sp>
      <p:sp>
        <p:nvSpPr>
          <p:cNvPr id="15363" name="Rectangle 2"/>
          <p:cNvSpPr>
            <a:spLocks noChangeArrowheads="1"/>
          </p:cNvSpPr>
          <p:nvPr/>
        </p:nvSpPr>
        <p:spPr bwMode="auto">
          <a:xfrm>
            <a:off x="1371600" y="2819400"/>
            <a:ext cx="6705600" cy="2554545"/>
          </a:xfrm>
          <a:prstGeom prst="rect">
            <a:avLst/>
          </a:prstGeom>
          <a:noFill/>
          <a:ln w="9525">
            <a:noFill/>
            <a:miter lim="800000"/>
            <a:headEnd/>
            <a:tailEnd/>
          </a:ln>
        </p:spPr>
        <p:txBody>
          <a:bodyPr wrap="square">
            <a:prstTxWarp prst="textNoShape">
              <a:avLst/>
            </a:prstTxWarp>
            <a:spAutoFit/>
          </a:bodyPr>
          <a:lstStyle/>
          <a:p>
            <a:pPr algn="ctr"/>
            <a:r>
              <a:rPr lang="en-US" sz="4000" dirty="0"/>
              <a:t>Lipids are natural plant &amp; animal products more soluble in non-polar solvents like gasoline than in water.</a:t>
            </a:r>
          </a:p>
        </p:txBody>
      </p:sp>
    </p:spTree>
    <p:extLst>
      <p:ext uri="{BB962C8B-B14F-4D97-AF65-F5344CB8AC3E}">
        <p14:creationId xmlns:p14="http://schemas.microsoft.com/office/powerpoint/2010/main" val="315084516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prstTxWarp prst="textNoShape">
              <a:avLst/>
            </a:prstTxWarp>
          </a:bodyPr>
          <a:lstStyle/>
          <a:p>
            <a:pPr algn="ctr">
              <a:defRPr/>
            </a:pPr>
            <a:r>
              <a:rPr lang="en-US"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Common Functional Groups</a:t>
            </a:r>
          </a:p>
        </p:txBody>
      </p:sp>
      <p:sp>
        <p:nvSpPr>
          <p:cNvPr id="17411" name="Rectangle 3"/>
          <p:cNvSpPr>
            <a:spLocks noChangeArrowheads="1"/>
          </p:cNvSpPr>
          <p:nvPr/>
        </p:nvSpPr>
        <p:spPr bwMode="auto">
          <a:xfrm>
            <a:off x="228600" y="1600200"/>
            <a:ext cx="8610600" cy="3486150"/>
          </a:xfrm>
          <a:prstGeom prst="rect">
            <a:avLst/>
          </a:prstGeom>
          <a:noFill/>
          <a:ln w="12700">
            <a:noFill/>
            <a:miter lim="800000"/>
            <a:headEnd/>
            <a:tailEnd/>
          </a:ln>
        </p:spPr>
        <p:txBody>
          <a:bodyPr lIns="90487" tIns="44450" rIns="90487" bIns="44450">
            <a:prstTxWarp prst="textNoShape">
              <a:avLst/>
            </a:prstTxWarp>
          </a:bodyPr>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t>  </a:t>
            </a:r>
            <a:r>
              <a:rPr lang="en-US" sz="3200">
                <a:solidFill>
                  <a:srgbClr val="FF6600"/>
                </a:solidFill>
              </a:rPr>
              <a:t>Alcohols	</a:t>
            </a:r>
            <a:r>
              <a:rPr lang="en-US" sz="3200"/>
              <a:t>				</a:t>
            </a:r>
            <a:r>
              <a:rPr lang="en-US" sz="3200">
                <a:solidFill>
                  <a:srgbClr val="FF3300"/>
                </a:solidFill>
              </a:rPr>
              <a:t>R</a:t>
            </a:r>
            <a:r>
              <a:rPr lang="en-US" sz="3200">
                <a:solidFill>
                  <a:srgbClr val="FF3300"/>
                </a:solidFill>
                <a:latin typeface="Symbol" pitchFamily="-112" charset="2"/>
              </a:rPr>
              <a:t></a:t>
            </a:r>
            <a:endParaRPr lang="en-US" sz="2000">
              <a:solidFill>
                <a:srgbClr val="FF3300"/>
              </a:solidFill>
            </a:endParaRPr>
          </a:p>
          <a:p>
            <a:pPr marL="565150" indent="-565150">
              <a:spcBef>
                <a:spcPct val="70000"/>
              </a:spcBef>
            </a:pPr>
            <a:r>
              <a:rPr lang="en-US" sz="3200"/>
              <a:t> </a:t>
            </a:r>
            <a:r>
              <a:rPr lang="en-US" sz="3200">
                <a:solidFill>
                  <a:srgbClr val="FF6600"/>
                </a:solidFill>
              </a:rPr>
              <a:t> Ethers</a:t>
            </a:r>
            <a:r>
              <a:rPr lang="en-US" sz="3200"/>
              <a:t>					</a:t>
            </a:r>
            <a:r>
              <a:rPr lang="en-US" sz="3200">
                <a:solidFill>
                  <a:srgbClr val="FF3300"/>
                </a:solidFill>
              </a:rPr>
              <a:t>R</a:t>
            </a:r>
            <a:r>
              <a:rPr lang="en-US" sz="3200">
                <a:solidFill>
                  <a:srgbClr val="FF3300"/>
                </a:solidFill>
                <a:latin typeface="Symbol" pitchFamily="-112" charset="2"/>
              </a:rPr>
              <a:t></a:t>
            </a:r>
            <a:r>
              <a:rPr lang="en-US" sz="3200">
                <a:solidFill>
                  <a:srgbClr val="FF3300"/>
                </a:solidFill>
              </a:rPr>
              <a:t>R</a:t>
            </a:r>
            <a:r>
              <a:rPr lang="en-US" sz="3200">
                <a:solidFill>
                  <a:srgbClr val="FF3300"/>
                </a:solidFill>
                <a:latin typeface="Symbol" pitchFamily="-112" charset="2"/>
              </a:rPr>
              <a:t></a:t>
            </a:r>
            <a:endParaRPr lang="en-US" sz="3200">
              <a:solidFill>
                <a:srgbClr val="FF3300"/>
              </a:solidFill>
            </a:endParaRPr>
          </a:p>
          <a:p>
            <a:pPr marL="565150" indent="-565150">
              <a:spcBef>
                <a:spcPct val="70000"/>
              </a:spcBef>
            </a:pPr>
            <a:r>
              <a:rPr lang="en-US" sz="3200"/>
              <a:t>  Amines					</a:t>
            </a:r>
            <a:r>
              <a:rPr lang="en-US" sz="3200">
                <a:solidFill>
                  <a:schemeClr val="tx2"/>
                </a:solidFill>
              </a:rPr>
              <a:t>R</a:t>
            </a:r>
            <a:r>
              <a:rPr lang="en-US" sz="3200">
                <a:solidFill>
                  <a:schemeClr val="tx2"/>
                </a:solidFill>
                <a:latin typeface="Symbol" pitchFamily="-112" charset="2"/>
              </a:rPr>
              <a:t>NH</a:t>
            </a:r>
            <a:r>
              <a:rPr lang="en-US" sz="3200" baseline="-25000">
                <a:solidFill>
                  <a:schemeClr val="tx2"/>
                </a:solidFill>
                <a:latin typeface="Symbol" pitchFamily="-112" charset="2"/>
              </a:rPr>
              <a:t>2</a:t>
            </a:r>
          </a:p>
          <a:p>
            <a:pPr marL="565150" indent="-565150">
              <a:spcBef>
                <a:spcPct val="70000"/>
              </a:spcBef>
            </a:pPr>
            <a:r>
              <a:rPr lang="en-US" sz="3200">
                <a:solidFill>
                  <a:srgbClr val="FF0000"/>
                </a:solidFill>
              </a:rPr>
              <a:t>  Carboxylic Acids	</a:t>
            </a:r>
            <a:r>
              <a:rPr lang="en-US" sz="3200"/>
              <a:t>		</a:t>
            </a:r>
          </a:p>
          <a:p>
            <a:pPr marL="565150" indent="-565150">
              <a:spcBef>
                <a:spcPct val="70000"/>
              </a:spcBef>
            </a:pPr>
            <a:endParaRPr lang="en-US" sz="3200" baseline="-25000"/>
          </a:p>
          <a:p>
            <a:pPr marL="565150" indent="-565150" algn="ctr"/>
            <a:endParaRPr lang="en-US" sz="3200"/>
          </a:p>
        </p:txBody>
      </p:sp>
      <p:sp>
        <p:nvSpPr>
          <p:cNvPr id="5" name="Rectangle 4"/>
          <p:cNvSpPr/>
          <p:nvPr/>
        </p:nvSpPr>
        <p:spPr>
          <a:xfrm>
            <a:off x="4114800" y="304800"/>
            <a:ext cx="1257300" cy="584200"/>
          </a:xfrm>
          <a:prstGeom prst="rect">
            <a:avLst/>
          </a:prstGeom>
        </p:spPr>
        <p:txBody>
          <a:bodyPr wrap="none">
            <a:prstTxWarp prst="textNoShape">
              <a:avLst/>
            </a:prstTxWarp>
            <a:spAutoFit/>
          </a:bodyPr>
          <a:lstStyle/>
          <a:p>
            <a:pPr>
              <a:defRPr/>
            </a:pPr>
            <a:r>
              <a:rPr lang="en-US" sz="3200" dirty="0">
                <a:solidFill>
                  <a:srgbClr val="7ED3AE"/>
                </a:solidFill>
                <a:effectLst>
                  <a:outerShdw blurRad="38100" dist="38100" dir="2700000" algn="tl">
                    <a:srgbClr val="DDDDDD"/>
                  </a:outerShdw>
                </a:effectLst>
                <a:latin typeface="Helvetica" pitchFamily="-84" charset="0"/>
                <a:ea typeface="ＭＳ Ｐゴシック" pitchFamily="-84" charset="-128"/>
                <a:cs typeface="ＭＳ Ｐゴシック" pitchFamily="-84" charset="-128"/>
              </a:rPr>
              <a:t>Lipids</a:t>
            </a:r>
            <a:endParaRPr lang="en-US" sz="3200" dirty="0">
              <a:latin typeface="Times New Roman" pitchFamily="-84" charset="0"/>
              <a:ea typeface="ＭＳ Ｐゴシック" pitchFamily="-84" charset="-128"/>
              <a:cs typeface="ＭＳ Ｐゴシック" pitchFamily="-84" charset="-128"/>
            </a:endParaRPr>
          </a:p>
        </p:txBody>
      </p:sp>
      <p:pic>
        <p:nvPicPr>
          <p:cNvPr id="17413" name="Picture 6"/>
          <p:cNvPicPr>
            <a:picLocks noChangeArrowheads="1"/>
          </p:cNvPicPr>
          <p:nvPr/>
        </p:nvPicPr>
        <p:blipFill>
          <a:blip r:embed="rId2"/>
          <a:srcRect/>
          <a:stretch>
            <a:fillRect/>
          </a:stretch>
        </p:blipFill>
        <p:spPr bwMode="auto">
          <a:xfrm>
            <a:off x="5791200" y="4724400"/>
            <a:ext cx="1524000" cy="914400"/>
          </a:xfrm>
          <a:prstGeom prst="rect">
            <a:avLst/>
          </a:prstGeom>
          <a:solidFill>
            <a:srgbClr val="FF6600"/>
          </a:solidFill>
          <a:ln w="12700">
            <a:noFill/>
            <a:miter lim="800000"/>
            <a:headEnd/>
            <a:tailEnd/>
          </a:ln>
        </p:spPr>
      </p:pic>
      <p:pic>
        <p:nvPicPr>
          <p:cNvPr id="17414" name="Picture 6" descr="Screen Shot 2016-04-23 at 10.30.06 AM.png"/>
          <p:cNvPicPr>
            <a:picLocks noChangeAspect="1"/>
          </p:cNvPicPr>
          <p:nvPr/>
        </p:nvPicPr>
        <p:blipFill>
          <a:blip r:embed="rId3"/>
          <a:srcRect/>
          <a:stretch>
            <a:fillRect/>
          </a:stretch>
        </p:blipFill>
        <p:spPr bwMode="auto">
          <a:xfrm>
            <a:off x="2209800" y="5656263"/>
            <a:ext cx="5334000" cy="1201737"/>
          </a:xfrm>
          <a:prstGeom prst="rect">
            <a:avLst/>
          </a:prstGeom>
          <a:noFill/>
          <a:ln w="9525">
            <a:noFill/>
            <a:miter lim="800000"/>
            <a:headEnd/>
            <a:tailEnd/>
          </a:ln>
        </p:spPr>
      </p:pic>
      <p:sp>
        <p:nvSpPr>
          <p:cNvPr id="17415" name="Rectangle 6"/>
          <p:cNvSpPr>
            <a:spLocks noChangeArrowheads="1"/>
          </p:cNvSpPr>
          <p:nvPr/>
        </p:nvSpPr>
        <p:spPr bwMode="auto">
          <a:xfrm>
            <a:off x="7289800" y="5257800"/>
            <a:ext cx="1854200" cy="400050"/>
          </a:xfrm>
          <a:prstGeom prst="rect">
            <a:avLst/>
          </a:prstGeom>
          <a:noFill/>
          <a:ln w="9525">
            <a:noFill/>
            <a:miter lim="800000"/>
            <a:headEnd/>
            <a:tailEnd/>
          </a:ln>
        </p:spPr>
        <p:txBody>
          <a:bodyPr wrap="none">
            <a:prstTxWarp prst="textNoShape">
              <a:avLst/>
            </a:prstTxWarp>
            <a:spAutoFit/>
          </a:bodyPr>
          <a:lstStyle/>
          <a:p>
            <a:r>
              <a:rPr lang="en-US" sz="2000">
                <a:solidFill>
                  <a:srgbClr val="FF3300"/>
                </a:solidFill>
                <a:latin typeface="Symbol" pitchFamily="-112" charset="2"/>
              </a:rPr>
              <a:t>(</a:t>
            </a:r>
            <a:r>
              <a:rPr lang="en-US" sz="2000">
                <a:solidFill>
                  <a:srgbClr val="FF3300"/>
                </a:solidFill>
              </a:rPr>
              <a:t>R is very large)</a:t>
            </a:r>
            <a:endParaRPr lang="en-US" sz="2000"/>
          </a:p>
        </p:txBody>
      </p:sp>
      <p:sp>
        <p:nvSpPr>
          <p:cNvPr id="17416" name="Rectangle 7"/>
          <p:cNvSpPr>
            <a:spLocks noChangeArrowheads="1"/>
          </p:cNvSpPr>
          <p:nvPr/>
        </p:nvSpPr>
        <p:spPr bwMode="auto">
          <a:xfrm>
            <a:off x="6934200" y="2362200"/>
            <a:ext cx="2209800" cy="923925"/>
          </a:xfrm>
          <a:prstGeom prst="rect">
            <a:avLst/>
          </a:prstGeom>
          <a:noFill/>
          <a:ln w="9525">
            <a:noFill/>
            <a:miter lim="800000"/>
            <a:headEnd/>
            <a:tailEnd/>
          </a:ln>
        </p:spPr>
        <p:txBody>
          <a:bodyPr>
            <a:prstTxWarp prst="textNoShape">
              <a:avLst/>
            </a:prstTxWarp>
            <a:spAutoFit/>
          </a:bodyPr>
          <a:lstStyle/>
          <a:p>
            <a:r>
              <a:rPr lang="en-US" sz="1800">
                <a:solidFill>
                  <a:srgbClr val="FF3300"/>
                </a:solidFill>
                <a:latin typeface="Symbol" pitchFamily="-112" charset="2"/>
              </a:rPr>
              <a:t>(</a:t>
            </a:r>
            <a:r>
              <a:rPr lang="en-US" sz="1800">
                <a:solidFill>
                  <a:srgbClr val="FF3300"/>
                </a:solidFill>
              </a:rPr>
              <a:t>R is very large, note: glycerol is not a  lipid)</a:t>
            </a:r>
            <a:endParaRPr lang="en-US" sz="1800"/>
          </a:p>
        </p:txBody>
      </p:sp>
    </p:spTree>
    <p:extLst>
      <p:ext uri="{BB962C8B-B14F-4D97-AF65-F5344CB8AC3E}">
        <p14:creationId xmlns:p14="http://schemas.microsoft.com/office/powerpoint/2010/main" val="34880297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prstTxWarp prst="textNoShape">
              <a:avLst/>
            </a:prstTxWarp>
          </a:bodyPr>
          <a:lstStyle/>
          <a:p>
            <a:pPr algn="ctr">
              <a:defRPr/>
            </a:pPr>
            <a:r>
              <a:rPr lang="en-US" sz="4000"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 </a:t>
            </a:r>
            <a:r>
              <a:rPr lang="en-US" i="1">
                <a:solidFill>
                  <a:schemeClr val="tx2"/>
                </a:solidFill>
                <a:effectLst>
                  <a:outerShdw blurRad="38100" dist="38100" dir="2700000" algn="tl">
                    <a:srgbClr val="DDDDDD"/>
                  </a:outerShdw>
                </a:effectLst>
                <a:latin typeface="Times New Roman" pitchFamily="-84" charset="0"/>
                <a:ea typeface="ＭＳ Ｐゴシック" pitchFamily="-84" charset="-128"/>
                <a:cs typeface="ＭＳ Ｐゴシック" pitchFamily="-84" charset="-128"/>
              </a:rPr>
              <a:t>Common Functional Groups</a:t>
            </a:r>
          </a:p>
        </p:txBody>
      </p:sp>
      <p:sp>
        <p:nvSpPr>
          <p:cNvPr id="18435" name="Rectangle 3"/>
          <p:cNvSpPr>
            <a:spLocks noChangeArrowheads="1"/>
          </p:cNvSpPr>
          <p:nvPr/>
        </p:nvSpPr>
        <p:spPr bwMode="auto">
          <a:xfrm>
            <a:off x="228600" y="1371600"/>
            <a:ext cx="8534400" cy="3867150"/>
          </a:xfrm>
          <a:prstGeom prst="rect">
            <a:avLst/>
          </a:prstGeom>
          <a:noFill/>
          <a:ln w="12700">
            <a:noFill/>
            <a:miter lim="800000"/>
            <a:headEnd/>
            <a:tailEnd/>
          </a:ln>
        </p:spPr>
        <p:txBody>
          <a:bodyPr lIns="90487" tIns="44450" rIns="90487" bIns="44450">
            <a:prstTxWarp prst="textNoShape">
              <a:avLst/>
            </a:prstTxWarp>
          </a:bodyPr>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solidFill>
                  <a:srgbClr val="FF6600"/>
                </a:solidFill>
              </a:rPr>
              <a:t>Aldehydes</a:t>
            </a:r>
          </a:p>
          <a:p>
            <a:pPr marL="565150" indent="-565150">
              <a:spcBef>
                <a:spcPct val="70000"/>
              </a:spcBef>
            </a:pPr>
            <a:r>
              <a:rPr lang="en-US" sz="3200">
                <a:solidFill>
                  <a:srgbClr val="FF6600"/>
                </a:solidFill>
              </a:rPr>
              <a:t>Ketones</a:t>
            </a:r>
          </a:p>
          <a:p>
            <a:pPr marL="565150" indent="-565150">
              <a:spcBef>
                <a:spcPct val="70000"/>
              </a:spcBef>
            </a:pPr>
            <a:r>
              <a:rPr lang="en-US" sz="3200">
                <a:solidFill>
                  <a:srgbClr val="FF6600"/>
                </a:solidFill>
              </a:rPr>
              <a:t>Carboxylic Acids</a:t>
            </a:r>
          </a:p>
          <a:p>
            <a:pPr marL="565150" indent="-565150">
              <a:spcBef>
                <a:spcPct val="70000"/>
              </a:spcBef>
            </a:pPr>
            <a:r>
              <a:rPr lang="en-US" sz="3200">
                <a:solidFill>
                  <a:srgbClr val="FF0000"/>
                </a:solidFill>
              </a:rPr>
              <a:t>Esters</a:t>
            </a:r>
          </a:p>
          <a:p>
            <a:pPr marL="565150" indent="-565150">
              <a:spcBef>
                <a:spcPct val="70000"/>
              </a:spcBef>
            </a:pPr>
            <a:r>
              <a:rPr lang="en-US" sz="3200"/>
              <a:t>Amides					</a:t>
            </a:r>
          </a:p>
        </p:txBody>
      </p:sp>
      <p:pic>
        <p:nvPicPr>
          <p:cNvPr id="18436" name="Picture 4"/>
          <p:cNvPicPr>
            <a:picLocks noChangeArrowheads="1"/>
          </p:cNvPicPr>
          <p:nvPr/>
        </p:nvPicPr>
        <p:blipFill>
          <a:blip r:embed="rId2">
            <a:clrChange>
              <a:clrFrom>
                <a:srgbClr val="B7BEC8"/>
              </a:clrFrom>
              <a:clrTo>
                <a:srgbClr val="B7BEC8">
                  <a:alpha val="0"/>
                </a:srgbClr>
              </a:clrTo>
            </a:clrChange>
            <a:alphaModFix amt="25000"/>
          </a:blip>
          <a:srcRect/>
          <a:stretch>
            <a:fillRect/>
          </a:stretch>
        </p:blipFill>
        <p:spPr bwMode="auto">
          <a:xfrm>
            <a:off x="5791200" y="2209800"/>
            <a:ext cx="1016000" cy="800100"/>
          </a:xfrm>
          <a:prstGeom prst="rect">
            <a:avLst/>
          </a:prstGeom>
          <a:solidFill>
            <a:srgbClr val="FF3300">
              <a:alpha val="25098"/>
            </a:srgbClr>
          </a:solidFill>
          <a:ln w="12700">
            <a:noFill/>
            <a:miter lim="800000"/>
            <a:headEnd/>
            <a:tailEnd/>
          </a:ln>
        </p:spPr>
      </p:pic>
      <p:pic>
        <p:nvPicPr>
          <p:cNvPr id="18437" name="Picture 5"/>
          <p:cNvPicPr>
            <a:picLocks noChangeArrowheads="1"/>
          </p:cNvPicPr>
          <p:nvPr/>
        </p:nvPicPr>
        <p:blipFill>
          <a:blip r:embed="rId3">
            <a:alphaModFix amt="25000"/>
          </a:blip>
          <a:srcRect/>
          <a:stretch>
            <a:fillRect/>
          </a:stretch>
        </p:blipFill>
        <p:spPr bwMode="auto">
          <a:xfrm>
            <a:off x="5791200" y="3124200"/>
            <a:ext cx="1054100" cy="800100"/>
          </a:xfrm>
          <a:prstGeom prst="rect">
            <a:avLst/>
          </a:prstGeom>
          <a:solidFill>
            <a:srgbClr val="FF3300">
              <a:alpha val="25098"/>
            </a:srgbClr>
          </a:solidFill>
          <a:ln w="12700">
            <a:noFill/>
            <a:miter lim="800000"/>
            <a:headEnd/>
            <a:tailEnd/>
          </a:ln>
        </p:spPr>
      </p:pic>
      <p:pic>
        <p:nvPicPr>
          <p:cNvPr id="18438" name="Picture 6"/>
          <p:cNvPicPr>
            <a:picLocks noChangeArrowheads="1"/>
          </p:cNvPicPr>
          <p:nvPr/>
        </p:nvPicPr>
        <p:blipFill>
          <a:blip r:embed="rId4"/>
          <a:srcRect/>
          <a:stretch>
            <a:fillRect/>
          </a:stretch>
        </p:blipFill>
        <p:spPr bwMode="auto">
          <a:xfrm>
            <a:off x="5791200" y="3886200"/>
            <a:ext cx="1282700" cy="800100"/>
          </a:xfrm>
          <a:prstGeom prst="rect">
            <a:avLst/>
          </a:prstGeom>
          <a:solidFill>
            <a:srgbClr val="FF6600"/>
          </a:solidFill>
          <a:ln w="12700">
            <a:noFill/>
            <a:miter lim="800000"/>
            <a:headEnd/>
            <a:tailEnd/>
          </a:ln>
        </p:spPr>
      </p:pic>
      <p:pic>
        <p:nvPicPr>
          <p:cNvPr id="18439" name="Picture 7"/>
          <p:cNvPicPr>
            <a:picLocks noChangeArrowheads="1"/>
          </p:cNvPicPr>
          <p:nvPr/>
        </p:nvPicPr>
        <p:blipFill>
          <a:blip r:embed="rId5"/>
          <a:srcRect/>
          <a:stretch>
            <a:fillRect/>
          </a:stretch>
        </p:blipFill>
        <p:spPr bwMode="auto">
          <a:xfrm>
            <a:off x="5791200" y="4724400"/>
            <a:ext cx="1320800" cy="800100"/>
          </a:xfrm>
          <a:prstGeom prst="rect">
            <a:avLst/>
          </a:prstGeom>
          <a:solidFill>
            <a:srgbClr val="FF6600"/>
          </a:solidFill>
          <a:ln w="12700">
            <a:noFill/>
            <a:miter lim="800000"/>
            <a:headEnd/>
            <a:tailEnd/>
          </a:ln>
        </p:spPr>
      </p:pic>
      <p:pic>
        <p:nvPicPr>
          <p:cNvPr id="18440" name="Picture 8"/>
          <p:cNvPicPr>
            <a:picLocks noChangeArrowheads="1"/>
          </p:cNvPicPr>
          <p:nvPr/>
        </p:nvPicPr>
        <p:blipFill>
          <a:blip r:embed="rId6"/>
          <a:srcRect/>
          <a:stretch>
            <a:fillRect/>
          </a:stretch>
        </p:blipFill>
        <p:spPr bwMode="auto">
          <a:xfrm>
            <a:off x="5791200" y="5486400"/>
            <a:ext cx="1333500" cy="1168400"/>
          </a:xfrm>
          <a:prstGeom prst="rect">
            <a:avLst/>
          </a:prstGeom>
          <a:noFill/>
          <a:ln w="12700">
            <a:noFill/>
            <a:miter lim="800000"/>
            <a:headEnd/>
            <a:tailEnd/>
          </a:ln>
        </p:spPr>
      </p:pic>
      <p:sp>
        <p:nvSpPr>
          <p:cNvPr id="18442" name="Rectangle 10"/>
          <p:cNvSpPr>
            <a:spLocks noChangeArrowheads="1"/>
          </p:cNvSpPr>
          <p:nvPr/>
        </p:nvSpPr>
        <p:spPr bwMode="auto">
          <a:xfrm>
            <a:off x="7162800" y="4343400"/>
            <a:ext cx="1854200" cy="400050"/>
          </a:xfrm>
          <a:prstGeom prst="rect">
            <a:avLst/>
          </a:prstGeom>
          <a:noFill/>
          <a:ln w="9525">
            <a:noFill/>
            <a:miter lim="800000"/>
            <a:headEnd/>
            <a:tailEnd/>
          </a:ln>
        </p:spPr>
        <p:txBody>
          <a:bodyPr wrap="none">
            <a:prstTxWarp prst="textNoShape">
              <a:avLst/>
            </a:prstTxWarp>
            <a:spAutoFit/>
          </a:bodyPr>
          <a:lstStyle/>
          <a:p>
            <a:r>
              <a:rPr lang="en-US" sz="2000">
                <a:solidFill>
                  <a:srgbClr val="FF3300"/>
                </a:solidFill>
                <a:latin typeface="Symbol" pitchFamily="-112" charset="2"/>
              </a:rPr>
              <a:t>(</a:t>
            </a:r>
            <a:r>
              <a:rPr lang="en-US" sz="2000">
                <a:solidFill>
                  <a:srgbClr val="FF3300"/>
                </a:solidFill>
              </a:rPr>
              <a:t>R is very large)</a:t>
            </a:r>
            <a:endParaRPr lang="en-US" sz="2000"/>
          </a:p>
        </p:txBody>
      </p:sp>
      <p:sp>
        <p:nvSpPr>
          <p:cNvPr id="18443" name="Rectangle 11"/>
          <p:cNvSpPr>
            <a:spLocks noChangeArrowheads="1"/>
          </p:cNvSpPr>
          <p:nvPr/>
        </p:nvSpPr>
        <p:spPr bwMode="auto">
          <a:xfrm>
            <a:off x="7086600" y="5029200"/>
            <a:ext cx="1854200" cy="400050"/>
          </a:xfrm>
          <a:prstGeom prst="rect">
            <a:avLst/>
          </a:prstGeom>
          <a:noFill/>
          <a:ln w="9525">
            <a:noFill/>
            <a:miter lim="800000"/>
            <a:headEnd/>
            <a:tailEnd/>
          </a:ln>
        </p:spPr>
        <p:txBody>
          <a:bodyPr wrap="none">
            <a:prstTxWarp prst="textNoShape">
              <a:avLst/>
            </a:prstTxWarp>
            <a:spAutoFit/>
          </a:bodyPr>
          <a:lstStyle/>
          <a:p>
            <a:r>
              <a:rPr lang="en-US" sz="2000">
                <a:solidFill>
                  <a:srgbClr val="FF3300"/>
                </a:solidFill>
                <a:latin typeface="Symbol" pitchFamily="-112" charset="2"/>
              </a:rPr>
              <a:t>(</a:t>
            </a:r>
            <a:r>
              <a:rPr lang="en-US" sz="2000">
                <a:solidFill>
                  <a:srgbClr val="FF3300"/>
                </a:solidFill>
              </a:rPr>
              <a:t>R is very large)</a:t>
            </a:r>
            <a:endParaRPr lang="en-US" sz="2000"/>
          </a:p>
        </p:txBody>
      </p:sp>
      <p:sp>
        <p:nvSpPr>
          <p:cNvPr id="12" name="Rectangle 11"/>
          <p:cNvSpPr/>
          <p:nvPr/>
        </p:nvSpPr>
        <p:spPr>
          <a:xfrm>
            <a:off x="4114800" y="304800"/>
            <a:ext cx="1257300" cy="584200"/>
          </a:xfrm>
          <a:prstGeom prst="rect">
            <a:avLst/>
          </a:prstGeom>
        </p:spPr>
        <p:txBody>
          <a:bodyPr wrap="none">
            <a:prstTxWarp prst="textNoShape">
              <a:avLst/>
            </a:prstTxWarp>
            <a:spAutoFit/>
          </a:bodyPr>
          <a:lstStyle/>
          <a:p>
            <a:pPr>
              <a:defRPr/>
            </a:pPr>
            <a:r>
              <a:rPr lang="en-US" sz="3200" dirty="0">
                <a:solidFill>
                  <a:srgbClr val="7ED3AE"/>
                </a:solidFill>
                <a:effectLst>
                  <a:outerShdw blurRad="38100" dist="38100" dir="2700000" algn="tl">
                    <a:srgbClr val="DDDDDD"/>
                  </a:outerShdw>
                </a:effectLst>
                <a:latin typeface="Helvetica" pitchFamily="-84" charset="0"/>
                <a:ea typeface="ＭＳ Ｐゴシック" pitchFamily="-84" charset="-128"/>
                <a:cs typeface="ＭＳ Ｐゴシック" pitchFamily="-84" charset="-128"/>
              </a:rPr>
              <a:t>Lipids</a:t>
            </a:r>
            <a:endParaRPr lang="en-US" sz="3200" dirty="0">
              <a:latin typeface="Times New Roman"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20263904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Screen Shot 2013-04-25 at 8.15.45 AM.png"/>
          <p:cNvPicPr>
            <a:picLocks noChangeAspect="1"/>
          </p:cNvPicPr>
          <p:nvPr/>
        </p:nvPicPr>
        <p:blipFill>
          <a:blip r:embed="rId2"/>
          <a:srcRect/>
          <a:stretch>
            <a:fillRect/>
          </a:stretch>
        </p:blipFill>
        <p:spPr bwMode="auto">
          <a:xfrm>
            <a:off x="2362200" y="533400"/>
            <a:ext cx="4560888" cy="5791200"/>
          </a:xfrm>
          <a:prstGeom prst="rect">
            <a:avLst/>
          </a:prstGeom>
          <a:noFill/>
          <a:ln w="9525">
            <a:noFill/>
            <a:miter lim="800000"/>
            <a:headEnd/>
            <a:tailEnd/>
          </a:ln>
        </p:spPr>
      </p:pic>
    </p:spTree>
    <p:extLst>
      <p:ext uri="{BB962C8B-B14F-4D97-AF65-F5344CB8AC3E}">
        <p14:creationId xmlns:p14="http://schemas.microsoft.com/office/powerpoint/2010/main" val="356226083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G25_01.JPG                                                    000325D7 WORKAS101                      B90835D4:"/>
          <p:cNvPicPr>
            <a:picLocks noChangeAspect="1" noChangeArrowheads="1"/>
          </p:cNvPicPr>
          <p:nvPr/>
        </p:nvPicPr>
        <p:blipFill>
          <a:blip r:embed="rId3"/>
          <a:srcRect/>
          <a:stretch>
            <a:fillRect/>
          </a:stretch>
        </p:blipFill>
        <p:spPr bwMode="auto">
          <a:xfrm>
            <a:off x="1588" y="895350"/>
            <a:ext cx="9139237" cy="5065713"/>
          </a:xfrm>
          <a:prstGeom prst="rect">
            <a:avLst/>
          </a:prstGeom>
          <a:noFill/>
          <a:ln w="9525">
            <a:noFill/>
            <a:miter lim="800000"/>
            <a:headEnd/>
            <a:tailEnd/>
          </a:ln>
        </p:spPr>
      </p:pic>
      <p:sp>
        <p:nvSpPr>
          <p:cNvPr id="19459" name="Rectangle 2"/>
          <p:cNvSpPr>
            <a:spLocks noChangeArrowheads="1"/>
          </p:cNvSpPr>
          <p:nvPr/>
        </p:nvSpPr>
        <p:spPr bwMode="auto">
          <a:xfrm>
            <a:off x="914400" y="228600"/>
            <a:ext cx="5638800" cy="1015663"/>
          </a:xfrm>
          <a:prstGeom prst="rect">
            <a:avLst/>
          </a:prstGeom>
          <a:noFill/>
          <a:ln w="9525">
            <a:noFill/>
            <a:miter lim="800000"/>
            <a:headEnd/>
            <a:tailEnd/>
          </a:ln>
        </p:spPr>
        <p:txBody>
          <a:bodyPr wrap="square">
            <a:prstTxWarp prst="textNoShape">
              <a:avLst/>
            </a:prstTxWarp>
            <a:spAutoFit/>
          </a:bodyPr>
          <a:lstStyle/>
          <a:p>
            <a:r>
              <a:rPr lang="en-US" sz="2000" dirty="0"/>
              <a:t>Molecular Formula: C</a:t>
            </a:r>
            <a:r>
              <a:rPr lang="en-US" sz="2000" baseline="-25000" dirty="0"/>
              <a:t>57</a:t>
            </a:r>
            <a:r>
              <a:rPr lang="en-US" sz="2000" dirty="0"/>
              <a:t>H</a:t>
            </a:r>
            <a:r>
              <a:rPr lang="en-US" sz="2000" baseline="-25000" dirty="0"/>
              <a:t>110</a:t>
            </a:r>
            <a:r>
              <a:rPr lang="en-US" sz="2000" dirty="0"/>
              <a:t>O</a:t>
            </a:r>
            <a:r>
              <a:rPr lang="en-US" sz="2000" baseline="-25000" dirty="0"/>
              <a:t>6</a:t>
            </a:r>
          </a:p>
          <a:p>
            <a:r>
              <a:rPr lang="en-US" sz="2000" dirty="0"/>
              <a:t>Molecular weight: </a:t>
            </a:r>
            <a:r>
              <a:rPr lang="en-US" sz="2000" dirty="0" smtClean="0"/>
              <a:t>891 </a:t>
            </a:r>
            <a:r>
              <a:rPr lang="en-US" sz="2000" dirty="0" err="1" smtClean="0"/>
              <a:t>amu</a:t>
            </a:r>
            <a:r>
              <a:rPr lang="en-US" sz="2000" dirty="0" smtClean="0"/>
              <a:t>; MM= 891 g/</a:t>
            </a:r>
            <a:r>
              <a:rPr lang="en-US" sz="2000" dirty="0" err="1" smtClean="0"/>
              <a:t>mol</a:t>
            </a:r>
            <a:endParaRPr lang="en-US" sz="2000" dirty="0" smtClean="0"/>
          </a:p>
          <a:p>
            <a:endParaRPr lang="en-US" sz="2000" dirty="0"/>
          </a:p>
        </p:txBody>
      </p:sp>
      <p:grpSp>
        <p:nvGrpSpPr>
          <p:cNvPr id="2" name="Group 8"/>
          <p:cNvGrpSpPr>
            <a:grpSpLocks/>
          </p:cNvGrpSpPr>
          <p:nvPr/>
        </p:nvGrpSpPr>
        <p:grpSpPr bwMode="auto">
          <a:xfrm>
            <a:off x="0" y="4572000"/>
            <a:ext cx="4572000" cy="1524000"/>
            <a:chOff x="0" y="4572000"/>
            <a:chExt cx="4572000" cy="1524000"/>
          </a:xfrm>
        </p:grpSpPr>
        <p:grpSp>
          <p:nvGrpSpPr>
            <p:cNvPr id="19461" name="Group 6"/>
            <p:cNvGrpSpPr>
              <a:grpSpLocks/>
            </p:cNvGrpSpPr>
            <p:nvPr/>
          </p:nvGrpSpPr>
          <p:grpSpPr bwMode="auto">
            <a:xfrm>
              <a:off x="0" y="4572000"/>
              <a:ext cx="4572000" cy="1524000"/>
              <a:chOff x="0" y="4648200"/>
              <a:chExt cx="4572000" cy="1200328"/>
            </a:xfrm>
          </p:grpSpPr>
          <p:sp>
            <p:nvSpPr>
              <p:cNvPr id="19463" name="TextBox 4"/>
              <p:cNvSpPr txBox="1">
                <a:spLocks noChangeArrowheads="1"/>
              </p:cNvSpPr>
              <p:nvPr/>
            </p:nvSpPr>
            <p:spPr bwMode="auto">
              <a:xfrm>
                <a:off x="0" y="4648200"/>
                <a:ext cx="4572000" cy="1200328"/>
              </a:xfrm>
              <a:prstGeom prst="rect">
                <a:avLst/>
              </a:prstGeom>
              <a:solidFill>
                <a:schemeClr val="bg1"/>
              </a:solidFill>
              <a:ln w="9525">
                <a:noFill/>
                <a:miter lim="800000"/>
                <a:headEnd/>
                <a:tailEnd/>
              </a:ln>
            </p:spPr>
            <p:txBody>
              <a:bodyPr>
                <a:prstTxWarp prst="textNoShape">
                  <a:avLst/>
                </a:prstTxWarp>
                <a:spAutoFit/>
              </a:bodyPr>
              <a:lstStyle/>
              <a:p>
                <a:endParaRPr lang="en-US"/>
              </a:p>
              <a:p>
                <a:endParaRPr lang="en-US"/>
              </a:p>
              <a:p>
                <a:endParaRPr lang="en-US"/>
              </a:p>
            </p:txBody>
          </p:sp>
          <p:pic>
            <p:nvPicPr>
              <p:cNvPr id="19464" name="Picture 5" descr="Screen Shot 2016-05-09 at 8.37.58 AM.png"/>
              <p:cNvPicPr>
                <a:picLocks noChangeAspect="1"/>
              </p:cNvPicPr>
              <p:nvPr/>
            </p:nvPicPr>
            <p:blipFill>
              <a:blip r:embed="rId4"/>
              <a:srcRect/>
              <a:stretch>
                <a:fillRect/>
              </a:stretch>
            </p:blipFill>
            <p:spPr bwMode="auto">
              <a:xfrm>
                <a:off x="1295400" y="4876800"/>
                <a:ext cx="2222500" cy="647700"/>
              </a:xfrm>
              <a:prstGeom prst="rect">
                <a:avLst/>
              </a:prstGeom>
              <a:noFill/>
              <a:ln w="9525">
                <a:noFill/>
                <a:miter lim="800000"/>
                <a:headEnd/>
                <a:tailEnd/>
              </a:ln>
            </p:spPr>
          </p:pic>
        </p:grpSp>
        <p:sp>
          <p:nvSpPr>
            <p:cNvPr id="19462" name="TextBox 7"/>
            <p:cNvSpPr txBox="1">
              <a:spLocks noChangeArrowheads="1"/>
            </p:cNvSpPr>
            <p:nvPr/>
          </p:nvSpPr>
          <p:spPr bwMode="auto">
            <a:xfrm>
              <a:off x="3657600" y="5105400"/>
              <a:ext cx="914400" cy="307777"/>
            </a:xfrm>
            <a:prstGeom prst="rect">
              <a:avLst/>
            </a:prstGeom>
            <a:noFill/>
            <a:ln w="9525">
              <a:noFill/>
              <a:miter lim="800000"/>
              <a:headEnd/>
              <a:tailEnd/>
            </a:ln>
          </p:spPr>
          <p:txBody>
            <a:bodyPr>
              <a:prstTxWarp prst="textNoShape">
                <a:avLst/>
              </a:prstTxWarp>
              <a:spAutoFit/>
            </a:bodyPr>
            <a:lstStyle/>
            <a:p>
              <a:r>
                <a:rPr lang="en-US" sz="1400"/>
                <a:t>kJ/mol</a:t>
              </a:r>
            </a:p>
          </p:txBody>
        </p:sp>
      </p:grpSp>
      <p:sp>
        <p:nvSpPr>
          <p:cNvPr id="3" name="TextBox 2"/>
          <p:cNvSpPr txBox="1"/>
          <p:nvPr/>
        </p:nvSpPr>
        <p:spPr>
          <a:xfrm>
            <a:off x="5638800" y="6019800"/>
            <a:ext cx="2743200" cy="1200328"/>
          </a:xfrm>
          <a:prstGeom prst="rect">
            <a:avLst/>
          </a:prstGeom>
          <a:noFill/>
        </p:spPr>
        <p:txBody>
          <a:bodyPr wrap="square" rtlCol="0">
            <a:spAutoFit/>
          </a:bodyPr>
          <a:lstStyle/>
          <a:p>
            <a:r>
              <a:rPr lang="en-US" dirty="0" smtClean="0"/>
              <a:t>C</a:t>
            </a:r>
            <a:r>
              <a:rPr lang="en-US" baseline="-25000" dirty="0" smtClean="0"/>
              <a:t>10</a:t>
            </a:r>
            <a:r>
              <a:rPr lang="en-US" dirty="0"/>
              <a:t> </a:t>
            </a:r>
            <a:r>
              <a:rPr lang="en-US" dirty="0" smtClean="0"/>
              <a:t>, C</a:t>
            </a:r>
            <a:r>
              <a:rPr lang="en-US" baseline="-25000" dirty="0" smtClean="0"/>
              <a:t>15</a:t>
            </a:r>
            <a:r>
              <a:rPr lang="en-US" dirty="0" smtClean="0"/>
              <a:t> , C</a:t>
            </a:r>
            <a:r>
              <a:rPr lang="en-US" baseline="-25000" dirty="0" smtClean="0"/>
              <a:t>20</a:t>
            </a:r>
            <a:r>
              <a:rPr lang="en-US" dirty="0" smtClean="0"/>
              <a:t> , etc. </a:t>
            </a:r>
            <a:endParaRPr lang="en-US" dirty="0"/>
          </a:p>
          <a:p>
            <a:r>
              <a:rPr lang="en-US" dirty="0" smtClean="0"/>
              <a:t> </a:t>
            </a:r>
            <a:endParaRPr lang="en-US" dirty="0"/>
          </a:p>
          <a:p>
            <a:r>
              <a:rPr lang="en-US" dirty="0" smtClean="0"/>
              <a:t> </a:t>
            </a:r>
            <a:endParaRPr lang="en-US" dirty="0"/>
          </a:p>
        </p:txBody>
      </p:sp>
    </p:spTree>
    <p:extLst>
      <p:ext uri="{BB962C8B-B14F-4D97-AF65-F5344CB8AC3E}">
        <p14:creationId xmlns:p14="http://schemas.microsoft.com/office/powerpoint/2010/main" val="4010897707"/>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G25_03.JPG                                                    000325D7 WORKAS101                      B90835D4:"/>
          <p:cNvPicPr>
            <a:picLocks noChangeAspect="1" noChangeArrowheads="1"/>
          </p:cNvPicPr>
          <p:nvPr/>
        </p:nvPicPr>
        <p:blipFill>
          <a:blip r:embed="rId7"/>
          <a:srcRect/>
          <a:stretch>
            <a:fillRect/>
          </a:stretch>
        </p:blipFill>
        <p:spPr bwMode="auto">
          <a:xfrm>
            <a:off x="1524000" y="990600"/>
            <a:ext cx="7048500" cy="5029200"/>
          </a:xfrm>
          <a:prstGeom prst="rect">
            <a:avLst/>
          </a:prstGeom>
          <a:noFill/>
          <a:ln w="9525">
            <a:noFill/>
            <a:miter lim="800000"/>
            <a:headEnd/>
            <a:tailEnd/>
          </a:ln>
        </p:spPr>
      </p:pic>
      <p:sp>
        <p:nvSpPr>
          <p:cNvPr id="26627" name="TextBox 4"/>
          <p:cNvSpPr txBox="1">
            <a:spLocks noChangeArrowheads="1"/>
          </p:cNvSpPr>
          <p:nvPr/>
        </p:nvSpPr>
        <p:spPr bwMode="auto">
          <a:xfrm>
            <a:off x="1371600" y="990600"/>
            <a:ext cx="3886200" cy="5262563"/>
          </a:xfrm>
          <a:prstGeom prst="rect">
            <a:avLst/>
          </a:prstGeom>
          <a:solidFill>
            <a:schemeClr val="bg1"/>
          </a:solidFill>
          <a:ln w="9525">
            <a:noFill/>
            <a:miter lim="800000"/>
            <a:headEnd/>
            <a:tailEnd/>
          </a:ln>
        </p:spPr>
        <p:txBody>
          <a:bodyPr>
            <a:prstTxWarp prst="textNoShape">
              <a:avLst/>
            </a:prstTxWarp>
            <a:spAutoFit/>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pic>
        <p:nvPicPr>
          <p:cNvPr id="26628" name="Picture 4" descr="/Users/ronrusay/Desktop/Powerpoint &amp; Movies/Movies/fat-satd.MOV">
            <a:hlinkClick r:id="" action="ppaction://media"/>
          </p:cNvPr>
          <p:cNvPicPr/>
          <p:nvPr>
            <a:videoFile r:link="rId2"/>
            <p:extLst>
              <p:ext uri="{DAA4B4D4-6D71-4841-9C94-3DE7FCFB9230}">
                <p14:media xmlns:p14="http://schemas.microsoft.com/office/powerpoint/2010/main" r:link="rId1"/>
              </p:ext>
            </p:extLst>
          </p:nvPr>
        </p:nvPicPr>
        <p:blipFill>
          <a:blip r:embed="rId8"/>
          <a:srcRect/>
          <a:stretch>
            <a:fillRect/>
          </a:stretch>
        </p:blipFill>
        <p:spPr bwMode="auto">
          <a:xfrm>
            <a:off x="1295400" y="914400"/>
            <a:ext cx="3048000" cy="2235200"/>
          </a:xfrm>
          <a:prstGeom prst="rect">
            <a:avLst/>
          </a:prstGeom>
          <a:noFill/>
          <a:ln w="9525">
            <a:noFill/>
            <a:miter lim="800000"/>
            <a:headEnd/>
            <a:tailEnd/>
          </a:ln>
        </p:spPr>
      </p:pic>
      <p:pic>
        <p:nvPicPr>
          <p:cNvPr id="26629" name="Picture 5" descr="/Users/ronrusay/Desktop/Powerpoint &amp; Movies/Movies/fat-unsatd.MOV">
            <a:hlinkClick r:id="" action="ppaction://media"/>
          </p:cNvPr>
          <p:cNvPicPr/>
          <p:nvPr>
            <a:videoFile r:link="rId4"/>
            <p:extLst>
              <p:ext uri="{DAA4B4D4-6D71-4841-9C94-3DE7FCFB9230}">
                <p14:media xmlns:p14="http://schemas.microsoft.com/office/powerpoint/2010/main" r:link="rId3"/>
              </p:ext>
            </p:extLst>
          </p:nvPr>
        </p:nvPicPr>
        <p:blipFill>
          <a:blip r:embed="rId9"/>
          <a:srcRect/>
          <a:stretch>
            <a:fillRect/>
          </a:stretch>
        </p:blipFill>
        <p:spPr bwMode="auto">
          <a:xfrm>
            <a:off x="1295400" y="3352800"/>
            <a:ext cx="3048000" cy="2235200"/>
          </a:xfrm>
          <a:prstGeom prst="rect">
            <a:avLst/>
          </a:prstGeom>
          <a:noFill/>
          <a:ln w="9525">
            <a:noFill/>
            <a:miter lim="800000"/>
            <a:headEnd/>
            <a:tailEnd/>
          </a:ln>
        </p:spPr>
      </p:pic>
      <p:sp>
        <p:nvSpPr>
          <p:cNvPr id="6" name="Rectangle 5">
            <a:hlinkClick r:id="rId10"/>
          </p:cNvPr>
          <p:cNvSpPr/>
          <p:nvPr/>
        </p:nvSpPr>
        <p:spPr>
          <a:xfrm>
            <a:off x="457200" y="228600"/>
            <a:ext cx="8153400" cy="400110"/>
          </a:xfrm>
          <a:prstGeom prst="rect">
            <a:avLst/>
          </a:prstGeom>
        </p:spPr>
        <p:txBody>
          <a:bodyPr wrap="square">
            <a:spAutoFit/>
          </a:bodyPr>
          <a:lstStyle/>
          <a:p>
            <a:r>
              <a:rPr lang="en-US" sz="2000" dirty="0" err="1" smtClean="0">
                <a:latin typeface="Helvetica"/>
                <a:cs typeface="Helvetica"/>
              </a:rPr>
              <a:t>http://chemconnections.org/general/movies/fat-satd.MOV</a:t>
            </a:r>
            <a:endParaRPr lang="en-US" sz="2000" dirty="0">
              <a:latin typeface="Helvetica"/>
              <a:cs typeface="Helvetica"/>
            </a:endParaRPr>
          </a:p>
        </p:txBody>
      </p:sp>
      <p:sp>
        <p:nvSpPr>
          <p:cNvPr id="7" name="Rectangle 6">
            <a:hlinkClick r:id="rId11"/>
          </p:cNvPr>
          <p:cNvSpPr/>
          <p:nvPr/>
        </p:nvSpPr>
        <p:spPr>
          <a:xfrm>
            <a:off x="381000" y="6172200"/>
            <a:ext cx="8458200" cy="400110"/>
          </a:xfrm>
          <a:prstGeom prst="rect">
            <a:avLst/>
          </a:prstGeom>
        </p:spPr>
        <p:txBody>
          <a:bodyPr wrap="square">
            <a:spAutoFit/>
          </a:bodyPr>
          <a:lstStyle/>
          <a:p>
            <a:r>
              <a:rPr lang="en-US" sz="2000" dirty="0" err="1" smtClean="0">
                <a:latin typeface="Helvetica"/>
                <a:cs typeface="Helvetica"/>
              </a:rPr>
              <a:t>http://chemconnections.org/general/movies/</a:t>
            </a:r>
            <a:r>
              <a:rPr lang="en-US" sz="2000" dirty="0" err="1" smtClean="0">
                <a:solidFill>
                  <a:srgbClr val="000000"/>
                </a:solidFill>
                <a:latin typeface="Geneva"/>
                <a:ea typeface="Geneva"/>
                <a:cs typeface="Geneva"/>
              </a:rPr>
              <a:t>fat</a:t>
            </a:r>
            <a:r>
              <a:rPr lang="en-US" sz="2000" dirty="0" err="1">
                <a:solidFill>
                  <a:srgbClr val="000000"/>
                </a:solidFill>
                <a:latin typeface="Geneva"/>
                <a:ea typeface="Geneva"/>
                <a:cs typeface="Geneva"/>
              </a:rPr>
              <a:t>-unsatd.MOV</a:t>
            </a:r>
            <a:endParaRPr lang="en-US" sz="2000" dirty="0">
              <a:latin typeface="Helvetica"/>
              <a:cs typeface="Helvetica"/>
            </a:endParaRPr>
          </a:p>
        </p:txBody>
      </p:sp>
      <p:sp>
        <p:nvSpPr>
          <p:cNvPr id="2" name="TextBox 1"/>
          <p:cNvSpPr txBox="1"/>
          <p:nvPr/>
        </p:nvSpPr>
        <p:spPr>
          <a:xfrm>
            <a:off x="76200" y="2971800"/>
            <a:ext cx="1168785" cy="523220"/>
          </a:xfrm>
          <a:prstGeom prst="rect">
            <a:avLst/>
          </a:prstGeom>
          <a:noFill/>
        </p:spPr>
        <p:txBody>
          <a:bodyPr wrap="none" rtlCol="0">
            <a:spAutoFit/>
          </a:bodyPr>
          <a:lstStyle/>
          <a:p>
            <a:r>
              <a:rPr lang="en-US" sz="2800" dirty="0" smtClean="0"/>
              <a:t>FATS:</a:t>
            </a:r>
            <a:endParaRPr lang="en-US" sz="2800" dirty="0"/>
          </a:p>
        </p:txBody>
      </p:sp>
    </p:spTree>
    <p:extLst>
      <p:ext uri="{BB962C8B-B14F-4D97-AF65-F5344CB8AC3E}">
        <p14:creationId xmlns:p14="http://schemas.microsoft.com/office/powerpoint/2010/main" val="352266164"/>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662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6628"/>
                                        </p:tgtEl>
                                      </p:cBhvr>
                                    </p:cmd>
                                  </p:childTnLst>
                                </p:cTn>
                              </p:par>
                            </p:childTnLst>
                          </p:cTn>
                        </p:par>
                      </p:childTnLst>
                    </p:cTn>
                  </p:par>
                </p:childTnLst>
              </p:cTn>
              <p:nextCondLst>
                <p:cond evt="onClick" delay="0">
                  <p:tgtEl>
                    <p:spTgt spid="26628"/>
                  </p:tgtEl>
                </p:cond>
              </p:nextCondLst>
            </p:seq>
            <p:video>
              <p:cMediaNode>
                <p:cTn id="7" fill="hold" display="0">
                  <p:stCondLst>
                    <p:cond delay="indefinite"/>
                  </p:stCondLst>
                  <p:endCondLst>
                    <p:cond evt="onNext" delay="0">
                      <p:tgtEl>
                        <p:sldTgt/>
                      </p:tgtEl>
                    </p:cond>
                    <p:cond evt="onPrev" delay="0">
                      <p:tgtEl>
                        <p:sldTgt/>
                      </p:tgtEl>
                    </p:cond>
                  </p:endCondLst>
                </p:cTn>
                <p:tgtEl>
                  <p:spTgt spid="26628"/>
                </p:tgtEl>
              </p:cMediaNode>
            </p:video>
            <p:seq concurrent="1" nextAc="seek">
              <p:cTn id="8" restart="whenNotActive" fill="hold" evtFilter="cancelBubble" nodeType="interactiveSeq">
                <p:stCondLst>
                  <p:cond evt="onClick" delay="0">
                    <p:tgtEl>
                      <p:spTgt spid="2662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6629"/>
                                        </p:tgtEl>
                                      </p:cBhvr>
                                    </p:cmd>
                                  </p:childTnLst>
                                </p:cTn>
                              </p:par>
                            </p:childTnLst>
                          </p:cTn>
                        </p:par>
                      </p:childTnLst>
                    </p:cTn>
                  </p:par>
                </p:childTnLst>
              </p:cTn>
              <p:nextCondLst>
                <p:cond evt="onClick" delay="0">
                  <p:tgtEl>
                    <p:spTgt spid="26629"/>
                  </p:tgtEl>
                </p:cond>
              </p:nextCondLst>
            </p:seq>
            <p:video>
              <p:cMediaNode>
                <p:cTn id="13" fill="hold" display="0">
                  <p:stCondLst>
                    <p:cond delay="indefinite"/>
                  </p:stCondLst>
                  <p:endCondLst>
                    <p:cond evt="onNext" delay="0">
                      <p:tgtEl>
                        <p:sldTgt/>
                      </p:tgtEl>
                    </p:cond>
                    <p:cond evt="onPrev" delay="0">
                      <p:tgtEl>
                        <p:sldTgt/>
                      </p:tgtEl>
                    </p:cond>
                  </p:endCondLst>
                </p:cTn>
                <p:tgtEl>
                  <p:spTgt spid="26629"/>
                </p:tgtEl>
              </p:cMediaNode>
            </p:vide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9-05-16 at 9.16.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660400"/>
            <a:ext cx="4445000" cy="5537200"/>
          </a:xfrm>
          <a:prstGeom prst="rect">
            <a:avLst/>
          </a:prstGeom>
          <a:ln>
            <a:solidFill>
              <a:schemeClr val="tx1"/>
            </a:solidFill>
          </a:ln>
        </p:spPr>
      </p:pic>
      <p:pic>
        <p:nvPicPr>
          <p:cNvPr id="4" name="Picture 3" descr="Screen Shot 2019-05-16 at 9.15.1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200400"/>
            <a:ext cx="5638800" cy="3262495"/>
          </a:xfrm>
          <a:prstGeom prst="rect">
            <a:avLst/>
          </a:prstGeom>
        </p:spPr>
      </p:pic>
    </p:spTree>
    <p:extLst>
      <p:ext uri="{BB962C8B-B14F-4D97-AF65-F5344CB8AC3E}">
        <p14:creationId xmlns:p14="http://schemas.microsoft.com/office/powerpoint/2010/main" val="2115076559"/>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atter2000">
  <a:themeElements>
    <a:clrScheme name="Matter200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atter2000">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Matter200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tter200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tter200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tter200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tter200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tter200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tter200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0000"/>
    </a:lt1>
    <a:dk2>
      <a:srgbClr val="FFFF00"/>
    </a:dk2>
    <a:lt2>
      <a:srgbClr val="000000"/>
    </a:lt2>
    <a:accent1>
      <a:srgbClr val="FFFFFF"/>
    </a:accent1>
    <a:accent2>
      <a:srgbClr val="553E00"/>
    </a:accent2>
    <a:accent3>
      <a:srgbClr val="FFAAAA"/>
    </a:accent3>
    <a:accent4>
      <a:srgbClr val="000000"/>
    </a:accent4>
    <a:accent5>
      <a:srgbClr val="FFFFFF"/>
    </a:accent5>
    <a:accent6>
      <a:srgbClr val="4C3700"/>
    </a:accent6>
    <a:hlink>
      <a:srgbClr val="3D5500"/>
    </a:hlink>
    <a:folHlink>
      <a:srgbClr val="005528"/>
    </a:folHlink>
  </a:clrScheme>
</a:themeOverride>
</file>

<file path=docProps/app.xml><?xml version="1.0" encoding="utf-8"?>
<Properties xmlns="http://schemas.openxmlformats.org/officeDocument/2006/extended-properties" xmlns:vt="http://schemas.openxmlformats.org/officeDocument/2006/docPropsVTypes">
  <Template>C:\MSOFFICE\Templates\Matter2000.pot</Template>
  <TotalTime>94994</TotalTime>
  <Words>4231</Words>
  <Application>Microsoft Macintosh PowerPoint</Application>
  <PresentationFormat>On-screen Show (4:3)</PresentationFormat>
  <Paragraphs>519</Paragraphs>
  <Slides>63</Slides>
  <Notes>32</Notes>
  <HiddenSlides>0</HiddenSlides>
  <MMClips>8</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65" baseType="lpstr">
      <vt:lpstr>Matter2000</vt:lpstr>
      <vt:lpstr>Document</vt:lpstr>
      <vt:lpstr>PowerPoint Presentation</vt:lpstr>
      <vt:lpstr>Elemental building blocks for all organic molecules</vt:lpstr>
      <vt:lpstr>PowerPoint Presentation</vt:lpstr>
      <vt:lpstr> Shapes, Functions &amp; Structural Analogies Water, Ammonia, Methane  Plus   C=O “carbonyls”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Molecular Models for C, H, N, O </vt:lpstr>
      <vt:lpstr>Representing Organic Molecules </vt:lpstr>
      <vt:lpstr>Representing Organic Molecules Common Formulas &amp; Drawings</vt:lpstr>
      <vt:lpstr>QUESTION</vt:lpstr>
      <vt:lpstr>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Proteins: Macromolecular Biopolymers </vt:lpstr>
      <vt:lpstr>  Collagen: connective tissue</vt:lpstr>
      <vt:lpstr>PowerPoint Presentation</vt:lpstr>
      <vt:lpstr>PowerPoint Presentation</vt:lpstr>
      <vt:lpstr>PowerPoint Presentation</vt:lpstr>
      <vt:lpstr>PowerPoint Presentation</vt:lpstr>
      <vt:lpstr>PowerPoint Presentation</vt:lpstr>
      <vt:lpstr>PowerPoint Presentation</vt:lpstr>
      <vt:lpstr>Mechanical proteins:  Pathogens &amp; Cell Invasion http://chemconnections.org/organic/chem226/Announcements-info/Staph-infection/infection.html</vt:lpstr>
      <vt:lpstr>PowerPoint Presentation</vt:lpstr>
      <vt:lpstr>PowerPoint Presentation</vt:lpstr>
      <vt:lpstr>PowerPoint Presentation</vt:lpstr>
      <vt:lpstr>Human’s total ~ 100 x 10 6 immunoproteins </vt:lpstr>
      <vt:lpstr>PowerPoint Presentation</vt:lpstr>
      <vt:lpstr>PowerPoint Presentation</vt:lpstr>
      <vt:lpstr>PowerPoint Presentation</vt:lpstr>
      <vt:lpstr>PowerPoint Presentation</vt:lpstr>
      <vt:lpstr>PowerPoint Presentation</vt:lpstr>
      <vt:lpstr>Carbohydrate (“-ose”) Formation Photosynthesis</vt:lpstr>
      <vt:lpstr>PowerPoint Presentation</vt:lpstr>
      <vt:lpstr>D-glucose can cyclize intramolecularly</vt:lpstr>
      <vt:lpstr>PowerPoint Presentation</vt:lpstr>
      <vt:lpstr>PowerPoint Presentation</vt:lpstr>
      <vt:lpstr>PowerPoint Presentation</vt:lpstr>
      <vt:lpstr>Lipids: Fats &amp; Oils</vt:lpstr>
      <vt:lpstr>PowerPoint Presentation</vt:lpstr>
      <vt:lpstr>PowerPoint Presentation</vt:lpstr>
      <vt:lpstr>PowerPoint Presentation</vt:lpstr>
      <vt:lpstr>PowerPoint Presentation</vt:lpstr>
      <vt:lpstr>PowerPoint Presentation</vt:lpstr>
      <vt:lpstr>PowerPoint Presentation</vt:lpstr>
    </vt:vector>
  </TitlesOfParts>
  <Company>ŭ䀀]翘秈뿿킀ҟ]翘</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Biochemistry</dc:title>
  <dc:creator>R R</dc:creator>
  <cp:keywords/>
  <cp:lastModifiedBy>Ron Rusay</cp:lastModifiedBy>
  <cp:revision>241</cp:revision>
  <cp:lastPrinted>2018-05-04T19:27:29Z</cp:lastPrinted>
  <dcterms:created xsi:type="dcterms:W3CDTF">2018-05-04T19:21:01Z</dcterms:created>
  <dcterms:modified xsi:type="dcterms:W3CDTF">2019-05-16T20:36:02Z</dcterms:modified>
</cp:coreProperties>
</file>