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3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4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5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6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notesSlides/notesSlide7.xml" ContentType="application/vnd.openxmlformats-officedocument.presentationml.notesSlide+xml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8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9.xml" ContentType="application/vnd.openxmlformats-officedocument.presentationml.notesSlide+xml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notesSlides/notesSlide10.xml" ContentType="application/vnd.openxmlformats-officedocument.presentationml.notesSlide+xml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notesSlides/notesSlide15.xml" ContentType="application/vnd.openxmlformats-officedocument.presentationml.notesSlide+xml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notesSlides/notesSlide16.xml" ContentType="application/vnd.openxmlformats-officedocument.presentationml.notesSlide+xml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notesSlides/notesSlide17.xml" ContentType="application/vnd.openxmlformats-officedocument.presentationml.notesSlide+xml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notesSlides/notesSlide18.xml" ContentType="application/vnd.openxmlformats-officedocument.presentationml.notesSlide+xml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notesSlides/notesSlide19.xml" ContentType="application/vnd.openxmlformats-officedocument.presentationml.notesSlide+xml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265" r:id="rId2"/>
    <p:sldId id="256" r:id="rId3"/>
    <p:sldId id="269" r:id="rId4"/>
    <p:sldId id="300" r:id="rId5"/>
    <p:sldId id="306" r:id="rId6"/>
    <p:sldId id="257" r:id="rId7"/>
    <p:sldId id="267" r:id="rId8"/>
    <p:sldId id="323" r:id="rId9"/>
    <p:sldId id="287" r:id="rId10"/>
    <p:sldId id="266" r:id="rId11"/>
    <p:sldId id="268" r:id="rId12"/>
    <p:sldId id="262" r:id="rId13"/>
    <p:sldId id="270" r:id="rId14"/>
    <p:sldId id="326" r:id="rId15"/>
    <p:sldId id="327" r:id="rId16"/>
    <p:sldId id="328" r:id="rId17"/>
    <p:sldId id="295" r:id="rId18"/>
    <p:sldId id="324" r:id="rId19"/>
    <p:sldId id="325" r:id="rId20"/>
    <p:sldId id="271" r:id="rId21"/>
    <p:sldId id="285" r:id="rId22"/>
    <p:sldId id="286" r:id="rId23"/>
    <p:sldId id="297" r:id="rId24"/>
    <p:sldId id="263" r:id="rId25"/>
    <p:sldId id="321" r:id="rId26"/>
    <p:sldId id="278" r:id="rId27"/>
    <p:sldId id="322" r:id="rId28"/>
    <p:sldId id="292" r:id="rId29"/>
    <p:sldId id="259" r:id="rId30"/>
    <p:sldId id="283" r:id="rId31"/>
    <p:sldId id="264" r:id="rId32"/>
    <p:sldId id="304" r:id="rId33"/>
    <p:sldId id="311" r:id="rId34"/>
    <p:sldId id="298" r:id="rId35"/>
    <p:sldId id="260" r:id="rId36"/>
    <p:sldId id="272" r:id="rId37"/>
    <p:sldId id="289" r:id="rId38"/>
    <p:sldId id="273" r:id="rId39"/>
    <p:sldId id="261" r:id="rId40"/>
    <p:sldId id="276" r:id="rId41"/>
    <p:sldId id="277" r:id="rId42"/>
    <p:sldId id="281" r:id="rId43"/>
    <p:sldId id="282" r:id="rId44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FF0066"/>
    <a:srgbClr val="006600"/>
    <a:srgbClr val="990000"/>
    <a:srgbClr val="000587"/>
    <a:srgbClr val="000680"/>
    <a:srgbClr val="7265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7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4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4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4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89688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/>
            <a:fld id="{1B58F8D8-7230-9942-B6F6-CDCBA2956FD3}" type="slidenum">
              <a:rPr lang="en-US" sz="14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pPr algn="r"/>
              <a:t>‹#›</a:t>
            </a:fld>
            <a:endParaRPr lang="en-US" sz="14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76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343400"/>
            <a:ext cx="5037137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notes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89688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/>
            <a:fld id="{8404C91E-5379-4E43-AF2B-7A8ABD0FFE3C}" type="slidenum">
              <a:rPr lang="en-US" sz="14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pPr algn="r"/>
              <a:t>‹#›</a:t>
            </a:fld>
            <a:endParaRPr lang="en-US" sz="14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6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27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27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471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reversible cerebral vasoconstriction syndrome (RVS)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, https://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www.nytimes.com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/2018/04/09/health/hot-pepper-thunderclap-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headaches.html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https://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www.acs.org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/content/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acs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/en/education/resources/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highschool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chemmatters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/past-issues/archive-2013-2014/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peppers.html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reversible cerebral vasoconstriction syndrome (RVS),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BD475DE-2DB5-ED47-922A-A4FF59EE8BA9}" type="slidenum">
              <a:rPr lang="en-US"/>
              <a:pPr/>
              <a:t>34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4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2942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96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6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65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58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887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877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1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7050" y="228600"/>
            <a:ext cx="20383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28600"/>
            <a:ext cx="59626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05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8288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28" name="Group 12"/>
          <p:cNvGrpSpPr>
            <a:grpSpLocks/>
          </p:cNvGrpSpPr>
          <p:nvPr/>
        </p:nvGrpSpPr>
        <p:grpSpPr bwMode="auto">
          <a:xfrm>
            <a:off x="0" y="0"/>
            <a:ext cx="8896350" cy="6845300"/>
            <a:chOff x="149" y="0"/>
            <a:chExt cx="5604" cy="4312"/>
          </a:xfrm>
        </p:grpSpPr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149" y="0"/>
              <a:ext cx="150" cy="43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77" y="0"/>
              <a:ext cx="235" cy="2940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203" y="0"/>
              <a:ext cx="682" cy="21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256" y="0"/>
              <a:ext cx="192" cy="2448"/>
            </a:xfrm>
            <a:prstGeom prst="rect">
              <a:avLst/>
            </a:prstGeom>
            <a:gradFill rotWithShape="0">
              <a:gsLst>
                <a:gs pos="0">
                  <a:srgbClr val="00AE00">
                    <a:gamma/>
                    <a:shade val="29804"/>
                    <a:invGamma/>
                  </a:srgbClr>
                </a:gs>
                <a:gs pos="100000">
                  <a:srgbClr val="00AE00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373" y="924"/>
              <a:ext cx="331" cy="768"/>
            </a:xfrm>
            <a:prstGeom prst="rect">
              <a:avLst/>
            </a:prstGeom>
            <a:gradFill rotWithShape="0">
              <a:gsLst>
                <a:gs pos="0">
                  <a:srgbClr val="618FFD">
                    <a:gamma/>
                    <a:shade val="29804"/>
                    <a:invGamma/>
                  </a:srgbClr>
                </a:gs>
                <a:gs pos="100000">
                  <a:srgbClr val="618FFD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320" y="888"/>
              <a:ext cx="5433" cy="84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>
              <a:off x="153" y="888"/>
              <a:ext cx="5596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-110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charset="0"/>
        <a:buChar char="ð"/>
        <a:defRPr sz="32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8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4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hyperlink" Target="http://www.dhmo.or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9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2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1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3.png"/><Relationship Id="rId5" Type="http://schemas.openxmlformats.org/officeDocument/2006/relationships/image" Target="../media/image4.jpeg"/><Relationship Id="rId1" Type="http://schemas.microsoft.com/office/2007/relationships/media" Target="file://localhost/Users/ronrusay/Desktop/Powerpoint%20&amp;%20Movies/Movies/NaCl%20Dissolving.MOV" TargetMode="External"/><Relationship Id="rId2" Type="http://schemas.openxmlformats.org/officeDocument/2006/relationships/video" Target="file://localhost/Users/ronrusay/Desktop/Powerpoint%20&amp;%20Movies/Movies/NaCl%20Dissolving.MOV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15.emf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18.emf"/><Relationship Id="rId8" Type="http://schemas.openxmlformats.org/officeDocument/2006/relationships/hyperlink" Target="https://phet.colorado.edu/sims/html/molarity/latest/molarity_en.html" TargetMode="External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11.bin"/><Relationship Id="rId7" Type="http://schemas.openxmlformats.org/officeDocument/2006/relationships/image" Target="../media/image18.emf"/><Relationship Id="rId8" Type="http://schemas.openxmlformats.org/officeDocument/2006/relationships/hyperlink" Target="https://phet.colorado.edu/sims/html/molarity/latest/molarity_en.html" TargetMode="External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18.emf"/><Relationship Id="rId8" Type="http://schemas.openxmlformats.org/officeDocument/2006/relationships/hyperlink" Target="https://phet.colorado.edu/sims/html/molarity/latest/molarity_en.html" TargetMode="External"/><Relationship Id="rId9" Type="http://schemas.openxmlformats.org/officeDocument/2006/relationships/image" Target="../media/image19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4_Document1.doc"/><Relationship Id="rId4" Type="http://schemas.openxmlformats.org/officeDocument/2006/relationships/image" Target="../media/image20.emf"/><Relationship Id="rId5" Type="http://schemas.openxmlformats.org/officeDocument/2006/relationships/hyperlink" Target="https://phet.colorado.edu/sims/html/molarity/latest/molarity_en.html" TargetMode="External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15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6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17.bin"/><Relationship Id="rId7" Type="http://schemas.openxmlformats.org/officeDocument/2006/relationships/image" Target="../media/image18.emf"/><Relationship Id="rId8" Type="http://schemas.openxmlformats.org/officeDocument/2006/relationships/image" Target="../media/image21.pn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8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19.bin"/><Relationship Id="rId7" Type="http://schemas.openxmlformats.org/officeDocument/2006/relationships/image" Target="../media/image18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22.png"/><Relationship Id="rId5" Type="http://schemas.openxmlformats.org/officeDocument/2006/relationships/hyperlink" Target="http://chemconnections.org/general/chem120/solutions-mixes.108.html" TargetMode="External"/><Relationship Id="rId6" Type="http://schemas.openxmlformats.org/officeDocument/2006/relationships/hyperlink" Target="http://chemconnections.org/general/chem120/solutions-mixes.html" TargetMode="External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hemconnections.org/general/chem120/solutions-mixes.108.html" TargetMode="External"/><Relationship Id="rId3" Type="http://schemas.openxmlformats.org/officeDocument/2006/relationships/hyperlink" Target="http://chemconnections.org/general/chem120/solutions-mixes.html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microsoft.com/office/2007/relationships/media" Target="file://localhost/Users/ronrusay/Desktop/Powerpoint%20&amp;%20Movies/Chem%20106.108.120.121%20PPT%20&amp;%20Mov/Chem%20120-PPT%20Spring%202002/8-Aqueous%20Solutions/solutions.MOV" TargetMode="External"/><Relationship Id="rId2" Type="http://schemas.openxmlformats.org/officeDocument/2006/relationships/video" Target="file://localhost/Users/ronrusay/Desktop/Powerpoint%20&amp;%20Movies/Chem%20106.108.120.121%20PPT%20&amp;%20Mov/Chem%20120-PPT%20Spring%202002/8-Aqueous%20Solutions/solutions.MOV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microsoft.com/office/2007/relationships/media" Target="file://localhost/Users/ronrusay/Desktop/Powerpoint%20&amp;%20Movies/Chem%20106.108.120.121%20PPT%20&amp;%20Mov/Chem%20120-PPT%20Spring%202002/8-Aqueous%20Solutions/solutions.MOV" TargetMode="External"/><Relationship Id="rId2" Type="http://schemas.openxmlformats.org/officeDocument/2006/relationships/video" Target="file://localhost/Users/ronrusay/Desktop/Powerpoint%20&amp;%20Movies/Chem%20106.108.120.121%20PPT%20&amp;%20Mov/Chem%20120-PPT%20Spring%202002/8-Aqueous%20Solutions/solutions.MOV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8.pn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23.bin"/><Relationship Id="rId7" Type="http://schemas.openxmlformats.org/officeDocument/2006/relationships/image" Target="../media/image29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30.png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31.png"/><Relationship Id="rId1" Type="http://schemas.microsoft.com/office/2007/relationships/media" Target="file://localhost/Users/ronrusay/Desktop/Powerpoint%20&amp;%20Movies/Chem%20106.108.120.121%20PPT%20&amp;%20Mov/Chem%20120-PPT%20Spring%202002/8-Aqueous%20Solutions/dilution.MOV" TargetMode="External"/><Relationship Id="rId2" Type="http://schemas.openxmlformats.org/officeDocument/2006/relationships/video" Target="file://localhost/Users/ronrusay/Desktop/Powerpoint%20&amp;%20Movies/Chem%20106.108.120.121%20PPT%20&amp;%20Mov/Chem%20120-PPT%20Spring%202002/8-Aqueous%20Solutions/dilution.MOV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coville_scale" TargetMode="External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hyperlink" Target="https://www.youtube.com/watch?v=hrF3jVppfr4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coville_scale" TargetMode="External"/><Relationship Id="rId4" Type="http://schemas.openxmlformats.org/officeDocument/2006/relationships/hyperlink" Target="https://www.youtube.com/watch?v=hrF3jVppfr4" TargetMode="External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25.bin"/><Relationship Id="rId5" Type="http://schemas.openxmlformats.org/officeDocument/2006/relationships/image" Target="../media/image35.emf"/><Relationship Id="rId6" Type="http://schemas.openxmlformats.org/officeDocument/2006/relationships/oleObject" Target="../embeddings/oleObject26.bin"/><Relationship Id="rId7" Type="http://schemas.openxmlformats.org/officeDocument/2006/relationships/image" Target="../media/image36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27.bin"/><Relationship Id="rId5" Type="http://schemas.openxmlformats.org/officeDocument/2006/relationships/image" Target="../media/image35.emf"/><Relationship Id="rId6" Type="http://schemas.openxmlformats.org/officeDocument/2006/relationships/oleObject" Target="../embeddings/oleObject28.bin"/><Relationship Id="rId7" Type="http://schemas.openxmlformats.org/officeDocument/2006/relationships/image" Target="../media/image37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38.png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30.bin"/><Relationship Id="rId5" Type="http://schemas.openxmlformats.org/officeDocument/2006/relationships/image" Target="../media/image35.emf"/><Relationship Id="rId6" Type="http://schemas.openxmlformats.org/officeDocument/2006/relationships/oleObject" Target="../embeddings/oleObject31.bin"/><Relationship Id="rId7" Type="http://schemas.openxmlformats.org/officeDocument/2006/relationships/image" Target="../media/image39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32.bin"/><Relationship Id="rId5" Type="http://schemas.openxmlformats.org/officeDocument/2006/relationships/image" Target="../media/image35.emf"/><Relationship Id="rId6" Type="http://schemas.openxmlformats.org/officeDocument/2006/relationships/oleObject" Target="../embeddings/oleObject33.bin"/><Relationship Id="rId7" Type="http://schemas.openxmlformats.org/officeDocument/2006/relationships/image" Target="../media/image40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oleObject34.bin"/><Relationship Id="rId5" Type="http://schemas.openxmlformats.org/officeDocument/2006/relationships/image" Target="../media/image35.emf"/><Relationship Id="rId6" Type="http://schemas.openxmlformats.org/officeDocument/2006/relationships/oleObject" Target="../embeddings/oleObject35.bin"/><Relationship Id="rId7" Type="http://schemas.openxmlformats.org/officeDocument/2006/relationships/image" Target="../media/image41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36.bin"/><Relationship Id="rId5" Type="http://schemas.openxmlformats.org/officeDocument/2006/relationships/image" Target="../media/image35.emf"/><Relationship Id="rId6" Type="http://schemas.openxmlformats.org/officeDocument/2006/relationships/oleObject" Target="../embeddings/oleObject37.bin"/><Relationship Id="rId7" Type="http://schemas.openxmlformats.org/officeDocument/2006/relationships/image" Target="../media/image42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43.png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914400" y="1828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/>
          <a:p>
            <a:pPr algn="ctr">
              <a:buClr>
                <a:schemeClr val="accent1"/>
              </a:buClr>
              <a:buSzPct val="70000"/>
            </a:pPr>
            <a:r>
              <a:rPr lang="en-US" sz="4400" b="1" i="1" dirty="0">
                <a:solidFill>
                  <a:srgbClr val="000680"/>
                </a:solidFill>
                <a:latin typeface="Times" charset="0"/>
              </a:rPr>
              <a:t/>
            </a:r>
            <a:br>
              <a:rPr lang="en-US" sz="4400" b="1" i="1" dirty="0">
                <a:solidFill>
                  <a:srgbClr val="000680"/>
                </a:solidFill>
                <a:latin typeface="Times" charset="0"/>
              </a:rPr>
            </a:br>
            <a:r>
              <a:rPr lang="en-US" sz="3600" b="1" i="1" dirty="0" smtClean="0">
                <a:solidFill>
                  <a:srgbClr val="000680"/>
                </a:solidFill>
                <a:latin typeface="Times" charset="0"/>
              </a:rPr>
              <a:t>Concentrations</a:t>
            </a:r>
            <a:endParaRPr lang="en-US" sz="3600" b="1" i="1" dirty="0">
              <a:solidFill>
                <a:srgbClr val="000680"/>
              </a:solidFill>
              <a:latin typeface="Times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600200" y="3276600"/>
            <a:ext cx="6400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endParaRPr lang="en-US" sz="3200" i="1" dirty="0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3200" i="1" dirty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Dr. Ron Rusay</a:t>
            </a:r>
          </a:p>
        </p:txBody>
      </p:sp>
      <p:pic>
        <p:nvPicPr>
          <p:cNvPr id="15364" name="Picture 3" descr="Screen Shot 2014-07-04 at 8.37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38800"/>
            <a:ext cx="7239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14400" y="1524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/>
            </a:r>
            <a:b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4400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Solutions I </a:t>
            </a:r>
            <a:endParaRPr lang="en-US" sz="4400" i="1" dirty="0">
              <a:solidFill>
                <a:srgbClr val="99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772400" cy="1162050"/>
          </a:xfrm>
          <a:noFill/>
        </p:spPr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Solutions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467600" cy="39624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Homogeneous solutions are comprised of </a:t>
            </a:r>
            <a:r>
              <a:rPr lang="en-US" sz="2400">
                <a:solidFill>
                  <a:schemeClr val="accent1"/>
                </a:solidFill>
                <a:latin typeface="Helvetica" charset="0"/>
                <a:ea typeface="ＭＳ Ｐゴシック" charset="0"/>
                <a:cs typeface="ＭＳ Ｐゴシック" charset="0"/>
              </a:rPr>
              <a:t>solute</a:t>
            </a: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(s), the substance(s) dissolved, [The lesser amount of the component(s) in the mixture], and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solvent</a:t>
            </a: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, the substance present in the largest amount.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Solutions with less solute dissolved than is physically possible are referred to as </a:t>
            </a:r>
            <a:r>
              <a:rPr lang="ja-JP" altLang="en-US" sz="2400">
                <a:latin typeface="Helvetic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400">
                <a:solidFill>
                  <a:srgbClr val="99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unsaturated</a:t>
            </a:r>
            <a:r>
              <a:rPr lang="ja-JP" altLang="en-US" sz="2400">
                <a:latin typeface="Helvetic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400">
                <a:latin typeface="Helvetica" charset="0"/>
                <a:ea typeface="ＭＳ Ｐゴシック" charset="0"/>
                <a:cs typeface="ＭＳ Ｐゴシック" charset="0"/>
              </a:rPr>
              <a:t>. Those with a maximum amount of solute are </a:t>
            </a:r>
            <a:r>
              <a:rPr lang="ja-JP" altLang="en-US" sz="2400">
                <a:latin typeface="Helvetic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400">
                <a:solidFill>
                  <a:srgbClr val="006600"/>
                </a:solidFill>
                <a:latin typeface="Helvetica" charset="0"/>
                <a:ea typeface="ＭＳ Ｐゴシック" charset="0"/>
                <a:cs typeface="ＭＳ Ｐゴシック" charset="0"/>
              </a:rPr>
              <a:t>saturated</a:t>
            </a:r>
            <a:r>
              <a:rPr lang="ja-JP" altLang="en-US" sz="2400">
                <a:latin typeface="Helvetic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400">
                <a:latin typeface="Helvetica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Occasionally there are extraordinary solutions that are </a:t>
            </a:r>
            <a:r>
              <a:rPr lang="ja-JP" altLang="en-US" sz="2400">
                <a:latin typeface="Helvetic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400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supersaturated</a:t>
            </a:r>
            <a:r>
              <a:rPr lang="ja-JP" altLang="en-US" sz="2400">
                <a:latin typeface="Helvetic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400">
                <a:latin typeface="Helvetica" charset="0"/>
                <a:ea typeface="ＭＳ Ｐゴシック" charset="0"/>
                <a:cs typeface="ＭＳ Ｐゴシック" charset="0"/>
              </a:rPr>
              <a:t> with more solute than normal.</a:t>
            </a:r>
            <a:endParaRPr lang="en-US" sz="24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6386" name="Object 2"/>
          <p:cNvGraphicFramePr>
            <a:graphicFrameLocks/>
          </p:cNvGraphicFramePr>
          <p:nvPr/>
        </p:nvGraphicFramePr>
        <p:xfrm>
          <a:off x="7848600" y="5410200"/>
          <a:ext cx="914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5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5410200"/>
                        <a:ext cx="9144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6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772400" cy="1162050"/>
          </a:xfrm>
        </p:spPr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Concentration and Temperature</a:t>
            </a:r>
          </a:p>
        </p:txBody>
      </p:sp>
      <p:pic>
        <p:nvPicPr>
          <p:cNvPr id="18435" name="Picture 3" descr="FG14_05.JPG                                                    0000741ECorwin                         B6D524B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51054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7086600" y="2667000"/>
            <a:ext cx="2036763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i="1"/>
              <a:t>Relative Solution</a:t>
            </a:r>
          </a:p>
          <a:p>
            <a:r>
              <a:rPr lang="en-US" sz="2000" i="1"/>
              <a:t>Concentrations: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Saturated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Unsaturated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Supersaturated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_____________</a:t>
            </a:r>
          </a:p>
          <a:p>
            <a:endParaRPr lang="en-US" sz="2000" b="1" i="1">
              <a:solidFill>
                <a:schemeClr val="accent2"/>
              </a:solidFill>
            </a:endParaRPr>
          </a:p>
          <a:p>
            <a:r>
              <a:rPr lang="en-US" sz="2000" b="1" i="1">
                <a:solidFill>
                  <a:srgbClr val="800000"/>
                </a:solidFill>
              </a:rPr>
              <a:t>Dilute</a:t>
            </a:r>
          </a:p>
          <a:p>
            <a:r>
              <a:rPr lang="en-US" sz="2000" b="1" i="1">
                <a:solidFill>
                  <a:srgbClr val="800000"/>
                </a:solidFill>
              </a:rPr>
              <a:t>Concentrated</a:t>
            </a:r>
            <a:endParaRPr lang="en-US">
              <a:solidFill>
                <a:srgbClr val="800000"/>
              </a:solidFill>
            </a:endParaRPr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609600" y="5562600"/>
            <a:ext cx="8305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/>
              <a:t>A solution of 35g of potassium chloride in 100g H</a:t>
            </a:r>
            <a:r>
              <a:rPr lang="en-US" sz="2000" baseline="-25000"/>
              <a:t>2</a:t>
            </a:r>
            <a:r>
              <a:rPr lang="en-US" sz="2000"/>
              <a:t>O @ 25</a:t>
            </a:r>
            <a:r>
              <a:rPr lang="en-US" sz="2000" baseline="30000"/>
              <a:t>o</a:t>
            </a:r>
            <a:r>
              <a:rPr lang="en-US" sz="2000"/>
              <a:t>C is Saturated &amp; Concentrated; @ 75</a:t>
            </a:r>
            <a:r>
              <a:rPr lang="en-US" sz="2000" baseline="30000"/>
              <a:t>o</a:t>
            </a:r>
            <a:r>
              <a:rPr lang="en-US" sz="2000"/>
              <a:t>C it is Unsaturated but Concentrated.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304800" y="533400"/>
            <a:ext cx="2133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describes a solution of 25.0g NaCl in 0.100L of H</a:t>
            </a:r>
            <a:r>
              <a:rPr lang="en-US" baseline="-25000"/>
              <a:t>2</a:t>
            </a:r>
            <a:r>
              <a:rPr lang="en-US"/>
              <a:t>O @ 10</a:t>
            </a:r>
            <a:r>
              <a:rPr lang="en-US" baseline="30000"/>
              <a:t>o</a:t>
            </a:r>
            <a:r>
              <a:rPr lang="en-US"/>
              <a:t>C?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381000" y="3124200"/>
            <a:ext cx="24384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A) Dilute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B) Concentrated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C) Saturated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D) Unsaturated</a:t>
            </a:r>
            <a:endParaRPr lang="en-US"/>
          </a:p>
        </p:txBody>
      </p:sp>
      <p:pic>
        <p:nvPicPr>
          <p:cNvPr id="19460" name="Picture 3" descr="FG14_05.JPG                                                    0000741ECorwin                         B6D524B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4000"/>
            <a:ext cx="51054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114800" y="533400"/>
            <a:ext cx="30051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QUESTION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304800" y="533400"/>
            <a:ext cx="2133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describes a solution of 100.0g sucrose in 0.100L of H</a:t>
            </a:r>
            <a:r>
              <a:rPr lang="en-US" baseline="-25000"/>
              <a:t>2</a:t>
            </a:r>
            <a:r>
              <a:rPr lang="en-US"/>
              <a:t>O @ 10</a:t>
            </a:r>
            <a:r>
              <a:rPr lang="en-US" baseline="30000"/>
              <a:t>o</a:t>
            </a:r>
            <a:r>
              <a:rPr lang="en-US"/>
              <a:t>C?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381000" y="3124200"/>
            <a:ext cx="24384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A) Dilute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B) Concentrated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C) Saturated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D) Unsaturated</a:t>
            </a:r>
            <a:endParaRPr lang="en-US"/>
          </a:p>
        </p:txBody>
      </p:sp>
      <p:pic>
        <p:nvPicPr>
          <p:cNvPr id="21508" name="Picture 3" descr="FG14_05.JPG                                                    0000741ECorwin                         B6D524B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4000"/>
            <a:ext cx="51054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114800" y="533400"/>
            <a:ext cx="30051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QUESTION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772400" cy="1162050"/>
          </a:xfrm>
          <a:noFill/>
        </p:spPr>
        <p:txBody>
          <a:bodyPr anchor="ctr"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DHMO, dihydromonoxide : </a:t>
            </a:r>
            <a:br>
              <a:rPr lang="en-US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ja-JP" altLang="en-US" sz="4000">
                <a:latin typeface="Times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4000">
                <a:latin typeface="Times" charset="0"/>
                <a:ea typeface="ＭＳ Ｐゴシック" charset="0"/>
                <a:cs typeface="ＭＳ Ｐゴシック" charset="0"/>
              </a:rPr>
              <a:t>The Universal</a:t>
            </a:r>
            <a:r>
              <a:rPr lang="ja-JP" altLang="en-US" sz="4000">
                <a:latin typeface="Times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4000">
                <a:latin typeface="Times" charset="0"/>
                <a:ea typeface="ＭＳ Ｐゴシック" charset="0"/>
                <a:cs typeface="ＭＳ Ｐゴシック" charset="0"/>
              </a:rPr>
              <a:t> Solvent</a:t>
            </a:r>
            <a:endParaRPr lang="en-US" sz="400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3555" name="Picture 3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981200"/>
            <a:ext cx="5456238" cy="408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276600" y="1524000"/>
            <a:ext cx="2790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i="1">
                <a:hlinkClick r:id="rId3"/>
              </a:rPr>
              <a:t>http://www.dhmo.org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772400" cy="1162050"/>
          </a:xfrm>
          <a:noFill/>
        </p:spPr>
        <p:txBody>
          <a:bodyPr anchor="ctr"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Water : </a:t>
            </a:r>
            <a:r>
              <a:rPr lang="ja-JP" altLang="en-US" sz="4000">
                <a:latin typeface="Times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4000">
                <a:latin typeface="Times" charset="0"/>
                <a:ea typeface="ＭＳ Ｐゴシック" charset="0"/>
                <a:cs typeface="ＭＳ Ｐゴシック" charset="0"/>
              </a:rPr>
              <a:t>The Universal</a:t>
            </a:r>
            <a:r>
              <a:rPr lang="ja-JP" altLang="en-US" sz="4000">
                <a:latin typeface="Times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4000">
                <a:latin typeface="Times" charset="0"/>
                <a:ea typeface="ＭＳ Ｐゴシック" charset="0"/>
                <a:cs typeface="ＭＳ Ｐゴシック" charset="0"/>
              </a:rPr>
              <a:t> Solvent</a:t>
            </a:r>
            <a:endParaRPr lang="en-US" sz="400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600200" y="4800600"/>
            <a:ext cx="66452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/>
              <a:t>Generally, likes dissolve likes, i.e. polar-polar and nonpolar-nonpolar. If polar and nonpolar mix , eg. oil and water:</a:t>
            </a:r>
          </a:p>
        </p:txBody>
      </p:sp>
      <p:pic>
        <p:nvPicPr>
          <p:cNvPr id="21509" name="Picture 5" descr="FG14_01.JPG                                                    0000741ECorwin                         B6D524B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447800"/>
            <a:ext cx="36830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 descr="FG14_01-01.JPG                                                 0000741ECorwin                         B6D524B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590800"/>
            <a:ext cx="5181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447800" y="1752600"/>
            <a:ext cx="7467600" cy="1187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/>
              <a:t>The oil (nonpolar) and water (polar) mixture don</a:t>
            </a:r>
            <a:r>
              <a:rPr lang="ja-JP" altLang="en-US"/>
              <a:t>’</a:t>
            </a:r>
            <a:r>
              <a:rPr lang="en-US" altLang="ja-JP"/>
              <a:t>t mix and are </a:t>
            </a:r>
            <a:r>
              <a:rPr lang="en-US" altLang="ja-JP" b="1"/>
              <a:t>immiscible</a:t>
            </a:r>
            <a:r>
              <a:rPr lang="en-US" altLang="ja-JP"/>
              <a:t>. If liquids form a homogeneous mixture, they are </a:t>
            </a:r>
            <a:r>
              <a:rPr lang="en-US" altLang="ja-JP" b="1"/>
              <a:t>miscible</a:t>
            </a:r>
            <a:r>
              <a:rPr lang="en-US" altLang="ja-JP"/>
              <a:t>.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utoUpdateAnimBg="0"/>
      <p:bldP spid="21511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772400" cy="1162050"/>
          </a:xfrm>
          <a:noFill/>
        </p:spPr>
        <p:txBody>
          <a:bodyPr anchor="ctr"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Water : </a:t>
            </a:r>
            <a:r>
              <a:rPr lang="ja-JP" altLang="en-US" sz="4000">
                <a:latin typeface="Times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4000">
                <a:latin typeface="Times" charset="0"/>
                <a:ea typeface="ＭＳ Ｐゴシック" charset="0"/>
                <a:cs typeface="ＭＳ Ｐゴシック" charset="0"/>
              </a:rPr>
              <a:t>The Universal</a:t>
            </a:r>
            <a:r>
              <a:rPr lang="ja-JP" altLang="en-US" sz="4000">
                <a:latin typeface="Times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4000">
                <a:latin typeface="Times" charset="0"/>
                <a:ea typeface="ＭＳ Ｐゴシック" charset="0"/>
                <a:cs typeface="ＭＳ Ｐゴシック" charset="0"/>
              </a:rPr>
              <a:t> Solvent</a:t>
            </a:r>
            <a:endParaRPr lang="en-US" sz="400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295400" y="5124272"/>
            <a:ext cx="6950075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/>
              <a:t>Generally, likes dissolve likes, i.e. </a:t>
            </a:r>
            <a:r>
              <a:rPr lang="en-US" dirty="0" smtClean="0"/>
              <a:t>polar (water)-polar (solutes) </a:t>
            </a:r>
            <a:r>
              <a:rPr lang="en-US" i="1" dirty="0" smtClean="0"/>
              <a:t>“hydrophilic”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Water (polar)  repels </a:t>
            </a:r>
            <a:r>
              <a:rPr lang="en-US" dirty="0"/>
              <a:t>nonpolar solutes </a:t>
            </a:r>
            <a:r>
              <a:rPr lang="en-US" dirty="0" smtClean="0"/>
              <a:t> </a:t>
            </a:r>
            <a:r>
              <a:rPr lang="en-US" i="1" dirty="0"/>
              <a:t>“</a:t>
            </a:r>
            <a:r>
              <a:rPr lang="en-US" i="1" dirty="0" smtClean="0"/>
              <a:t>hydrophobic”</a:t>
            </a: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2" name="Picture 1" descr="Screen Shot 2019-02-09 at 8.58.4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75976"/>
            <a:ext cx="5461000" cy="312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778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2438400" y="1828800"/>
          <a:ext cx="5637213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9" name="Document" r:id="rId3" imgW="5486400" imgH="3708400" progId="Word.Document.8">
                  <p:embed/>
                </p:oleObj>
              </mc:Choice>
              <mc:Fallback>
                <p:oleObj name="Document" r:id="rId3" imgW="5486400" imgH="37084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828800"/>
                        <a:ext cx="5637213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772400" cy="1162050"/>
          </a:xfrm>
          <a:noFill/>
        </p:spPr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Aqueous Reactions &amp; Solutions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315200" cy="39624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Many reactions are done in a homogeneous liquid or gas phase which generally improves reaction rates.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The prime medium for many inorganic reactions is water which serves as a solvent (the substance present in the larger amount), but does not  react itself.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The substance(s) dissolved in the solvent is (are) the solute(s). Together they comprise a solution. The reactants would be the solutes.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Reaction solutions typically have less solute dissolved than is possible  and are </a:t>
            </a:r>
            <a:r>
              <a:rPr lang="ja-JP" altLang="en-US" sz="2400">
                <a:latin typeface="Helvetic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400">
                <a:latin typeface="Helvetica" charset="0"/>
                <a:ea typeface="ＭＳ Ｐゴシック" charset="0"/>
                <a:cs typeface="ＭＳ Ｐゴシック" charset="0"/>
              </a:rPr>
              <a:t>unsaturated</a:t>
            </a:r>
            <a:r>
              <a:rPr lang="ja-JP" altLang="en-US" sz="2400">
                <a:latin typeface="Helvetic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400">
                <a:latin typeface="Helvetica" charset="0"/>
                <a:ea typeface="ＭＳ Ｐゴシック" charset="0"/>
                <a:cs typeface="ＭＳ Ｐゴシック" charset="0"/>
              </a:rPr>
              <a:t>.</a:t>
            </a:r>
            <a:endParaRPr lang="en-US" sz="24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27650" name="Object 2"/>
          <p:cNvGraphicFramePr>
            <a:graphicFrameLocks/>
          </p:cNvGraphicFramePr>
          <p:nvPr/>
        </p:nvGraphicFramePr>
        <p:xfrm>
          <a:off x="7848600" y="5410200"/>
          <a:ext cx="914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9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5410200"/>
                        <a:ext cx="9144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0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7772400" cy="1162050"/>
          </a:xfrm>
        </p:spPr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Salt dissolving in a glass of water</a:t>
            </a:r>
          </a:p>
        </p:txBody>
      </p:sp>
      <p:pic>
        <p:nvPicPr>
          <p:cNvPr id="29699" name="Picture 3" descr="FG14_06-12.JPG                                                 0000741ECorwin                         B6D524B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C:\Documents and Settings\smithja\Desktop\zumdahl\ppts\lineart\jpg\fig_04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9800"/>
            <a:ext cx="6378575" cy="3514725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1162050"/>
          </a:xfrm>
        </p:spPr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Water dissolving an ionic solid</a:t>
            </a:r>
          </a:p>
        </p:txBody>
      </p:sp>
      <p:pic>
        <p:nvPicPr>
          <p:cNvPr id="30723" name="NaCl Dissolving.MOV" descr="/Users/ronrusay/Desktop/Powerpoint &amp; Movies/Movies/NaCl Dissolving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574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38200" y="1600200"/>
            <a:ext cx="7543800" cy="4732338"/>
            <a:chOff x="838200" y="1600200"/>
            <a:chExt cx="7543800" cy="4731841"/>
          </a:xfrm>
        </p:grpSpPr>
        <p:sp>
          <p:nvSpPr>
            <p:cNvPr id="4" name="TextBox 3"/>
            <p:cNvSpPr txBox="1"/>
            <p:nvPr/>
          </p:nvSpPr>
          <p:spPr>
            <a:xfrm>
              <a:off x="838200" y="5562184"/>
              <a:ext cx="7543800" cy="7698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i="1"/>
                <a:t>How can a salt solute be separated from a solution?</a:t>
              </a:r>
            </a:p>
            <a:p>
              <a:pPr algn="ctr"/>
              <a:r>
                <a:rPr lang="en-US" sz="2000">
                  <a:latin typeface="Helvetica" charset="0"/>
                </a:rPr>
                <a:t>http://chemconnections.org/crystals/</a:t>
              </a:r>
            </a:p>
          </p:txBody>
        </p:sp>
        <p:pic>
          <p:nvPicPr>
            <p:cNvPr id="30726" name="Picture 3" descr="FG14_05.JPG                                                    0000741ECorwin                         B6D524B2: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8400" y="1600200"/>
              <a:ext cx="5105400" cy="382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0" fill="hold"/>
                                        <p:tgtEl>
                                          <p:spTgt spid="307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072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7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07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Solution Concentrations</a:t>
            </a:r>
          </a:p>
        </p:txBody>
      </p:sp>
      <p:graphicFrame>
        <p:nvGraphicFramePr>
          <p:cNvPr id="31746" name="Object 2"/>
          <p:cNvGraphicFramePr>
            <a:graphicFrameLocks/>
          </p:cNvGraphicFramePr>
          <p:nvPr/>
        </p:nvGraphicFramePr>
        <p:xfrm>
          <a:off x="7315200" y="4876800"/>
          <a:ext cx="15494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5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4876800"/>
                        <a:ext cx="1549400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6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Screen Shot 2019-04-09 at 2.29.49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654300"/>
            <a:ext cx="4914900" cy="3517900"/>
          </a:xfrm>
          <a:prstGeom prst="rect">
            <a:avLst/>
          </a:prstGeom>
        </p:spPr>
      </p:pic>
      <p:pic>
        <p:nvPicPr>
          <p:cNvPr id="4" name="Picture 3" descr="Screen Shot 2019-04-09 at 2.33.39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765300"/>
            <a:ext cx="3035300" cy="7493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Solution </a:t>
            </a: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Concentrations</a:t>
            </a:r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362200"/>
            <a:ext cx="7766050" cy="2010294"/>
          </a:xfrm>
          <a:ln cap="flat">
            <a:noFill/>
          </a:ln>
        </p:spPr>
        <p:txBody>
          <a:bodyPr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is the molarity of a solution of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0.50 </a:t>
            </a:r>
            <a:r>
              <a:rPr lang="en-US" sz="2400" dirty="0" err="1" smtClean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Ni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Cl</a:t>
            </a:r>
            <a:r>
              <a:rPr lang="en-US" sz="2400" baseline="-25000" dirty="0" smtClean="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in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200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.0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mL of solution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?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endParaRPr lang="en-US" sz="2400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None/>
            </a:pPr>
            <a:r>
              <a:rPr lang="en-US" sz="2000" b="1" dirty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M </a:t>
            </a:r>
            <a:r>
              <a:rPr lang="en-US" sz="2000" b="1" baseline="-25000" dirty="0" smtClean="0">
                <a:latin typeface="Helvetica" charset="0"/>
                <a:ea typeface="ＭＳ Ｐゴシック" charset="0"/>
                <a:cs typeface="ＭＳ Ｐゴシック" charset="0"/>
              </a:rPr>
              <a:t>NiCl2 </a:t>
            </a:r>
            <a:r>
              <a:rPr lang="en-US" sz="2000" b="1" dirty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[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0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.50 </a:t>
            </a:r>
            <a:r>
              <a:rPr lang="en-US" sz="2000" b="1" dirty="0" err="1" smtClean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baseline="-25000" dirty="0">
                <a:latin typeface="Helvetica" charset="0"/>
                <a:ea typeface="ＭＳ Ｐゴシック" charset="0"/>
                <a:cs typeface="ＭＳ Ｐゴシック" charset="0"/>
              </a:rPr>
              <a:t>NiCl2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200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.0 mL] x [ 1000 mL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/ L]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  <p:graphicFrame>
        <p:nvGraphicFramePr>
          <p:cNvPr id="33794" name="Object 2"/>
          <p:cNvGraphicFramePr>
            <a:graphicFrameLocks/>
          </p:cNvGraphicFramePr>
          <p:nvPr/>
        </p:nvGraphicFramePr>
        <p:xfrm>
          <a:off x="8153400" y="5715000"/>
          <a:ext cx="990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9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715000"/>
                        <a:ext cx="9906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0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752600" y="1676400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C3300"/>
                </a:solidFill>
                <a:latin typeface="Helvetica" charset="0"/>
              </a:rPr>
              <a:t>Molarity (M) = </a:t>
            </a:r>
            <a:r>
              <a:rPr lang="en-US" dirty="0" smtClean="0">
                <a:solidFill>
                  <a:srgbClr val="CC3300"/>
                </a:solidFill>
                <a:latin typeface="Helvetica" charset="0"/>
              </a:rPr>
              <a:t>moles </a:t>
            </a:r>
            <a:r>
              <a:rPr lang="en-US" dirty="0">
                <a:solidFill>
                  <a:srgbClr val="CC3300"/>
                </a:solidFill>
                <a:latin typeface="Helvetica" charset="0"/>
              </a:rPr>
              <a:t>solute / </a:t>
            </a:r>
            <a:r>
              <a:rPr lang="en-US" dirty="0" err="1" smtClean="0">
                <a:solidFill>
                  <a:srgbClr val="AC5E21"/>
                </a:solidFill>
                <a:latin typeface="Helvetica" charset="0"/>
              </a:rPr>
              <a:t>Liter</a:t>
            </a:r>
            <a:r>
              <a:rPr lang="en-US" baseline="-25000" dirty="0" err="1" smtClean="0">
                <a:solidFill>
                  <a:srgbClr val="AC5E21"/>
                </a:solidFill>
                <a:latin typeface="Helvetica" charset="0"/>
              </a:rPr>
              <a:t>solution</a:t>
            </a:r>
            <a:endParaRPr lang="en-US" dirty="0">
              <a:solidFill>
                <a:srgbClr val="AC5E2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59285" y="4724400"/>
            <a:ext cx="2736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r>
              <a:rPr lang="en-US" b="1" dirty="0">
                <a:latin typeface="Helvetica" charset="0"/>
              </a:rPr>
              <a:t>= </a:t>
            </a:r>
            <a:r>
              <a:rPr lang="en-US" b="1" dirty="0" smtClean="0">
                <a:latin typeface="Helvetica" charset="0"/>
              </a:rPr>
              <a:t>0.25 </a:t>
            </a:r>
            <a:r>
              <a:rPr lang="en-US" b="1" dirty="0" err="1" smtClean="0">
                <a:latin typeface="Helvetica" charset="0"/>
              </a:rPr>
              <a:t>mol</a:t>
            </a:r>
            <a:r>
              <a:rPr lang="en-US" b="1" dirty="0" smtClean="0">
                <a:latin typeface="Helvetica" charset="0"/>
              </a:rPr>
              <a:t> </a:t>
            </a:r>
            <a:r>
              <a:rPr lang="en-US" b="1" baseline="-25000" dirty="0">
                <a:latin typeface="Helvetica" charset="0"/>
              </a:rPr>
              <a:t>NiCl2</a:t>
            </a:r>
            <a:r>
              <a:rPr lang="en-US" b="1" dirty="0" smtClean="0">
                <a:latin typeface="Helvetica" charset="0"/>
              </a:rPr>
              <a:t> </a:t>
            </a:r>
            <a:r>
              <a:rPr lang="en-US" b="1" dirty="0">
                <a:latin typeface="Helvetica" charset="0"/>
              </a:rPr>
              <a:t>/ L</a:t>
            </a:r>
            <a:endParaRPr lang="en-US" b="1" dirty="0">
              <a:latin typeface="Helvetica" charset="0"/>
            </a:endParaRPr>
          </a:p>
        </p:txBody>
      </p:sp>
      <p:sp>
        <p:nvSpPr>
          <p:cNvPr id="6" name="Rectangle 5">
            <a:hlinkClick r:id="rId8"/>
          </p:cNvPr>
          <p:cNvSpPr/>
          <p:nvPr/>
        </p:nvSpPr>
        <p:spPr>
          <a:xfrm>
            <a:off x="1447800" y="3048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err="1">
                <a:latin typeface="+mn-lt"/>
              </a:rPr>
              <a:t>https</a:t>
            </a:r>
            <a:r>
              <a:rPr lang="pt-BR" sz="1800" dirty="0">
                <a:latin typeface="+mn-lt"/>
              </a:rPr>
              <a:t>://</a:t>
            </a:r>
            <a:r>
              <a:rPr lang="pt-BR" sz="1800" dirty="0" err="1">
                <a:latin typeface="+mn-lt"/>
              </a:rPr>
              <a:t>phet.colorado.edu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sims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html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molarity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latest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molarity_en.html</a:t>
            </a:r>
            <a:endParaRPr lang="en-US" sz="1800" dirty="0">
              <a:latin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419600" y="3657600"/>
            <a:ext cx="1905000" cy="304800"/>
            <a:chOff x="4419600" y="3657600"/>
            <a:chExt cx="1905000" cy="304800"/>
          </a:xfrm>
        </p:grpSpPr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V="1">
              <a:off x="4419600" y="3657600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 flipV="1">
              <a:off x="5943600" y="3657600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34226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Solution </a:t>
            </a: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Concentrations</a:t>
            </a:r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362200"/>
            <a:ext cx="8458200" cy="2010294"/>
          </a:xfrm>
          <a:ln cap="flat">
            <a:noFill/>
          </a:ln>
        </p:spPr>
        <p:txBody>
          <a:bodyPr wrap="square"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is the molarity of a solution of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10.00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g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Ni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Cl</a:t>
            </a:r>
            <a:r>
              <a:rPr lang="en-US" sz="2400" baseline="-25000" dirty="0" smtClean="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in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200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.0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mL of solution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?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endParaRPr lang="en-US" sz="2400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None/>
            </a:pPr>
            <a:r>
              <a:rPr lang="en-US" sz="2000" b="1" dirty="0" smtClean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M</a:t>
            </a:r>
            <a:r>
              <a:rPr lang="en-US" sz="2000" b="1" baseline="-25000" dirty="0" smtClean="0">
                <a:latin typeface="Helvetica" charset="0"/>
                <a:ea typeface="ＭＳ Ｐゴシック" charset="0"/>
                <a:cs typeface="ＭＳ Ｐゴシック" charset="0"/>
              </a:rPr>
              <a:t>NiCl2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smtClean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[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10.00g </a:t>
            </a:r>
            <a:r>
              <a:rPr lang="en-US" sz="2000" b="1" baseline="-25000" dirty="0">
                <a:latin typeface="Helvetica" charset="0"/>
                <a:ea typeface="ＭＳ Ｐゴシック" charset="0"/>
                <a:cs typeface="ＭＳ Ｐゴシック" charset="0"/>
              </a:rPr>
              <a:t>NiCl2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200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.0mL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][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1mol</a:t>
            </a:r>
            <a:r>
              <a:rPr lang="en-US" sz="2000" b="1" baseline="-25000" dirty="0" smtClean="0">
                <a:latin typeface="Helvetica" charset="0"/>
                <a:ea typeface="ＭＳ Ｐゴシック" charset="0"/>
                <a:cs typeface="ＭＳ Ｐゴシック" charset="0"/>
              </a:rPr>
              <a:t>NiCl2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129.5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g </a:t>
            </a:r>
            <a:r>
              <a:rPr lang="en-US" sz="2000" b="1" baseline="-25000" dirty="0">
                <a:latin typeface="Helvetica" charset="0"/>
                <a:ea typeface="ＭＳ Ｐゴシック" charset="0"/>
                <a:cs typeface="ＭＳ Ｐゴシック" charset="0"/>
              </a:rPr>
              <a:t>NiCl2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]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[ 1000mL / L]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  <p:graphicFrame>
        <p:nvGraphicFramePr>
          <p:cNvPr id="33794" name="Object 2"/>
          <p:cNvGraphicFramePr>
            <a:graphicFrameLocks/>
          </p:cNvGraphicFramePr>
          <p:nvPr/>
        </p:nvGraphicFramePr>
        <p:xfrm>
          <a:off x="8153400" y="5715000"/>
          <a:ext cx="990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9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715000"/>
                        <a:ext cx="9906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0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14600" y="3657600"/>
            <a:ext cx="3810000" cy="304800"/>
            <a:chOff x="2438400" y="5791200"/>
            <a:chExt cx="3810000" cy="304800"/>
          </a:xfrm>
        </p:grpSpPr>
        <p:sp>
          <p:nvSpPr>
            <p:cNvPr id="33802" name="Line 7"/>
            <p:cNvSpPr>
              <a:spLocks noChangeShapeType="1"/>
            </p:cNvSpPr>
            <p:nvPr/>
          </p:nvSpPr>
          <p:spPr bwMode="auto">
            <a:xfrm flipV="1">
              <a:off x="2438400" y="5791200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3" name="Line 8"/>
            <p:cNvSpPr>
              <a:spLocks noChangeShapeType="1"/>
            </p:cNvSpPr>
            <p:nvPr/>
          </p:nvSpPr>
          <p:spPr bwMode="auto">
            <a:xfrm flipV="1">
              <a:off x="5867400" y="5791200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962400" y="3657600"/>
            <a:ext cx="4114800" cy="304800"/>
            <a:chOff x="3505200" y="5715000"/>
            <a:chExt cx="4114800" cy="304800"/>
          </a:xfrm>
        </p:grpSpPr>
        <p:sp>
          <p:nvSpPr>
            <p:cNvPr id="33800" name="Line 9"/>
            <p:cNvSpPr>
              <a:spLocks noChangeShapeType="1"/>
            </p:cNvSpPr>
            <p:nvPr/>
          </p:nvSpPr>
          <p:spPr bwMode="auto">
            <a:xfrm flipV="1">
              <a:off x="3505200" y="5715000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1" name="Line 10"/>
            <p:cNvSpPr>
              <a:spLocks noChangeShapeType="1"/>
            </p:cNvSpPr>
            <p:nvPr/>
          </p:nvSpPr>
          <p:spPr bwMode="auto">
            <a:xfrm flipV="1">
              <a:off x="7315200" y="5715000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1752600" y="1676400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C3300"/>
                </a:solidFill>
                <a:latin typeface="Helvetica" charset="0"/>
              </a:rPr>
              <a:t>Molarity (M) = </a:t>
            </a:r>
            <a:r>
              <a:rPr lang="en-US" dirty="0" smtClean="0">
                <a:solidFill>
                  <a:srgbClr val="CC3300"/>
                </a:solidFill>
                <a:latin typeface="Helvetica" charset="0"/>
              </a:rPr>
              <a:t>moles </a:t>
            </a:r>
            <a:r>
              <a:rPr lang="en-US" dirty="0">
                <a:solidFill>
                  <a:srgbClr val="CC3300"/>
                </a:solidFill>
                <a:latin typeface="Helvetica" charset="0"/>
              </a:rPr>
              <a:t>solute / </a:t>
            </a:r>
            <a:r>
              <a:rPr lang="en-US" dirty="0" err="1" smtClean="0">
                <a:solidFill>
                  <a:srgbClr val="AC5E21"/>
                </a:solidFill>
                <a:latin typeface="Helvetica" charset="0"/>
              </a:rPr>
              <a:t>Liter</a:t>
            </a:r>
            <a:r>
              <a:rPr lang="en-US" baseline="-25000" dirty="0" err="1" smtClean="0">
                <a:solidFill>
                  <a:srgbClr val="AC5E21"/>
                </a:solidFill>
                <a:latin typeface="Helvetica" charset="0"/>
              </a:rPr>
              <a:t>solution</a:t>
            </a:r>
            <a:endParaRPr lang="en-US" dirty="0">
              <a:solidFill>
                <a:srgbClr val="AC5E2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59285" y="4724400"/>
            <a:ext cx="2821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r>
              <a:rPr lang="en-US" b="1" dirty="0">
                <a:latin typeface="Helvetica" charset="0"/>
              </a:rPr>
              <a:t>= </a:t>
            </a:r>
            <a:r>
              <a:rPr lang="en-US" b="1" dirty="0" smtClean="0">
                <a:latin typeface="Helvetica" charset="0"/>
              </a:rPr>
              <a:t>0.386 mol</a:t>
            </a:r>
            <a:r>
              <a:rPr lang="en-US" b="1" baseline="-25000" dirty="0">
                <a:latin typeface="Helvetica" charset="0"/>
              </a:rPr>
              <a:t>NiCl2</a:t>
            </a:r>
            <a:r>
              <a:rPr lang="en-US" b="1" dirty="0" smtClean="0">
                <a:latin typeface="Helvetica" charset="0"/>
              </a:rPr>
              <a:t> </a:t>
            </a:r>
            <a:r>
              <a:rPr lang="en-US" b="1" dirty="0">
                <a:latin typeface="Helvetica" charset="0"/>
              </a:rPr>
              <a:t>/ L</a:t>
            </a:r>
            <a:endParaRPr lang="en-US" b="1" dirty="0">
              <a:latin typeface="Helvetica" charset="0"/>
            </a:endParaRPr>
          </a:p>
        </p:txBody>
      </p:sp>
      <p:sp>
        <p:nvSpPr>
          <p:cNvPr id="6" name="Rectangle 5">
            <a:hlinkClick r:id="rId8"/>
          </p:cNvPr>
          <p:cNvSpPr/>
          <p:nvPr/>
        </p:nvSpPr>
        <p:spPr>
          <a:xfrm>
            <a:off x="1447800" y="3048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err="1">
                <a:latin typeface="+mn-lt"/>
              </a:rPr>
              <a:t>https</a:t>
            </a:r>
            <a:r>
              <a:rPr lang="pt-BR" sz="1800" dirty="0">
                <a:latin typeface="+mn-lt"/>
              </a:rPr>
              <a:t>://</a:t>
            </a:r>
            <a:r>
              <a:rPr lang="pt-BR" sz="1800" dirty="0" err="1">
                <a:latin typeface="+mn-lt"/>
              </a:rPr>
              <a:t>phet.colorado.edu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sims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html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molarity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latest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molarity_en.html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47260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Solution </a:t>
            </a: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Concentrations</a:t>
            </a:r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362200"/>
            <a:ext cx="8458200" cy="2010294"/>
          </a:xfrm>
          <a:ln cap="flat">
            <a:noFill/>
          </a:ln>
        </p:spPr>
        <p:txBody>
          <a:bodyPr wrap="square"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is the molarity of a solution of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10.00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g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Ni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Cl</a:t>
            </a:r>
            <a:r>
              <a:rPr lang="en-US" sz="2400" baseline="-25000" dirty="0" smtClean="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in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200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.0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mL of solution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?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endParaRPr lang="en-US" sz="2400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None/>
            </a:pPr>
            <a:r>
              <a:rPr lang="en-US" sz="2000" b="1" dirty="0" smtClean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M</a:t>
            </a:r>
            <a:r>
              <a:rPr lang="en-US" sz="2000" b="1" baseline="-25000" dirty="0" smtClean="0">
                <a:latin typeface="Helvetica" charset="0"/>
                <a:ea typeface="ＭＳ Ｐゴシック" charset="0"/>
                <a:cs typeface="ＭＳ Ｐゴシック" charset="0"/>
              </a:rPr>
              <a:t>NiCl2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smtClean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[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10.00g </a:t>
            </a:r>
            <a:r>
              <a:rPr lang="en-US" sz="2000" b="1" baseline="-25000" dirty="0">
                <a:latin typeface="Helvetica" charset="0"/>
                <a:ea typeface="ＭＳ Ｐゴシック" charset="0"/>
                <a:cs typeface="ＭＳ Ｐゴシック" charset="0"/>
              </a:rPr>
              <a:t>NiCl2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200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.0mL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][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1mol</a:t>
            </a:r>
            <a:r>
              <a:rPr lang="en-US" sz="2000" b="1" baseline="-25000" dirty="0" smtClean="0">
                <a:latin typeface="Helvetica" charset="0"/>
                <a:ea typeface="ＭＳ Ｐゴシック" charset="0"/>
                <a:cs typeface="ＭＳ Ｐゴシック" charset="0"/>
              </a:rPr>
              <a:t>NiCl2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129.5 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g </a:t>
            </a:r>
            <a:r>
              <a:rPr lang="en-US" sz="2000" b="1" baseline="-25000" dirty="0">
                <a:latin typeface="Helvetica" charset="0"/>
                <a:ea typeface="ＭＳ Ｐゴシック" charset="0"/>
                <a:cs typeface="ＭＳ Ｐゴシック" charset="0"/>
              </a:rPr>
              <a:t>NiCl2</a:t>
            </a:r>
            <a:r>
              <a:rPr lang="en-US" sz="2000" b="1" dirty="0" smtClean="0">
                <a:latin typeface="Helvetica" charset="0"/>
                <a:ea typeface="ＭＳ Ｐゴシック" charset="0"/>
                <a:cs typeface="ＭＳ Ｐゴシック" charset="0"/>
              </a:rPr>
              <a:t>]</a:t>
            </a: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[ 1000mL / L]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r>
              <a:rPr lang="en-US" sz="2000" b="1" dirty="0"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  <p:graphicFrame>
        <p:nvGraphicFramePr>
          <p:cNvPr id="33794" name="Object 2"/>
          <p:cNvGraphicFramePr>
            <a:graphicFrameLocks/>
          </p:cNvGraphicFramePr>
          <p:nvPr/>
        </p:nvGraphicFramePr>
        <p:xfrm>
          <a:off x="8153400" y="5715000"/>
          <a:ext cx="990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49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715000"/>
                        <a:ext cx="9906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0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14600" y="3657600"/>
            <a:ext cx="3810000" cy="304800"/>
            <a:chOff x="2438400" y="5791200"/>
            <a:chExt cx="3810000" cy="304800"/>
          </a:xfrm>
        </p:grpSpPr>
        <p:sp>
          <p:nvSpPr>
            <p:cNvPr id="33802" name="Line 7"/>
            <p:cNvSpPr>
              <a:spLocks noChangeShapeType="1"/>
            </p:cNvSpPr>
            <p:nvPr/>
          </p:nvSpPr>
          <p:spPr bwMode="auto">
            <a:xfrm flipV="1">
              <a:off x="2438400" y="5791200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3" name="Line 8"/>
            <p:cNvSpPr>
              <a:spLocks noChangeShapeType="1"/>
            </p:cNvSpPr>
            <p:nvPr/>
          </p:nvSpPr>
          <p:spPr bwMode="auto">
            <a:xfrm flipV="1">
              <a:off x="5867400" y="5791200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962400" y="3657600"/>
            <a:ext cx="4114800" cy="304800"/>
            <a:chOff x="3505200" y="5715000"/>
            <a:chExt cx="4114800" cy="304800"/>
          </a:xfrm>
        </p:grpSpPr>
        <p:sp>
          <p:nvSpPr>
            <p:cNvPr id="33800" name="Line 9"/>
            <p:cNvSpPr>
              <a:spLocks noChangeShapeType="1"/>
            </p:cNvSpPr>
            <p:nvPr/>
          </p:nvSpPr>
          <p:spPr bwMode="auto">
            <a:xfrm flipV="1">
              <a:off x="3505200" y="5715000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1" name="Line 10"/>
            <p:cNvSpPr>
              <a:spLocks noChangeShapeType="1"/>
            </p:cNvSpPr>
            <p:nvPr/>
          </p:nvSpPr>
          <p:spPr bwMode="auto">
            <a:xfrm flipV="1">
              <a:off x="7315200" y="5715000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1752600" y="1676400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C3300"/>
                </a:solidFill>
                <a:latin typeface="Helvetica" charset="0"/>
              </a:rPr>
              <a:t>Molarity (M) = </a:t>
            </a:r>
            <a:r>
              <a:rPr lang="en-US" dirty="0" smtClean="0">
                <a:solidFill>
                  <a:srgbClr val="CC3300"/>
                </a:solidFill>
                <a:latin typeface="Helvetica" charset="0"/>
              </a:rPr>
              <a:t>moles </a:t>
            </a:r>
            <a:r>
              <a:rPr lang="en-US" dirty="0">
                <a:solidFill>
                  <a:srgbClr val="CC3300"/>
                </a:solidFill>
                <a:latin typeface="Helvetica" charset="0"/>
              </a:rPr>
              <a:t>solute / </a:t>
            </a:r>
            <a:r>
              <a:rPr lang="en-US" dirty="0" err="1" smtClean="0">
                <a:solidFill>
                  <a:srgbClr val="AC5E21"/>
                </a:solidFill>
                <a:latin typeface="Helvetica" charset="0"/>
              </a:rPr>
              <a:t>Liter</a:t>
            </a:r>
            <a:r>
              <a:rPr lang="en-US" baseline="-25000" dirty="0" err="1" smtClean="0">
                <a:solidFill>
                  <a:srgbClr val="AC5E21"/>
                </a:solidFill>
                <a:latin typeface="Helvetica" charset="0"/>
              </a:rPr>
              <a:t>solution</a:t>
            </a:r>
            <a:endParaRPr lang="en-US" dirty="0">
              <a:solidFill>
                <a:srgbClr val="AC5E2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59285" y="4724400"/>
            <a:ext cx="2821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r>
              <a:rPr lang="en-US" b="1" dirty="0">
                <a:latin typeface="Helvetica" charset="0"/>
              </a:rPr>
              <a:t>= </a:t>
            </a:r>
            <a:r>
              <a:rPr lang="en-US" b="1" dirty="0" smtClean="0">
                <a:latin typeface="Helvetica" charset="0"/>
              </a:rPr>
              <a:t>0.386 mol</a:t>
            </a:r>
            <a:r>
              <a:rPr lang="en-US" b="1" baseline="-25000" dirty="0">
                <a:latin typeface="Helvetica" charset="0"/>
              </a:rPr>
              <a:t>NiCl2</a:t>
            </a:r>
            <a:r>
              <a:rPr lang="en-US" b="1" dirty="0" smtClean="0">
                <a:latin typeface="Helvetica" charset="0"/>
              </a:rPr>
              <a:t> </a:t>
            </a:r>
            <a:r>
              <a:rPr lang="en-US" b="1" dirty="0">
                <a:latin typeface="Helvetica" charset="0"/>
              </a:rPr>
              <a:t>/ L</a:t>
            </a:r>
            <a:endParaRPr lang="en-US" b="1" dirty="0">
              <a:latin typeface="Helvetica" charset="0"/>
            </a:endParaRPr>
          </a:p>
        </p:txBody>
      </p:sp>
      <p:sp>
        <p:nvSpPr>
          <p:cNvPr id="6" name="Rectangle 5">
            <a:hlinkClick r:id="rId8"/>
          </p:cNvPr>
          <p:cNvSpPr/>
          <p:nvPr/>
        </p:nvSpPr>
        <p:spPr>
          <a:xfrm>
            <a:off x="1447800" y="3048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err="1">
                <a:latin typeface="+mn-lt"/>
              </a:rPr>
              <a:t>https</a:t>
            </a:r>
            <a:r>
              <a:rPr lang="pt-BR" sz="1800" dirty="0">
                <a:latin typeface="+mn-lt"/>
              </a:rPr>
              <a:t>://</a:t>
            </a:r>
            <a:r>
              <a:rPr lang="pt-BR" sz="1800" dirty="0" err="1">
                <a:latin typeface="+mn-lt"/>
              </a:rPr>
              <a:t>phet.colorado.edu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sims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html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molarity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latest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molarity_en.html</a:t>
            </a:r>
            <a:endParaRPr lang="en-US" sz="1800" dirty="0">
              <a:latin typeface="+mn-lt"/>
            </a:endParaRPr>
          </a:p>
        </p:txBody>
      </p:sp>
      <p:pic>
        <p:nvPicPr>
          <p:cNvPr id="8" name="Picture 7" descr="Screen Shot 2019-04-09 at 4.18.17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92100"/>
            <a:ext cx="7353300" cy="6489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78366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860602"/>
              </p:ext>
            </p:extLst>
          </p:nvPr>
        </p:nvGraphicFramePr>
        <p:xfrm>
          <a:off x="836613" y="1920875"/>
          <a:ext cx="7666037" cy="491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0" name="Document" r:id="rId3" imgW="7670800" imgH="4914900" progId="Word.Document.8">
                  <p:embed/>
                </p:oleObj>
              </mc:Choice>
              <mc:Fallback>
                <p:oleObj name="Document" r:id="rId3" imgW="7670800" imgH="49149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1920875"/>
                        <a:ext cx="7666037" cy="491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hlinkClick r:id="rId5"/>
          </p:cNvPr>
          <p:cNvSpPr/>
          <p:nvPr/>
        </p:nvSpPr>
        <p:spPr>
          <a:xfrm>
            <a:off x="1447800" y="3048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err="1">
                <a:latin typeface="+mn-lt"/>
              </a:rPr>
              <a:t>https</a:t>
            </a:r>
            <a:r>
              <a:rPr lang="pt-BR" sz="1800" dirty="0">
                <a:latin typeface="+mn-lt"/>
              </a:rPr>
              <a:t>://</a:t>
            </a:r>
            <a:r>
              <a:rPr lang="pt-BR" sz="1800" dirty="0" err="1">
                <a:latin typeface="+mn-lt"/>
              </a:rPr>
              <a:t>phet.colorado.edu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sims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html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molarity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latest</a:t>
            </a:r>
            <a:r>
              <a:rPr lang="pt-BR" sz="1800" dirty="0">
                <a:latin typeface="+mn-lt"/>
              </a:rPr>
              <a:t>/</a:t>
            </a:r>
            <a:r>
              <a:rPr lang="pt-BR" sz="1800" dirty="0" err="1">
                <a:latin typeface="+mn-lt"/>
              </a:rPr>
              <a:t>molarity_en.html</a:t>
            </a:r>
            <a:endParaRPr lang="en-US" sz="1800" dirty="0"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Solution Concentrations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686800" cy="3536865"/>
          </a:xfrm>
          <a:ln cap="flat"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M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ass percent, </a:t>
            </a:r>
            <a:r>
              <a:rPr lang="en-US" sz="2400" dirty="0" err="1" smtClean="0">
                <a:latin typeface="Helvetica" charset="0"/>
                <a:ea typeface="ＭＳ Ｐゴシック" charset="0"/>
                <a:cs typeface="ＭＳ Ｐゴシック" charset="0"/>
              </a:rPr>
              <a:t>eg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. Glucose, Saline and Ringer’s lactate solutions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Mass % = Mass solute / [Mass solute + Mass solvent ] </a:t>
            </a:r>
            <a:r>
              <a:rPr lang="en-US" sz="2400" dirty="0" smtClean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x100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CC33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What is the mass % of 65.0 g of glucose dissolved in 135 g of water?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r>
              <a:rPr lang="en-US" sz="2400" dirty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	Mass % =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65.0 g / [65.0 + 135]g x 100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			   = 32.5 % </a:t>
            </a:r>
          </a:p>
        </p:txBody>
      </p:sp>
      <p:graphicFrame>
        <p:nvGraphicFramePr>
          <p:cNvPr id="31746" name="Object 2"/>
          <p:cNvGraphicFramePr>
            <a:graphicFrameLocks/>
          </p:cNvGraphicFramePr>
          <p:nvPr/>
        </p:nvGraphicFramePr>
        <p:xfrm>
          <a:off x="7315200" y="4876800"/>
          <a:ext cx="15494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4876800"/>
                        <a:ext cx="1549400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97240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Solution </a:t>
            </a: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Concentrations</a:t>
            </a:r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96950" y="1828800"/>
            <a:ext cx="7766050" cy="520655"/>
          </a:xfrm>
          <a:ln cap="flat"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buFontTx/>
              <a:buNone/>
            </a:pPr>
            <a:r>
              <a:rPr lang="en-US" sz="2800" dirty="0"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Molarity (M) = </a:t>
            </a:r>
            <a:r>
              <a:rPr lang="en-US" sz="2800" dirty="0" smtClean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moles </a:t>
            </a:r>
            <a:r>
              <a:rPr lang="en-US" sz="2800" dirty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solute / </a:t>
            </a:r>
            <a:r>
              <a:rPr lang="en-US" sz="2800" dirty="0" smtClean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Liter (</a:t>
            </a:r>
            <a:r>
              <a:rPr lang="en-US" sz="2800" dirty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Solution</a:t>
            </a:r>
            <a:r>
              <a:rPr lang="en-US" sz="2800" dirty="0" smtClean="0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3794" name="Object 2"/>
          <p:cNvGraphicFramePr>
            <a:graphicFrameLocks/>
          </p:cNvGraphicFramePr>
          <p:nvPr/>
        </p:nvGraphicFramePr>
        <p:xfrm>
          <a:off x="8153400" y="5715000"/>
          <a:ext cx="990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7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715000"/>
                        <a:ext cx="9906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8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295400" y="3276600"/>
            <a:ext cx="5867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+mn-lt"/>
              </a:rPr>
              <a:t>Na </a:t>
            </a:r>
            <a:r>
              <a:rPr lang="en-US" sz="2000" baseline="30000" dirty="0" smtClean="0">
                <a:latin typeface="+mn-lt"/>
              </a:rPr>
              <a:t>1+</a:t>
            </a:r>
            <a:r>
              <a:rPr lang="en-US" sz="2000" dirty="0" smtClean="0">
                <a:latin typeface="+mn-lt"/>
              </a:rPr>
              <a:t> = 0.130 </a:t>
            </a:r>
            <a:r>
              <a:rPr lang="en-US" sz="2000" dirty="0" err="1" smtClean="0">
                <a:latin typeface="+mn-lt"/>
              </a:rPr>
              <a:t>mol</a:t>
            </a:r>
            <a:r>
              <a:rPr lang="en-US" sz="2000" dirty="0" smtClean="0">
                <a:latin typeface="+mn-lt"/>
              </a:rPr>
              <a:t>/ L</a:t>
            </a:r>
            <a:endParaRPr lang="en-US" sz="2000" dirty="0">
              <a:latin typeface="+mn-lt"/>
            </a:endParaRPr>
          </a:p>
          <a:p>
            <a:r>
              <a:rPr lang="en-US" sz="2000" dirty="0" err="1" smtClean="0">
                <a:latin typeface="+mn-lt"/>
              </a:rPr>
              <a:t>Cl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baseline="30000" dirty="0" smtClean="0">
                <a:latin typeface="+mn-lt"/>
              </a:rPr>
              <a:t>1-</a:t>
            </a:r>
            <a:r>
              <a:rPr lang="en-US" sz="2000" dirty="0" smtClean="0">
                <a:latin typeface="+mn-lt"/>
              </a:rPr>
              <a:t> = 0.109 </a:t>
            </a:r>
            <a:r>
              <a:rPr lang="en-US" sz="2000" dirty="0" err="1" smtClean="0">
                <a:latin typeface="+mn-lt"/>
              </a:rPr>
              <a:t>mol</a:t>
            </a:r>
            <a:r>
              <a:rPr lang="en-US" sz="2000" dirty="0" smtClean="0">
                <a:latin typeface="+mn-lt"/>
              </a:rPr>
              <a:t>/ L</a:t>
            </a:r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L</a:t>
            </a:r>
            <a:r>
              <a:rPr lang="en-US" sz="2000" dirty="0" smtClean="0">
                <a:latin typeface="+mn-lt"/>
              </a:rPr>
              <a:t>actate anion (C</a:t>
            </a:r>
            <a:r>
              <a:rPr lang="en-US" sz="2000" baseline="-25000" dirty="0" smtClean="0">
                <a:latin typeface="+mn-lt"/>
              </a:rPr>
              <a:t>3</a:t>
            </a:r>
            <a:r>
              <a:rPr lang="en-US" sz="2000" dirty="0" smtClean="0">
                <a:latin typeface="+mn-lt"/>
              </a:rPr>
              <a:t>H</a:t>
            </a:r>
            <a:r>
              <a:rPr lang="en-US" sz="2000" baseline="-25000" dirty="0" smtClean="0">
                <a:latin typeface="+mn-lt"/>
              </a:rPr>
              <a:t>5</a:t>
            </a:r>
            <a:r>
              <a:rPr lang="en-US" sz="2000" dirty="0" smtClean="0">
                <a:latin typeface="+mn-lt"/>
              </a:rPr>
              <a:t>O</a:t>
            </a:r>
            <a:r>
              <a:rPr lang="en-US" sz="2000" baseline="-25000" dirty="0" smtClean="0">
                <a:latin typeface="+mn-lt"/>
              </a:rPr>
              <a:t>3</a:t>
            </a:r>
            <a:r>
              <a:rPr lang="en-US" sz="2000" dirty="0" smtClean="0">
                <a:latin typeface="+mn-lt"/>
              </a:rPr>
              <a:t>)</a:t>
            </a:r>
            <a:r>
              <a:rPr lang="en-US" sz="2000" baseline="30000" dirty="0">
                <a:latin typeface="+mn-lt"/>
              </a:rPr>
              <a:t> 1-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= </a:t>
            </a:r>
            <a:r>
              <a:rPr lang="en-US" sz="2000" dirty="0" smtClean="0">
                <a:latin typeface="+mn-lt"/>
              </a:rPr>
              <a:t>0.028 </a:t>
            </a:r>
            <a:r>
              <a:rPr lang="en-US" sz="2000" dirty="0" err="1" smtClean="0">
                <a:latin typeface="+mn-lt"/>
              </a:rPr>
              <a:t>mol</a:t>
            </a:r>
            <a:r>
              <a:rPr lang="en-US" sz="2000" dirty="0" smtClean="0">
                <a:latin typeface="+mn-lt"/>
              </a:rPr>
              <a:t>/ L</a:t>
            </a:r>
            <a:endParaRPr lang="en-US" sz="2000" dirty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K </a:t>
            </a:r>
            <a:r>
              <a:rPr lang="en-US" sz="2000" baseline="30000" dirty="0" smtClean="0">
                <a:latin typeface="+mn-lt"/>
              </a:rPr>
              <a:t>1+</a:t>
            </a:r>
            <a:r>
              <a:rPr lang="en-US" sz="2000" dirty="0" smtClean="0">
                <a:latin typeface="+mn-lt"/>
              </a:rPr>
              <a:t> = 0.004 </a:t>
            </a:r>
            <a:r>
              <a:rPr lang="en-US" sz="2000" dirty="0" err="1" smtClean="0">
                <a:latin typeface="+mn-lt"/>
              </a:rPr>
              <a:t>mol</a:t>
            </a:r>
            <a:r>
              <a:rPr lang="en-US" sz="2000" dirty="0" smtClean="0">
                <a:latin typeface="+mn-lt"/>
              </a:rPr>
              <a:t> / L</a:t>
            </a:r>
            <a:endParaRPr lang="en-US" sz="2000" dirty="0">
              <a:latin typeface="+mn-lt"/>
            </a:endParaRPr>
          </a:p>
          <a:p>
            <a:r>
              <a:rPr lang="en-US" sz="2000" dirty="0" err="1" smtClean="0">
                <a:latin typeface="+mn-lt"/>
              </a:rPr>
              <a:t>Ca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baseline="30000" dirty="0" smtClean="0">
                <a:latin typeface="+mn-lt"/>
              </a:rPr>
              <a:t>2+</a:t>
            </a:r>
            <a:r>
              <a:rPr lang="en-US" sz="2000" dirty="0" smtClean="0">
                <a:latin typeface="+mn-lt"/>
              </a:rPr>
              <a:t> = 0.0015 </a:t>
            </a:r>
            <a:r>
              <a:rPr lang="en-US" sz="2000" dirty="0" err="1" smtClean="0">
                <a:latin typeface="+mn-lt"/>
              </a:rPr>
              <a:t>mol</a:t>
            </a:r>
            <a:r>
              <a:rPr lang="en-US" sz="2000" dirty="0" smtClean="0">
                <a:latin typeface="+mn-lt"/>
              </a:rPr>
              <a:t>/ L</a:t>
            </a:r>
            <a:endParaRPr lang="en-US" sz="2000" dirty="0">
              <a:latin typeface="+mn-lt"/>
            </a:endParaRPr>
          </a:p>
        </p:txBody>
      </p:sp>
      <p:pic>
        <p:nvPicPr>
          <p:cNvPr id="5" name="Picture 4" descr="Screen Shot 2019-04-09 at 2.45.57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30" y="3048000"/>
            <a:ext cx="2064470" cy="1854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90600" y="5276672"/>
            <a:ext cx="7239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A</a:t>
            </a:r>
            <a:r>
              <a:rPr lang="en-US" i="1" dirty="0" smtClean="0"/>
              <a:t>fter blood </a:t>
            </a:r>
            <a:r>
              <a:rPr lang="en-US" i="1" dirty="0"/>
              <a:t>loss due to trauma, surgery, </a:t>
            </a:r>
            <a:r>
              <a:rPr lang="en-US" i="1" dirty="0" smtClean="0"/>
              <a:t>or burn, it is used for fluid </a:t>
            </a:r>
            <a:r>
              <a:rPr lang="en-US" i="1" dirty="0"/>
              <a:t>resuscitation </a:t>
            </a:r>
            <a:r>
              <a:rPr lang="en-US" i="1" dirty="0" smtClean="0"/>
              <a:t>usually @ </a:t>
            </a:r>
            <a:r>
              <a:rPr lang="en-US" i="1" dirty="0"/>
              <a:t>rate </a:t>
            </a:r>
            <a:r>
              <a:rPr lang="en-US" i="1" dirty="0" smtClean="0"/>
              <a:t>equal to </a:t>
            </a:r>
            <a:r>
              <a:rPr lang="en-US" i="1" dirty="0"/>
              <a:t>20 to 30 ml/kg body weight/</a:t>
            </a:r>
            <a:r>
              <a:rPr lang="en-US" i="1" dirty="0" smtClean="0"/>
              <a:t>hour.</a:t>
            </a:r>
            <a:endParaRPr lang="en-US" i="1" dirty="0"/>
          </a:p>
        </p:txBody>
      </p:sp>
      <p:sp>
        <p:nvSpPr>
          <p:cNvPr id="7" name="Rectangle 6"/>
          <p:cNvSpPr/>
          <p:nvPr/>
        </p:nvSpPr>
        <p:spPr>
          <a:xfrm>
            <a:off x="2667000" y="2514600"/>
            <a:ext cx="4003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Clr>
                <a:schemeClr val="tx1"/>
              </a:buClr>
            </a:pPr>
            <a:r>
              <a:rPr lang="en-US" sz="2800" dirty="0">
                <a:latin typeface="Helvetica" charset="0"/>
              </a:rPr>
              <a:t>Ringer’s lactate </a:t>
            </a:r>
            <a:r>
              <a:rPr lang="en-US" sz="2800" dirty="0" smtClean="0">
                <a:latin typeface="Helvetica" charset="0"/>
              </a:rPr>
              <a:t>solution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7754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Solution </a:t>
            </a: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Concentrations</a:t>
            </a:r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3276600"/>
            <a:ext cx="7766050" cy="1345497"/>
          </a:xfrm>
          <a:ln cap="flat"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An important relationship is </a:t>
            </a:r>
            <a:r>
              <a:rPr lang="en-US" sz="2400" b="1" dirty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M x </a:t>
            </a:r>
            <a:r>
              <a:rPr lang="en-US" sz="2400" b="1" dirty="0" err="1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aseline="-25000" dirty="0" err="1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solution</a:t>
            </a:r>
            <a:r>
              <a:rPr lang="en-US" sz="2400" b="1" dirty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400" b="1" dirty="0" err="1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endParaRPr lang="en-US" sz="2400" dirty="0">
              <a:solidFill>
                <a:srgbClr val="000587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800" dirty="0"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latin typeface="Helvetica" charset="0"/>
                <a:ea typeface="ＭＳ Ｐゴシック" charset="0"/>
                <a:cs typeface="ＭＳ Ｐゴシック" charset="0"/>
              </a:rPr>
              <a:t>It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is used 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directly in mass calculations of chemical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reactions</a:t>
            </a: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Helvetica" charset="0"/>
                <a:ea typeface="ＭＳ Ｐゴシック" charset="0"/>
                <a:cs typeface="ＭＳ Ｐゴシック" charset="0"/>
              </a:rPr>
              <a:t>and in the dilutions of solutions.</a:t>
            </a:r>
            <a:endParaRPr lang="en-US" sz="2400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3794" name="Object 2"/>
          <p:cNvGraphicFramePr>
            <a:graphicFrameLocks/>
          </p:cNvGraphicFramePr>
          <p:nvPr/>
        </p:nvGraphicFramePr>
        <p:xfrm>
          <a:off x="8153400" y="5715000"/>
          <a:ext cx="990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9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715000"/>
                        <a:ext cx="9906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0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752600" y="1676400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C3300"/>
                </a:solidFill>
                <a:latin typeface="Helvetica" charset="0"/>
              </a:rPr>
              <a:t>Molarity (M) = </a:t>
            </a:r>
            <a:r>
              <a:rPr lang="en-US" dirty="0" smtClean="0">
                <a:solidFill>
                  <a:srgbClr val="CC3300"/>
                </a:solidFill>
                <a:latin typeface="Helvetica" charset="0"/>
              </a:rPr>
              <a:t>moles </a:t>
            </a:r>
            <a:r>
              <a:rPr lang="en-US" dirty="0">
                <a:solidFill>
                  <a:srgbClr val="CC3300"/>
                </a:solidFill>
                <a:latin typeface="Helvetica" charset="0"/>
              </a:rPr>
              <a:t>solute / </a:t>
            </a:r>
            <a:r>
              <a:rPr lang="en-US" dirty="0" err="1" smtClean="0">
                <a:solidFill>
                  <a:srgbClr val="AC5E21"/>
                </a:solidFill>
                <a:latin typeface="Helvetica" charset="0"/>
              </a:rPr>
              <a:t>Liter</a:t>
            </a:r>
            <a:r>
              <a:rPr lang="en-US" baseline="-25000" dirty="0" err="1" smtClean="0">
                <a:solidFill>
                  <a:srgbClr val="AC5E21"/>
                </a:solidFill>
                <a:latin typeface="Helvetica" charset="0"/>
              </a:rPr>
              <a:t>solution</a:t>
            </a:r>
            <a:endParaRPr lang="en-US" dirty="0">
              <a:solidFill>
                <a:srgbClr val="AC5E2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52600" y="2438400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000587"/>
                </a:solidFill>
                <a:latin typeface="Helvetica" charset="0"/>
              </a:rPr>
              <a:t>mol</a:t>
            </a:r>
            <a:r>
              <a:rPr lang="en-US" b="1" dirty="0" smtClean="0">
                <a:solidFill>
                  <a:srgbClr val="000587"/>
                </a:solidFill>
                <a:latin typeface="Helvetica" charset="0"/>
              </a:rPr>
              <a:t> =</a:t>
            </a:r>
            <a:r>
              <a:rPr lang="en-US" dirty="0" smtClean="0">
                <a:solidFill>
                  <a:srgbClr val="000587"/>
                </a:solidFill>
                <a:latin typeface="Helvetica" charset="0"/>
              </a:rPr>
              <a:t>  </a:t>
            </a:r>
            <a:r>
              <a:rPr lang="en-US" dirty="0" smtClean="0">
                <a:solidFill>
                  <a:srgbClr val="CC3300"/>
                </a:solidFill>
                <a:latin typeface="Helvetica" charset="0"/>
              </a:rPr>
              <a:t>(</a:t>
            </a:r>
            <a:r>
              <a:rPr lang="en-US" dirty="0" err="1" smtClean="0">
                <a:solidFill>
                  <a:srgbClr val="CC3300"/>
                </a:solidFill>
                <a:latin typeface="Helvetica" charset="0"/>
              </a:rPr>
              <a:t>mol</a:t>
            </a:r>
            <a:r>
              <a:rPr lang="en-US" dirty="0" smtClean="0">
                <a:solidFill>
                  <a:srgbClr val="CC3300"/>
                </a:solidFill>
                <a:latin typeface="Helvetica" charset="0"/>
              </a:rPr>
              <a:t> </a:t>
            </a:r>
            <a:r>
              <a:rPr lang="en-US" dirty="0">
                <a:solidFill>
                  <a:srgbClr val="CC3300"/>
                </a:solidFill>
                <a:latin typeface="Helvetica" charset="0"/>
              </a:rPr>
              <a:t>solute / </a:t>
            </a:r>
            <a:r>
              <a:rPr lang="en-US" dirty="0" err="1" smtClean="0">
                <a:solidFill>
                  <a:srgbClr val="AC5E21"/>
                </a:solidFill>
                <a:latin typeface="Helvetica" charset="0"/>
              </a:rPr>
              <a:t>Liter</a:t>
            </a:r>
            <a:r>
              <a:rPr lang="en-US" baseline="-25000" dirty="0" err="1" smtClean="0">
                <a:solidFill>
                  <a:srgbClr val="AC5E21"/>
                </a:solidFill>
                <a:latin typeface="Helvetica" charset="0"/>
              </a:rPr>
              <a:t>solution</a:t>
            </a:r>
            <a:r>
              <a:rPr lang="en-US" dirty="0" smtClean="0">
                <a:solidFill>
                  <a:srgbClr val="CC3300"/>
                </a:solidFill>
                <a:latin typeface="Helvetica" charset="0"/>
              </a:rPr>
              <a:t>) </a:t>
            </a:r>
            <a:r>
              <a:rPr lang="en-US" b="1" dirty="0" smtClean="0">
                <a:solidFill>
                  <a:srgbClr val="000587"/>
                </a:solidFill>
                <a:latin typeface="Helvetica" charset="0"/>
              </a:rPr>
              <a:t>x </a:t>
            </a:r>
            <a:r>
              <a:rPr lang="en-US" b="1" dirty="0" err="1" smtClean="0">
                <a:solidFill>
                  <a:srgbClr val="000587"/>
                </a:solidFill>
                <a:latin typeface="Helvetica" charset="0"/>
              </a:rPr>
              <a:t>Liter</a:t>
            </a:r>
            <a:r>
              <a:rPr lang="en-US" baseline="-25000" dirty="0" err="1" smtClean="0">
                <a:solidFill>
                  <a:srgbClr val="000587"/>
                </a:solidFill>
                <a:latin typeface="Helvetica" charset="0"/>
              </a:rPr>
              <a:t>solution</a:t>
            </a:r>
            <a:endParaRPr lang="en-US" dirty="0">
              <a:solidFill>
                <a:srgbClr val="AC5E2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828800" y="2362200"/>
          <a:ext cx="6224588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3" name="Document" r:id="rId3" imgW="7670800" imgH="4089400" progId="Word.Document.8">
                  <p:embed/>
                </p:oleObj>
              </mc:Choice>
              <mc:Fallback>
                <p:oleObj name="Document" r:id="rId3" imgW="7670800" imgH="40894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362200"/>
                        <a:ext cx="6224588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685800" y="1066800"/>
            <a:ext cx="77724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/>
          <a:p>
            <a:pPr algn="ctr">
              <a:buClr>
                <a:schemeClr val="accent1"/>
              </a:buClr>
              <a:buSzPct val="70000"/>
            </a:pPr>
            <a:r>
              <a:rPr lang="en-US" sz="3200" b="1" i="1">
                <a:solidFill>
                  <a:srgbClr val="000680"/>
                </a:solidFill>
                <a:latin typeface="Times" charset="0"/>
              </a:rPr>
              <a:t>Solutions: molarity &amp; volume </a:t>
            </a:r>
            <a:r>
              <a:rPr lang="en-US" sz="3200" b="1" i="1">
                <a:solidFill>
                  <a:srgbClr val="000680"/>
                </a:solidFill>
                <a:latin typeface="Times" charset="0"/>
                <a:sym typeface="Symbol" charset="0"/>
              </a:rPr>
              <a:t></a:t>
            </a:r>
            <a:r>
              <a:rPr lang="en-US" sz="3200" b="1" i="1">
                <a:solidFill>
                  <a:srgbClr val="000680"/>
                </a:solidFill>
                <a:latin typeface="Times" charset="0"/>
              </a:rPr>
              <a:t> mass</a:t>
            </a:r>
          </a:p>
        </p:txBody>
      </p:sp>
      <p:sp>
        <p:nvSpPr>
          <p:cNvPr id="38917" name="Rectangle 19">
            <a:hlinkClick r:id="rId5"/>
          </p:cNvPr>
          <p:cNvSpPr>
            <a:spLocks noChangeArrowheads="1"/>
          </p:cNvSpPr>
          <p:nvPr/>
        </p:nvSpPr>
        <p:spPr bwMode="auto">
          <a:xfrm>
            <a:off x="457200" y="0"/>
            <a:ext cx="830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srgbClr val="000587"/>
                </a:solidFill>
                <a:latin typeface="Helvetica" charset="0"/>
              </a:rPr>
              <a:t>Seven Solutions Post Lab Questions</a:t>
            </a:r>
            <a:endParaRPr lang="en-US" sz="1800">
              <a:solidFill>
                <a:srgbClr val="000587"/>
              </a:solidFill>
              <a:latin typeface="Helvetica" charset="0"/>
              <a:hlinkClick r:id="rId6"/>
            </a:endParaRPr>
          </a:p>
          <a:p>
            <a:pPr algn="ctr"/>
            <a:r>
              <a:rPr lang="en-US" sz="1800">
                <a:solidFill>
                  <a:srgbClr val="000587"/>
                </a:solidFill>
                <a:latin typeface="Helvetica" charset="0"/>
              </a:rPr>
              <a:t>http://chemconnections.org/general/chem120/solutions-mixes.108.html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ANSWER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1152525" y="22939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2509838" y="22939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836613" y="270192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7356475" y="3111500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2063750" y="352107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836613" y="3929063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2039938" y="43386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5757863" y="43386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grpSp>
        <p:nvGrpSpPr>
          <p:cNvPr id="39947" name="Group 11"/>
          <p:cNvGrpSpPr>
            <a:grpSpLocks/>
          </p:cNvGrpSpPr>
          <p:nvPr/>
        </p:nvGrpSpPr>
        <p:grpSpPr bwMode="auto">
          <a:xfrm>
            <a:off x="836613" y="2293938"/>
            <a:ext cx="7158037" cy="2879725"/>
            <a:chOff x="527" y="1445"/>
            <a:chExt cx="4509" cy="1814"/>
          </a:xfrm>
        </p:grpSpPr>
        <p:sp>
          <p:nvSpPr>
            <p:cNvPr id="39951" name="Rectangle 12"/>
            <p:cNvSpPr>
              <a:spLocks noChangeArrowheads="1"/>
            </p:cNvSpPr>
            <p:nvPr/>
          </p:nvSpPr>
          <p:spPr bwMode="auto">
            <a:xfrm>
              <a:off x="527" y="1445"/>
              <a:ext cx="22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B)</a:t>
              </a:r>
              <a:endParaRPr lang="en-US">
                <a:latin typeface="Times" charset="0"/>
              </a:endParaRPr>
            </a:p>
          </p:txBody>
        </p:sp>
        <p:sp>
          <p:nvSpPr>
            <p:cNvPr id="39952" name="Rectangle 13"/>
            <p:cNvSpPr>
              <a:spLocks noChangeArrowheads="1"/>
            </p:cNvSpPr>
            <p:nvPr/>
          </p:nvSpPr>
          <p:spPr bwMode="auto">
            <a:xfrm>
              <a:off x="958" y="1445"/>
              <a:ext cx="62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5.11 g</a:t>
              </a:r>
              <a:endParaRPr lang="en-US">
                <a:latin typeface="Times" charset="0"/>
              </a:endParaRPr>
            </a:p>
          </p:txBody>
        </p:sp>
        <p:sp>
          <p:nvSpPr>
            <p:cNvPr id="39953" name="Rectangle 16"/>
            <p:cNvSpPr>
              <a:spLocks noChangeArrowheads="1"/>
            </p:cNvSpPr>
            <p:nvPr/>
          </p:nvSpPr>
          <p:spPr bwMode="auto">
            <a:xfrm>
              <a:off x="527" y="2733"/>
              <a:ext cx="76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Volume</a:t>
              </a:r>
              <a:endParaRPr lang="en-US">
                <a:latin typeface="Times" charset="0"/>
              </a:endParaRPr>
            </a:p>
          </p:txBody>
        </p:sp>
        <p:sp>
          <p:nvSpPr>
            <p:cNvPr id="39954" name="Rectangle 17"/>
            <p:cNvSpPr>
              <a:spLocks noChangeArrowheads="1"/>
            </p:cNvSpPr>
            <p:nvPr/>
          </p:nvSpPr>
          <p:spPr bwMode="auto">
            <a:xfrm>
              <a:off x="1347" y="2733"/>
              <a:ext cx="228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(L) times concentration</a:t>
              </a:r>
              <a:endParaRPr lang="en-US">
                <a:latin typeface="Times" charset="0"/>
              </a:endParaRPr>
            </a:p>
          </p:txBody>
        </p:sp>
        <p:sp>
          <p:nvSpPr>
            <p:cNvPr id="39955" name="Rectangle 18"/>
            <p:cNvSpPr>
              <a:spLocks noChangeArrowheads="1"/>
            </p:cNvSpPr>
            <p:nvPr/>
          </p:nvSpPr>
          <p:spPr bwMode="auto">
            <a:xfrm>
              <a:off x="3689" y="2733"/>
              <a:ext cx="1347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(mol/L) gives </a:t>
              </a:r>
              <a:endParaRPr lang="en-US">
                <a:latin typeface="Times" charset="0"/>
              </a:endParaRPr>
            </a:p>
          </p:txBody>
        </p:sp>
        <p:sp>
          <p:nvSpPr>
            <p:cNvPr id="39956" name="Rectangle 19"/>
            <p:cNvSpPr>
              <a:spLocks noChangeArrowheads="1"/>
            </p:cNvSpPr>
            <p:nvPr/>
          </p:nvSpPr>
          <p:spPr bwMode="auto">
            <a:xfrm>
              <a:off x="527" y="2990"/>
              <a:ext cx="425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moles. Moles are then converted to grams.</a:t>
              </a:r>
              <a:endParaRPr lang="en-US">
                <a:latin typeface="Times" charset="0"/>
              </a:endParaRPr>
            </a:p>
          </p:txBody>
        </p:sp>
      </p:grpSp>
      <p:sp>
        <p:nvSpPr>
          <p:cNvPr id="39948" name="Rectangle 20"/>
          <p:cNvSpPr>
            <a:spLocks noChangeArrowheads="1"/>
          </p:cNvSpPr>
          <p:nvPr/>
        </p:nvSpPr>
        <p:spPr bwMode="auto">
          <a:xfrm>
            <a:off x="7577138" y="474662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39949" name="Rectangle 21"/>
          <p:cNvSpPr>
            <a:spLocks noChangeArrowheads="1"/>
          </p:cNvSpPr>
          <p:nvPr/>
        </p:nvSpPr>
        <p:spPr bwMode="auto">
          <a:xfrm>
            <a:off x="836613" y="5156200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39950" name="Rectangle 19">
            <a:hlinkClick r:id="rId2"/>
          </p:cNvPr>
          <p:cNvSpPr>
            <a:spLocks noChangeArrowheads="1"/>
          </p:cNvSpPr>
          <p:nvPr/>
        </p:nvSpPr>
        <p:spPr bwMode="auto">
          <a:xfrm>
            <a:off x="381000" y="3124200"/>
            <a:ext cx="830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srgbClr val="000587"/>
                </a:solidFill>
                <a:latin typeface="Helvetica" charset="0"/>
              </a:rPr>
              <a:t>Seven Solutions Post Lab Questions</a:t>
            </a:r>
            <a:endParaRPr lang="en-US" sz="1800">
              <a:solidFill>
                <a:srgbClr val="000587"/>
              </a:solidFill>
              <a:latin typeface="Helvetica" charset="0"/>
              <a:hlinkClick r:id="rId3"/>
            </a:endParaRPr>
          </a:p>
          <a:p>
            <a:pPr algn="ctr"/>
            <a:r>
              <a:rPr lang="en-US" sz="1800">
                <a:solidFill>
                  <a:srgbClr val="000587"/>
                </a:solidFill>
                <a:latin typeface="Helvetica" charset="0"/>
              </a:rPr>
              <a:t>http://chemconnections.org/general/chem120/solutions-mixes.108.html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0"/>
            <a:ext cx="3581400" cy="762000"/>
          </a:xfrm>
        </p:spPr>
        <p:txBody>
          <a:bodyPr anchor="ctr"/>
          <a:lstStyle/>
          <a:p>
            <a:pPr algn="l" eaLnBrk="1" hangingPunct="1"/>
            <a:r>
              <a:rPr lang="en-US" sz="2400">
                <a:latin typeface="Times" charset="0"/>
                <a:ea typeface="ＭＳ Ｐゴシック" charset="0"/>
                <a:cs typeface="ＭＳ Ｐゴシック" charset="0"/>
              </a:rPr>
              <a:t>HCl</a:t>
            </a:r>
            <a:br>
              <a:rPr lang="en-US" sz="240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latin typeface="Times" charset="0"/>
                <a:ea typeface="ＭＳ Ｐゴシック" charset="0"/>
                <a:cs typeface="ＭＳ Ｐゴシック" charset="0"/>
              </a:rPr>
              <a:t> 1.0M 100% Ionized</a:t>
            </a:r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7891" name="Picture 3" descr="C:\Documents and Settings\smithja\Desktop\zumdahl\ppts\lineart\jpg\ch04\fig_04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1676400"/>
            <a:ext cx="1890713" cy="26670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5181600" y="4419600"/>
            <a:ext cx="396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/>
          <a:p>
            <a:pPr>
              <a:buClr>
                <a:schemeClr val="accent1"/>
              </a:buClr>
              <a:buSzPct val="70000"/>
            </a:pPr>
            <a:r>
              <a:rPr lang="en-US" b="1" i="1">
                <a:solidFill>
                  <a:srgbClr val="000680"/>
                </a:solidFill>
                <a:latin typeface="Times" charset="0"/>
              </a:rPr>
              <a:t>Acetic Acid (HC</a:t>
            </a:r>
            <a:r>
              <a:rPr lang="en-US" b="1" i="1" baseline="-25000">
                <a:solidFill>
                  <a:srgbClr val="000680"/>
                </a:solidFill>
                <a:latin typeface="Times" charset="0"/>
              </a:rPr>
              <a:t>2</a:t>
            </a:r>
            <a:r>
              <a:rPr lang="en-US" b="1" i="1">
                <a:solidFill>
                  <a:srgbClr val="000680"/>
                </a:solidFill>
                <a:latin typeface="Times" charset="0"/>
              </a:rPr>
              <a:t>H</a:t>
            </a:r>
            <a:r>
              <a:rPr lang="en-US" b="1" i="1" baseline="-25000">
                <a:solidFill>
                  <a:srgbClr val="000680"/>
                </a:solidFill>
                <a:latin typeface="Times" charset="0"/>
              </a:rPr>
              <a:t>3</a:t>
            </a:r>
            <a:r>
              <a:rPr lang="en-US" b="1" i="1">
                <a:solidFill>
                  <a:srgbClr val="000680"/>
                </a:solidFill>
                <a:latin typeface="Times" charset="0"/>
              </a:rPr>
              <a:t>O</a:t>
            </a:r>
            <a:r>
              <a:rPr lang="en-US" b="1" i="1" baseline="-25000">
                <a:solidFill>
                  <a:srgbClr val="000680"/>
                </a:solidFill>
                <a:latin typeface="Times" charset="0"/>
              </a:rPr>
              <a:t>2</a:t>
            </a:r>
            <a:r>
              <a:rPr lang="en-US" b="1" i="1">
                <a:solidFill>
                  <a:srgbClr val="000680"/>
                </a:solidFill>
                <a:latin typeface="Times" charset="0"/>
              </a:rPr>
              <a:t>) &lt; 100% Ionized</a:t>
            </a:r>
          </a:p>
        </p:txBody>
      </p:sp>
      <p:pic>
        <p:nvPicPr>
          <p:cNvPr id="37893" name="Picture 5" descr="C:\Documents and Settings\smithja\Desktop\zumdahl\ppts\lineart\jpg\ch04\fig_04_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00200"/>
            <a:ext cx="1860550" cy="26670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/>
          <a:p>
            <a:pPr algn="ctr">
              <a:buClr>
                <a:schemeClr val="accent1"/>
              </a:buClr>
              <a:buSzPct val="70000"/>
            </a:pPr>
            <a:r>
              <a:rPr lang="en-US" sz="4400" b="1" i="1">
                <a:solidFill>
                  <a:srgbClr val="000680"/>
                </a:solidFill>
                <a:latin typeface="Times" charset="0"/>
              </a:rPr>
              <a:t>Solution Concentrations:</a:t>
            </a:r>
            <a:br>
              <a:rPr lang="en-US" sz="4400" b="1" i="1">
                <a:solidFill>
                  <a:srgbClr val="000680"/>
                </a:solidFill>
                <a:latin typeface="Times" charset="0"/>
              </a:rPr>
            </a:br>
            <a:r>
              <a:rPr lang="en-US" sz="3200" b="1" i="1">
                <a:solidFill>
                  <a:srgbClr val="000680"/>
                </a:solidFill>
                <a:latin typeface="Times" charset="0"/>
              </a:rPr>
              <a:t>Solute vs. Ion Concentrations</a:t>
            </a: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762000" y="5410200"/>
            <a:ext cx="3581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/>
          <a:p>
            <a:pPr>
              <a:buClr>
                <a:schemeClr val="accent1"/>
              </a:buClr>
              <a:buSzPct val="70000"/>
            </a:pPr>
            <a:r>
              <a:rPr lang="en-US" b="1" i="1">
                <a:solidFill>
                  <a:srgbClr val="990000"/>
                </a:solidFill>
                <a:latin typeface="Times" charset="0"/>
              </a:rPr>
              <a:t>[H+] = [Cl-] = 1.0M</a:t>
            </a:r>
            <a:endParaRPr lang="en-US" sz="4400" b="1" i="1">
              <a:solidFill>
                <a:srgbClr val="000680"/>
              </a:solidFill>
              <a:latin typeface="Times" charset="0"/>
            </a:endParaRP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4495800" y="5410200"/>
            <a:ext cx="3581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/>
          <a:p>
            <a:pPr>
              <a:buClr>
                <a:schemeClr val="accent1"/>
              </a:buClr>
              <a:buSzPct val="70000"/>
            </a:pPr>
            <a:r>
              <a:rPr lang="en-US" b="1" i="1">
                <a:solidFill>
                  <a:srgbClr val="990000"/>
                </a:solidFill>
                <a:latin typeface="Times" charset="0"/>
              </a:rPr>
              <a:t>[H+] = [C</a:t>
            </a:r>
            <a:r>
              <a:rPr lang="en-US" b="1" i="1" baseline="-25000">
                <a:solidFill>
                  <a:srgbClr val="990000"/>
                </a:solidFill>
                <a:latin typeface="Times" charset="0"/>
              </a:rPr>
              <a:t>2</a:t>
            </a:r>
            <a:r>
              <a:rPr lang="en-US" b="1" i="1">
                <a:solidFill>
                  <a:srgbClr val="990000"/>
                </a:solidFill>
                <a:latin typeface="Times" charset="0"/>
              </a:rPr>
              <a:t>H</a:t>
            </a:r>
            <a:r>
              <a:rPr lang="en-US" b="1" i="1" baseline="-25000">
                <a:solidFill>
                  <a:srgbClr val="990000"/>
                </a:solidFill>
                <a:latin typeface="Times" charset="0"/>
              </a:rPr>
              <a:t>3</a:t>
            </a:r>
            <a:r>
              <a:rPr lang="en-US" b="1" i="1">
                <a:solidFill>
                  <a:srgbClr val="990000"/>
                </a:solidFill>
                <a:latin typeface="Times" charset="0"/>
              </a:rPr>
              <a:t>O</a:t>
            </a:r>
            <a:r>
              <a:rPr lang="en-US" b="1" i="1" baseline="-25000">
                <a:solidFill>
                  <a:srgbClr val="990000"/>
                </a:solidFill>
                <a:latin typeface="Times" charset="0"/>
              </a:rPr>
              <a:t>2</a:t>
            </a:r>
            <a:r>
              <a:rPr lang="en-US" b="1" i="1">
                <a:solidFill>
                  <a:srgbClr val="990000"/>
                </a:solidFill>
                <a:latin typeface="Times" charset="0"/>
              </a:rPr>
              <a:t>-] &lt; 1.0M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2" grpId="0" autoUpdateAnimBg="0"/>
      <p:bldP spid="6247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Preparation of Solutions</a:t>
            </a:r>
          </a:p>
        </p:txBody>
      </p:sp>
      <p:pic>
        <p:nvPicPr>
          <p:cNvPr id="40963" name="Picture 3">
            <a:hlinkClick r:id="" action="ppaction://media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3" y="1906588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solutions.MOV" descr="/Users/ronrusay/Desktop/Powerpoint &amp; Movies/Chem 106.108.120.121 PPT &amp; Mov/Chem 120-PPT Spring 2002/8-Aqueous Solutions/solutions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905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93" fill="hold"/>
                                        <p:tgtEl>
                                          <p:spTgt spid="409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096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09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09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914400" y="2133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/>
          <a:p>
            <a:pPr algn="ctr">
              <a:buClr>
                <a:schemeClr val="accent1"/>
              </a:buClr>
              <a:buSzPct val="70000"/>
            </a:pPr>
            <a:r>
              <a:rPr lang="en-US" sz="4400" b="1" i="1" dirty="0">
                <a:solidFill>
                  <a:srgbClr val="000680"/>
                </a:solidFill>
                <a:latin typeface="Times" charset="0"/>
              </a:rPr>
              <a:t/>
            </a:r>
            <a:br>
              <a:rPr lang="en-US" sz="4400" b="1" i="1" dirty="0">
                <a:solidFill>
                  <a:srgbClr val="000680"/>
                </a:solidFill>
                <a:latin typeface="Times" charset="0"/>
              </a:rPr>
            </a:br>
            <a:r>
              <a:rPr lang="en-US" sz="3200" b="1" i="1" dirty="0" smtClean="0">
                <a:solidFill>
                  <a:srgbClr val="000680"/>
                </a:solidFill>
                <a:latin typeface="Times" charset="0"/>
              </a:rPr>
              <a:t>Applications</a:t>
            </a:r>
            <a:r>
              <a:rPr lang="en-US" sz="4400" b="1" i="1" dirty="0" smtClean="0">
                <a:solidFill>
                  <a:srgbClr val="000680"/>
                </a:solidFill>
                <a:latin typeface="Times" charset="0"/>
              </a:rPr>
              <a:t> </a:t>
            </a:r>
            <a:r>
              <a:rPr lang="en-US" sz="4400" b="1" i="1" dirty="0">
                <a:solidFill>
                  <a:srgbClr val="000680"/>
                </a:solidFill>
                <a:latin typeface="Times" charset="0"/>
              </a:rPr>
              <a:t>/ </a:t>
            </a:r>
            <a:r>
              <a:rPr lang="en-US" sz="3200" b="1" i="1" dirty="0">
                <a:solidFill>
                  <a:srgbClr val="000680"/>
                </a:solidFill>
                <a:latin typeface="Times" charset="0"/>
              </a:rPr>
              <a:t>Calculations</a:t>
            </a:r>
            <a:endParaRPr lang="en-US" sz="4400" b="1" i="1" dirty="0">
              <a:solidFill>
                <a:srgbClr val="000680"/>
              </a:solidFill>
              <a:latin typeface="Times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371600" y="2743200"/>
            <a:ext cx="6400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endParaRPr lang="en-US" sz="3200" i="1" dirty="0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3200" i="1" dirty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Dr. Ron Rusay</a:t>
            </a:r>
          </a:p>
        </p:txBody>
      </p:sp>
      <p:pic>
        <p:nvPicPr>
          <p:cNvPr id="15364" name="Picture 3" descr="Screen Shot 2014-07-04 at 8.37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38800"/>
            <a:ext cx="7239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14400" y="1524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/>
            </a:r>
            <a:b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4400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Solutions II</a:t>
            </a:r>
            <a:endParaRPr lang="en-US" sz="4400" i="1" dirty="0">
              <a:solidFill>
                <a:srgbClr val="99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/>
            <a:r>
              <a:rPr lang="en-US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(Solutions/ Molarity)</a:t>
            </a:r>
          </a:p>
        </p:txBody>
      </p:sp>
    </p:spTree>
    <p:extLst>
      <p:ext uri="{BB962C8B-B14F-4D97-AF65-F5344CB8AC3E}">
        <p14:creationId xmlns:p14="http://schemas.microsoft.com/office/powerpoint/2010/main" val="3250507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Preparing a Standard Solution of a Targeted Molarity, M (mol/L)</a:t>
            </a:r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3011" name="Picture 4" descr="C:\Documents and Settings\smithja\Desktop\zumdahl\ppts\lineart\jpg\ch04\fig_04_10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66888"/>
            <a:ext cx="6858000" cy="3763962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1905000" y="3048000"/>
            <a:ext cx="1371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600"/>
              <a:t>250.00 mL</a:t>
            </a:r>
          </a:p>
        </p:txBody>
      </p: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1905000" y="4114800"/>
            <a:ext cx="1371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600"/>
              <a:t> ? grams KCl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Preparation of </a:t>
            </a: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Solutions</a:t>
            </a:r>
            <a:b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used in chemistry</a:t>
            </a:r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0963" name="Picture 3">
            <a:hlinkClick r:id="" action="ppaction://media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3" y="1906588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solutions.MOV" descr="/Users/ronrusay/Desktop/Powerpoint &amp; Movies/Chem 106.108.120.121 PPT &amp; Mov/Chem 120-PPT Spring 2002/8-Aqueous Solutions/solutions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905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90600" y="5257800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dirty="0">
                <a:solidFill>
                  <a:srgbClr val="CC3300"/>
                </a:solidFill>
                <a:latin typeface="Helvetica" charset="0"/>
              </a:rPr>
              <a:t>Molarity (M) = Moles solute / Liter	(Solution)</a:t>
            </a:r>
            <a:endParaRPr lang="en-US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170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93" fill="hold"/>
                                        <p:tgtEl>
                                          <p:spTgt spid="409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096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09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09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1447800" y="457200"/>
          <a:ext cx="5945188" cy="572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1" name="Document" r:id="rId3" imgW="5943600" imgH="5727700" progId="Word.Document.8">
                  <p:embed/>
                </p:oleObj>
              </mc:Choice>
              <mc:Fallback>
                <p:oleObj name="Document" r:id="rId3" imgW="5943600" imgH="57277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57200"/>
                        <a:ext cx="5945188" cy="572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Solution Concentration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52600"/>
            <a:ext cx="7302500" cy="4483100"/>
          </a:xfrm>
          <a:ln cap="flat"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The following formula can be used in dilution calculations:</a:t>
            </a:r>
          </a:p>
          <a:p>
            <a:pPr eaLnBrk="1" hangingPunct="1">
              <a:buFontTx/>
              <a:buNone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			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M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= M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endParaRPr lang="en-US" sz="24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 concentrated stock solution is much easier to prepare and then dilute rather than preparing a dilute solution directly. Concentrated sulfuric acid is 18.0M. What volume would be needed to prepare 250.mL of a 1.50M solution?   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= M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2 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/ M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= 1.50 M x 250. mL / 18.0 M 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= 20.8 mL</a:t>
            </a:r>
          </a:p>
        </p:txBody>
      </p:sp>
      <p:graphicFrame>
        <p:nvGraphicFramePr>
          <p:cNvPr id="46082" name="Object 2"/>
          <p:cNvGraphicFramePr>
            <a:graphicFrameLocks/>
          </p:cNvGraphicFramePr>
          <p:nvPr/>
        </p:nvGraphicFramePr>
        <p:xfrm>
          <a:off x="7848600" y="5410200"/>
          <a:ext cx="990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1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5410200"/>
                        <a:ext cx="9906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3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2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2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1490663" y="2057400"/>
          <a:ext cx="6586537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7" name="Document" r:id="rId3" imgW="7670800" imgH="3721100" progId="Word.Document.8">
                  <p:embed/>
                </p:oleObj>
              </mc:Choice>
              <mc:Fallback>
                <p:oleObj name="Document" r:id="rId3" imgW="7670800" imgH="37211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0663" y="2057400"/>
                        <a:ext cx="6586537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Solution Dilution</a:t>
            </a:r>
          </a:p>
        </p:txBody>
      </p:sp>
      <p:pic>
        <p:nvPicPr>
          <p:cNvPr id="50179" name="dilution.MOV" descr="/Users/ronrusay/Desktop/Powerpoint &amp; Movies/Chem 106.108.120.121 PPT &amp; Mov/Chem 120-PPT Spring 2002/8-Aqueous Solutions/dilution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905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0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017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0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79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Solution Applications</a:t>
            </a: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Scoville Units / Capsaicin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1676400" y="5791200"/>
            <a:ext cx="609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http://en.wikipedia.org/wiki/Scoville_scale</a:t>
            </a:r>
            <a:endParaRPr lang="en-US"/>
          </a:p>
        </p:txBody>
      </p:sp>
      <p:pic>
        <p:nvPicPr>
          <p:cNvPr id="51204" name="Picture 4" descr="Screen Shot 2014-07-15 at 1.12.0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52600"/>
            <a:ext cx="2741613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5" descr="250px-Capsaicin-3D-vdW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24200"/>
            <a:ext cx="31750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TextBox 6"/>
          <p:cNvSpPr txBox="1">
            <a:spLocks noChangeArrowheads="1"/>
          </p:cNvSpPr>
          <p:nvPr/>
        </p:nvSpPr>
        <p:spPr bwMode="auto">
          <a:xfrm>
            <a:off x="5410200" y="4419600"/>
            <a:ext cx="36115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Capsaicin: C</a:t>
            </a:r>
            <a:r>
              <a:rPr lang="en-US" baseline="-25000"/>
              <a:t>18</a:t>
            </a:r>
            <a:r>
              <a:rPr lang="en-US"/>
              <a:t>H</a:t>
            </a:r>
            <a:r>
              <a:rPr lang="en-US" baseline="-25000"/>
              <a:t>27</a:t>
            </a:r>
            <a:r>
              <a:rPr lang="en-US"/>
              <a:t>NO</a:t>
            </a:r>
            <a:r>
              <a:rPr lang="en-US" baseline="-25000"/>
              <a:t>3</a:t>
            </a:r>
          </a:p>
          <a:p>
            <a:pPr algn="ctr"/>
            <a:r>
              <a:rPr lang="en-US"/>
              <a:t> </a:t>
            </a:r>
            <a:r>
              <a:rPr lang="en-US" b="1" i="1">
                <a:solidFill>
                  <a:srgbClr val="FF0000"/>
                </a:solidFill>
              </a:rPr>
              <a:t>Carolina Reaper</a:t>
            </a:r>
          </a:p>
          <a:p>
            <a:pPr algn="ctr"/>
            <a:r>
              <a:rPr lang="ja-JP" altLang="en-US" b="1" i="1">
                <a:solidFill>
                  <a:srgbClr val="FF0000"/>
                </a:solidFill>
              </a:rPr>
              <a:t>“</a:t>
            </a:r>
            <a:r>
              <a:rPr lang="en-US" b="1" i="1">
                <a:solidFill>
                  <a:srgbClr val="FF0000"/>
                </a:solidFill>
              </a:rPr>
              <a:t>Thunderclap Headache</a:t>
            </a:r>
            <a:r>
              <a:rPr lang="ja-JP" altLang="en-US" b="1" i="1">
                <a:solidFill>
                  <a:srgbClr val="FF0000"/>
                </a:solidFill>
              </a:rPr>
              <a:t>”</a:t>
            </a:r>
            <a:r>
              <a:rPr lang="en-US" b="1" i="1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51207" name="Rectangle 8">
            <a:hlinkClick r:id="rId6"/>
          </p:cNvPr>
          <p:cNvSpPr>
            <a:spLocks noChangeArrowheads="1"/>
          </p:cNvSpPr>
          <p:nvPr/>
        </p:nvSpPr>
        <p:spPr bwMode="auto">
          <a:xfrm>
            <a:off x="1219200" y="6248400"/>
            <a:ext cx="647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https://www.youtube.com/watch?v=hrF3jVppfr4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Reversible Cerebral </a:t>
            </a:r>
            <a:br>
              <a:rPr lang="en-US" sz="360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Vasoconstriction Syndrome (RVS)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676400" y="5791200"/>
            <a:ext cx="609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http://en.wikipedia.org/wiki/Scoville_scale</a:t>
            </a:r>
            <a:endParaRPr lang="en-US"/>
          </a:p>
        </p:txBody>
      </p:sp>
      <p:sp>
        <p:nvSpPr>
          <p:cNvPr id="53252" name="Rectangle 8">
            <a:hlinkClick r:id="rId4"/>
          </p:cNvPr>
          <p:cNvSpPr>
            <a:spLocks noChangeArrowheads="1"/>
          </p:cNvSpPr>
          <p:nvPr/>
        </p:nvSpPr>
        <p:spPr bwMode="auto">
          <a:xfrm>
            <a:off x="1219200" y="6248400"/>
            <a:ext cx="647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https://www.youtube.com/watch?v=hrF3jVppfr4</a:t>
            </a:r>
          </a:p>
        </p:txBody>
      </p:sp>
      <p:pic>
        <p:nvPicPr>
          <p:cNvPr id="53253" name="Picture 9" descr="Screen Shot 2018-04-10 at 4.05.3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924800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TextBox 6"/>
          <p:cNvSpPr txBox="1">
            <a:spLocks noChangeArrowheads="1"/>
          </p:cNvSpPr>
          <p:nvPr/>
        </p:nvSpPr>
        <p:spPr bwMode="auto">
          <a:xfrm>
            <a:off x="1143000" y="4191000"/>
            <a:ext cx="3286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Capsaicin: C</a:t>
            </a:r>
            <a:r>
              <a:rPr lang="en-US" baseline="-25000">
                <a:solidFill>
                  <a:srgbClr val="FF0000"/>
                </a:solidFill>
              </a:rPr>
              <a:t>18</a:t>
            </a:r>
            <a:r>
              <a:rPr lang="en-US">
                <a:solidFill>
                  <a:srgbClr val="FF0000"/>
                </a:solidFill>
              </a:rPr>
              <a:t>H</a:t>
            </a:r>
            <a:r>
              <a:rPr lang="en-US" baseline="-25000">
                <a:solidFill>
                  <a:srgbClr val="FF0000"/>
                </a:solidFill>
              </a:rPr>
              <a:t>27</a:t>
            </a:r>
            <a:r>
              <a:rPr lang="en-US">
                <a:solidFill>
                  <a:srgbClr val="FF0000"/>
                </a:solidFill>
              </a:rPr>
              <a:t>NO</a:t>
            </a:r>
            <a:r>
              <a:rPr lang="en-US" baseline="-25000">
                <a:solidFill>
                  <a:srgbClr val="FF0000"/>
                </a:solidFill>
              </a:rPr>
              <a:t>3</a:t>
            </a:r>
          </a:p>
          <a:p>
            <a:pPr algn="ctr"/>
            <a:r>
              <a:rPr lang="en-US"/>
              <a:t> </a:t>
            </a:r>
            <a:r>
              <a:rPr lang="en-US" b="1" i="1">
                <a:solidFill>
                  <a:srgbClr val="FF0000"/>
                </a:solidFill>
              </a:rPr>
              <a:t>Carolina Reaper</a:t>
            </a:r>
          </a:p>
          <a:p>
            <a:pPr algn="ctr"/>
            <a:r>
              <a:rPr lang="en-US" b="1" i="1">
                <a:solidFill>
                  <a:srgbClr val="FF0000"/>
                </a:solidFill>
              </a:rPr>
              <a:t>Thunderclap Headache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533400" y="1981200"/>
            <a:ext cx="8148638" cy="326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altLang="zh-CN" sz="2200">
                <a:ea typeface="宋体" charset="0"/>
                <a:cs typeface="宋体" charset="0"/>
              </a:rPr>
              <a:t>What happens to the number of moles of C</a:t>
            </a:r>
            <a:r>
              <a:rPr lang="en-US" altLang="zh-CN" sz="2200" baseline="-25000">
                <a:ea typeface="宋体" charset="0"/>
                <a:cs typeface="宋体" charset="0"/>
              </a:rPr>
              <a:t>12</a:t>
            </a:r>
            <a:r>
              <a:rPr lang="en-US" altLang="zh-CN" sz="2200">
                <a:ea typeface="宋体" charset="0"/>
                <a:cs typeface="宋体" charset="0"/>
              </a:rPr>
              <a:t>H</a:t>
            </a:r>
            <a:r>
              <a:rPr lang="en-US" altLang="zh-CN" sz="2200" baseline="-25000">
                <a:ea typeface="宋体" charset="0"/>
                <a:cs typeface="宋体" charset="0"/>
              </a:rPr>
              <a:t>22</a:t>
            </a:r>
            <a:r>
              <a:rPr lang="en-US" altLang="zh-CN" sz="2200">
                <a:ea typeface="宋体" charset="0"/>
                <a:cs typeface="宋体" charset="0"/>
              </a:rPr>
              <a:t>O</a:t>
            </a:r>
            <a:r>
              <a:rPr lang="en-US" altLang="zh-CN" sz="2200" baseline="-25000">
                <a:ea typeface="宋体" charset="0"/>
                <a:cs typeface="宋体" charset="0"/>
              </a:rPr>
              <a:t>11</a:t>
            </a:r>
            <a:r>
              <a:rPr lang="en-US" altLang="zh-CN" sz="2200">
                <a:ea typeface="宋体" charset="0"/>
                <a:cs typeface="宋体" charset="0"/>
              </a:rPr>
              <a:t> (sucrose) when 100.0 mL of a 0.20 M solution is diluted to a final concentration </a:t>
            </a:r>
          </a:p>
          <a:p>
            <a:r>
              <a:rPr lang="en-US" altLang="zh-CN" sz="2200">
                <a:ea typeface="宋体" charset="0"/>
                <a:cs typeface="宋体" charset="0"/>
              </a:rPr>
              <a:t>of 0.10 M?</a:t>
            </a:r>
          </a:p>
          <a:p>
            <a:endParaRPr lang="en-US" altLang="zh-CN" sz="2200" b="1">
              <a:ea typeface="宋体" charset="0"/>
              <a:cs typeface="宋体" charset="0"/>
            </a:endParaRPr>
          </a:p>
          <a:p>
            <a:r>
              <a:rPr lang="en-US" altLang="zh-CN" sz="2200" b="1">
                <a:ea typeface="宋体" charset="0"/>
                <a:cs typeface="宋体" charset="0"/>
              </a:rPr>
              <a:t>A) The number of moles of C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12</a:t>
            </a:r>
            <a:r>
              <a:rPr lang="en-US" altLang="zh-CN" sz="2200" b="1">
                <a:ea typeface="宋体" charset="0"/>
                <a:cs typeface="宋体" charset="0"/>
              </a:rPr>
              <a:t>H</a:t>
            </a:r>
            <a:r>
              <a:rPr lang="en-US" altLang="zh-CN" sz="2200" b="1" baseline="-25000">
                <a:ea typeface="宋体" charset="0"/>
                <a:cs typeface="宋体" charset="0"/>
              </a:rPr>
              <a:t>22</a:t>
            </a:r>
            <a:r>
              <a:rPr lang="en-US" altLang="zh-CN" sz="2200" b="1">
                <a:ea typeface="宋体" charset="0"/>
                <a:cs typeface="宋体" charset="0"/>
              </a:rPr>
              <a:t>O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11</a:t>
            </a:r>
            <a:r>
              <a:rPr lang="en-US" altLang="zh-CN" sz="2200" b="1">
                <a:ea typeface="宋体" charset="0"/>
                <a:cs typeface="宋体" charset="0"/>
              </a:rPr>
              <a:t> decreases.</a:t>
            </a:r>
          </a:p>
          <a:p>
            <a:endParaRPr lang="en-US" altLang="zh-CN" sz="1000" b="1">
              <a:ea typeface="宋体" charset="0"/>
              <a:cs typeface="宋体" charset="0"/>
            </a:endParaRPr>
          </a:p>
          <a:p>
            <a:r>
              <a:rPr lang="en-US" altLang="zh-CN" sz="2200" b="1">
                <a:ea typeface="宋体" charset="0"/>
                <a:cs typeface="宋体" charset="0"/>
              </a:rPr>
              <a:t>B) The number of moles of C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12</a:t>
            </a:r>
            <a:r>
              <a:rPr lang="en-US" altLang="zh-CN" sz="2200" b="1">
                <a:ea typeface="宋体" charset="0"/>
                <a:cs typeface="宋体" charset="0"/>
              </a:rPr>
              <a:t>H</a:t>
            </a:r>
            <a:r>
              <a:rPr lang="en-US" altLang="zh-CN" sz="2200" b="1" baseline="-25000">
                <a:ea typeface="宋体" charset="0"/>
                <a:cs typeface="宋体" charset="0"/>
              </a:rPr>
              <a:t>22</a:t>
            </a:r>
            <a:r>
              <a:rPr lang="en-US" altLang="zh-CN" sz="2200" b="1">
                <a:ea typeface="宋体" charset="0"/>
                <a:cs typeface="宋体" charset="0"/>
              </a:rPr>
              <a:t>O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11 </a:t>
            </a:r>
            <a:r>
              <a:rPr lang="en-US" altLang="zh-CN" sz="2200" b="1">
                <a:ea typeface="宋体" charset="0"/>
                <a:cs typeface="宋体" charset="0"/>
              </a:rPr>
              <a:t>increases.</a:t>
            </a:r>
          </a:p>
          <a:p>
            <a:endParaRPr lang="en-US" altLang="zh-CN" sz="1000" b="1">
              <a:ea typeface="宋体" charset="0"/>
              <a:cs typeface="宋体" charset="0"/>
            </a:endParaRPr>
          </a:p>
          <a:p>
            <a:r>
              <a:rPr lang="en-US" altLang="zh-CN" sz="2200" b="1">
                <a:ea typeface="宋体" charset="0"/>
                <a:cs typeface="宋体" charset="0"/>
              </a:rPr>
              <a:t>C) The number of moles of C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12</a:t>
            </a:r>
            <a:r>
              <a:rPr lang="en-US" altLang="zh-CN" sz="2200" b="1">
                <a:ea typeface="宋体" charset="0"/>
                <a:cs typeface="宋体" charset="0"/>
              </a:rPr>
              <a:t>H</a:t>
            </a:r>
            <a:r>
              <a:rPr lang="en-US" altLang="zh-CN" sz="2200" b="1" baseline="-25000">
                <a:ea typeface="宋体" charset="0"/>
                <a:cs typeface="宋体" charset="0"/>
              </a:rPr>
              <a:t>22</a:t>
            </a:r>
            <a:r>
              <a:rPr lang="en-US" altLang="zh-CN" sz="2200" b="1">
                <a:ea typeface="宋体" charset="0"/>
                <a:cs typeface="宋体" charset="0"/>
              </a:rPr>
              <a:t>O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11</a:t>
            </a:r>
            <a:r>
              <a:rPr lang="en-US" altLang="zh-CN" sz="2200" b="1">
                <a:ea typeface="宋体" charset="0"/>
                <a:cs typeface="宋体" charset="0"/>
              </a:rPr>
              <a:t> does not change.</a:t>
            </a:r>
          </a:p>
          <a:p>
            <a:endParaRPr lang="en-US" altLang="zh-CN" sz="1000" b="1">
              <a:ea typeface="宋体" charset="0"/>
              <a:cs typeface="宋体" charset="0"/>
            </a:endParaRPr>
          </a:p>
          <a:p>
            <a:r>
              <a:rPr lang="en-US" altLang="zh-CN" sz="2200" b="1">
                <a:ea typeface="宋体" charset="0"/>
                <a:cs typeface="宋体" charset="0"/>
              </a:rPr>
              <a:t>D) There is insufficient information to answer the question.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endParaRPr lang="en-US" sz="4400" i="1" dirty="0">
              <a:solidFill>
                <a:srgbClr val="99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/>
            <a: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</a:t>
            </a:r>
            <a:r>
              <a:rPr lang="en-US" sz="4400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Applications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04800" y="2133600"/>
            <a:ext cx="8839200" cy="3276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A solution of barium chloride was prepared by dissolving 26.0287 g  in water to make 500.00 mL of solution. What is the concentration of the barium chloride solution? 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= ?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</a:t>
            </a:r>
            <a:endParaRPr lang="en-US" sz="2800" b="1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000" b="1">
                <a:solidFill>
                  <a:srgbClr val="CC3300"/>
                </a:solidFill>
                <a:latin typeface="Times" charset="0"/>
              </a:rPr>
              <a:t>=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000" b="1" i="1">
                <a:latin typeface="Helvetica" charset="0"/>
              </a:rPr>
              <a:t>[26.0287g </a:t>
            </a:r>
            <a:r>
              <a:rPr lang="en-US" sz="2000" b="1" i="1" baseline="-25000">
                <a:latin typeface="Helvetica" charset="0"/>
              </a:rPr>
              <a:t>BaCl2</a:t>
            </a:r>
            <a:r>
              <a:rPr lang="en-US" sz="2000" b="1" i="1">
                <a:latin typeface="Helvetica" charset="0"/>
              </a:rPr>
              <a:t> / 500.00mL ][1mol </a:t>
            </a:r>
            <a:r>
              <a:rPr lang="en-US" sz="2000" b="1" i="1" baseline="-25000">
                <a:latin typeface="Helvetica" charset="0"/>
              </a:rPr>
              <a:t>BaCl2</a:t>
            </a:r>
            <a:r>
              <a:rPr lang="en-US" sz="2000" b="1" i="1">
                <a:latin typeface="Helvetica" charset="0"/>
              </a:rPr>
              <a:t> / 208.23g </a:t>
            </a:r>
            <a:r>
              <a:rPr lang="en-US" sz="2000" b="1" i="1" baseline="-25000">
                <a:latin typeface="Helvetica" charset="0"/>
              </a:rPr>
              <a:t>BaCl2 </a:t>
            </a:r>
            <a:r>
              <a:rPr lang="en-US" sz="2000" b="1" i="1">
                <a:latin typeface="Helvetica" charset="0"/>
              </a:rPr>
              <a:t>] [1000mL / L]</a:t>
            </a:r>
          </a:p>
          <a:p>
            <a:pPr marL="742950" lvl="1" indent="-285750">
              <a:buFont typeface="Monotype Sorts" charset="0"/>
              <a:buNone/>
            </a:pPr>
            <a:r>
              <a:rPr lang="en-US" sz="2000" b="1" i="1">
                <a:latin typeface="Helvetica" charset="0"/>
              </a:rPr>
              <a:t>	</a:t>
            </a:r>
          </a:p>
        </p:txBody>
      </p:sp>
      <p:graphicFrame>
        <p:nvGraphicFramePr>
          <p:cNvPr id="59394" name="Object 2"/>
          <p:cNvGraphicFramePr>
            <a:graphicFrameLocks/>
          </p:cNvGraphicFramePr>
          <p:nvPr/>
        </p:nvGraphicFramePr>
        <p:xfrm>
          <a:off x="7772400" y="5486400"/>
          <a:ext cx="12192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52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486400"/>
                        <a:ext cx="12192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53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752600" y="4419600"/>
            <a:ext cx="4800600" cy="381000"/>
            <a:chOff x="1752600" y="4419600"/>
            <a:chExt cx="4800600" cy="381000"/>
          </a:xfrm>
        </p:grpSpPr>
        <p:sp>
          <p:nvSpPr>
            <p:cNvPr id="59403" name="Line 8"/>
            <p:cNvSpPr>
              <a:spLocks noChangeShapeType="1"/>
            </p:cNvSpPr>
            <p:nvPr/>
          </p:nvSpPr>
          <p:spPr bwMode="auto">
            <a:xfrm flipV="1">
              <a:off x="1752600" y="4419600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4" name="Line 9"/>
            <p:cNvSpPr>
              <a:spLocks noChangeShapeType="1"/>
            </p:cNvSpPr>
            <p:nvPr/>
          </p:nvSpPr>
          <p:spPr bwMode="auto">
            <a:xfrm flipV="1">
              <a:off x="6172200" y="4419600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276600" y="4419600"/>
            <a:ext cx="4648200" cy="381000"/>
            <a:chOff x="3276600" y="4419600"/>
            <a:chExt cx="4648200" cy="381000"/>
          </a:xfrm>
        </p:grpSpPr>
        <p:sp>
          <p:nvSpPr>
            <p:cNvPr id="59401" name="Line 10"/>
            <p:cNvSpPr>
              <a:spLocks noChangeShapeType="1"/>
            </p:cNvSpPr>
            <p:nvPr/>
          </p:nvSpPr>
          <p:spPr bwMode="auto">
            <a:xfrm flipV="1">
              <a:off x="3276600" y="4419600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2" name="Line 11"/>
            <p:cNvSpPr>
              <a:spLocks noChangeShapeType="1"/>
            </p:cNvSpPr>
            <p:nvPr/>
          </p:nvSpPr>
          <p:spPr bwMode="auto">
            <a:xfrm flipV="1">
              <a:off x="7620000" y="4419600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2651125" y="5662613"/>
            <a:ext cx="318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>
                <a:latin typeface="Helvetica" charset="0"/>
              </a:rPr>
              <a:t>	=  0.25000 mol / L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 autoUpdateAnimBg="0"/>
      <p:bldP spid="11276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762000" y="1447800"/>
            <a:ext cx="7772400" cy="396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endParaRPr lang="en-US" sz="28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10.00 mL of this solution was diluted to make exactly 250.00 mL of solution which was then used to react with a solution of potassium sulfate. What is the concentration of the diluted solution. 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= ?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</a:t>
            </a:r>
            <a:r>
              <a:rPr lang="en-US" b="1">
                <a:solidFill>
                  <a:srgbClr val="CC3300"/>
                </a:solidFill>
                <a:latin typeface="Times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 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b="1" i="1">
                <a:latin typeface="Helvetica" charset="0"/>
              </a:rPr>
              <a:t>M</a:t>
            </a:r>
            <a:r>
              <a:rPr lang="en-US" b="1" i="1" baseline="-25000">
                <a:latin typeface="Helvetica" charset="0"/>
              </a:rPr>
              <a:t>2 </a:t>
            </a:r>
            <a:r>
              <a:rPr lang="en-US" b="1" i="1">
                <a:latin typeface="Helvetica" charset="0"/>
              </a:rPr>
              <a:t>= M</a:t>
            </a:r>
            <a:r>
              <a:rPr lang="en-US" b="1" i="1" baseline="-25000">
                <a:latin typeface="Helvetica" charset="0"/>
              </a:rPr>
              <a:t>1</a:t>
            </a:r>
            <a:r>
              <a:rPr lang="en-US" b="1" i="1">
                <a:latin typeface="Helvetica" charset="0"/>
              </a:rPr>
              <a:t>V</a:t>
            </a:r>
            <a:r>
              <a:rPr lang="en-US" b="1" i="1" baseline="-25000">
                <a:latin typeface="Helvetica" charset="0"/>
              </a:rPr>
              <a:t>1  </a:t>
            </a:r>
            <a:r>
              <a:rPr lang="en-US" b="1" i="1">
                <a:latin typeface="Helvetica" charset="0"/>
              </a:rPr>
              <a:t>/ V</a:t>
            </a:r>
            <a:r>
              <a:rPr lang="en-US" b="1" i="1" baseline="-25000">
                <a:latin typeface="Helvetica" charset="0"/>
              </a:rPr>
              <a:t>2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b="1" i="1">
                <a:latin typeface="Helvetica" charset="0"/>
              </a:rPr>
              <a:t>M</a:t>
            </a:r>
            <a:r>
              <a:rPr lang="en-US" b="1" i="1" baseline="-25000">
                <a:latin typeface="Helvetica" charset="0"/>
              </a:rPr>
              <a:t>2 </a:t>
            </a:r>
            <a:r>
              <a:rPr lang="en-US" b="1" i="1">
                <a:latin typeface="Helvetica" charset="0"/>
              </a:rPr>
              <a:t>= 0.25000 M</a:t>
            </a:r>
            <a:r>
              <a:rPr lang="en-US" sz="2000" b="1" i="1">
                <a:latin typeface="Helvetica" charset="0"/>
              </a:rPr>
              <a:t> </a:t>
            </a:r>
            <a:r>
              <a:rPr lang="en-US" b="1" i="1" baseline="-25000"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x 10.00 mL</a:t>
            </a:r>
            <a:r>
              <a:rPr lang="en-US" b="1" i="1" baseline="-25000"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/ 250.00 mL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b="1" i="1">
                <a:latin typeface="Helvetica" charset="0"/>
              </a:rPr>
              <a:t>M</a:t>
            </a:r>
            <a:r>
              <a:rPr lang="en-US" b="1" i="1" baseline="-25000">
                <a:latin typeface="Helvetica" charset="0"/>
              </a:rPr>
              <a:t>2 </a:t>
            </a:r>
            <a:r>
              <a:rPr lang="en-US" b="1" i="1">
                <a:latin typeface="Helvetica" charset="0"/>
              </a:rPr>
              <a:t>= 0.010000 M</a:t>
            </a:r>
          </a:p>
        </p:txBody>
      </p:sp>
      <p:graphicFrame>
        <p:nvGraphicFramePr>
          <p:cNvPr id="61442" name="Object 2"/>
          <p:cNvGraphicFramePr>
            <a:graphicFrameLocks/>
          </p:cNvGraphicFramePr>
          <p:nvPr/>
        </p:nvGraphicFramePr>
        <p:xfrm>
          <a:off x="7772400" y="5486400"/>
          <a:ext cx="12192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3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486400"/>
                        <a:ext cx="12192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3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4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endParaRPr lang="en-US" sz="4400" i="1" dirty="0">
              <a:solidFill>
                <a:srgbClr val="99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/>
            <a: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</a:t>
            </a:r>
            <a:r>
              <a:rPr lang="en-US" sz="4400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Applications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3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2286000" y="1066800"/>
          <a:ext cx="5114925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7" name="Document" r:id="rId3" imgW="5943600" imgH="6108700" progId="Word.Document.8">
                  <p:embed/>
                </p:oleObj>
              </mc:Choice>
              <mc:Fallback>
                <p:oleObj name="Document" r:id="rId3" imgW="5943600" imgH="61087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066800"/>
                        <a:ext cx="5114925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81000" y="1447800"/>
            <a:ext cx="8610600" cy="396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742950" lvl="1" indent="-285750">
              <a:spcBef>
                <a:spcPct val="20000"/>
              </a:spcBef>
            </a:pPr>
            <a:r>
              <a:rPr lang="en-US" sz="2800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20.00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latin typeface="Helvetica" charset="0"/>
              </a:rPr>
              <a:t>M</a:t>
            </a:r>
            <a:r>
              <a:rPr lang="en-US" b="1" i="1" baseline="-25000">
                <a:latin typeface="Helvetica" charset="0"/>
              </a:rPr>
              <a:t>2 </a:t>
            </a:r>
            <a:r>
              <a:rPr lang="en-US" b="1" i="1">
                <a:latin typeface="Helvetica" charset="0"/>
              </a:rPr>
              <a:t>= 0.010000 M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barium chloride solution required </a:t>
            </a:r>
            <a:r>
              <a:rPr lang="en-US" sz="2800" i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15.50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the potassium sulfate solution to react completely. 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= ?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			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 ?  +  ?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	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</a:t>
            </a:r>
            <a:r>
              <a:rPr lang="en-US" sz="2800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KCl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BaSO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(s)</a:t>
            </a:r>
            <a:endParaRPr lang="en-US" sz="2800" i="1">
              <a:solidFill>
                <a:srgbClr val="000587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?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>
                <a:solidFill>
                  <a:srgbClr val="CC3300"/>
                </a:solidFill>
                <a:latin typeface="Times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 </a:t>
            </a:r>
            <a:r>
              <a:rPr lang="en-US" b="1" i="1">
                <a:latin typeface="Helvetica" charset="0"/>
              </a:rPr>
              <a:t>[M</a:t>
            </a:r>
            <a:r>
              <a:rPr lang="en-US" b="1" i="1" baseline="-25000">
                <a:latin typeface="Helvetica" charset="0"/>
              </a:rPr>
              <a:t>BaCl2</a:t>
            </a:r>
            <a:r>
              <a:rPr lang="en-US" b="1" i="1">
                <a:latin typeface="Helvetica" charset="0"/>
              </a:rPr>
              <a:t>x V</a:t>
            </a:r>
            <a:r>
              <a:rPr lang="en-US" b="1" i="1" baseline="-25000">
                <a:latin typeface="Helvetica" charset="0"/>
              </a:rPr>
              <a:t>BaCl2</a:t>
            </a:r>
            <a:r>
              <a:rPr lang="en-US" b="1" i="1">
                <a:latin typeface="Helvetica" charset="0"/>
              </a:rPr>
              <a:t> / V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] [? </a:t>
            </a:r>
            <a:r>
              <a:rPr lang="en-US" b="1" i="1">
                <a:solidFill>
                  <a:srgbClr val="00068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/ ? </a:t>
            </a:r>
            <a:r>
              <a:rPr lang="en-US" b="1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 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]</a:t>
            </a:r>
            <a:endParaRPr lang="en-US" b="1" i="1" baseline="-2500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b="1" i="1" baseline="-2500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000" b="1">
                <a:solidFill>
                  <a:srgbClr val="CC3300"/>
                </a:solidFill>
                <a:latin typeface="Times" charset="0"/>
              </a:rPr>
              <a:t>			0.010000 </a:t>
            </a:r>
            <a:r>
              <a:rPr lang="en-US" sz="2000" b="1" i="1">
                <a:latin typeface="Helvetica" charset="0"/>
              </a:rPr>
              <a:t>mol</a:t>
            </a:r>
            <a:r>
              <a:rPr lang="en-US" sz="2000" b="1" i="1" baseline="-25000">
                <a:latin typeface="Helvetica" charset="0"/>
              </a:rPr>
              <a:t>BaCl2 </a:t>
            </a:r>
            <a:r>
              <a:rPr lang="en-US" sz="20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x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0.02000 </a:t>
            </a:r>
            <a:r>
              <a:rPr lang="en-US" sz="2000" b="1" i="1">
                <a:latin typeface="Helvetica" charset="0"/>
              </a:rPr>
              <a:t>L</a:t>
            </a:r>
            <a:r>
              <a:rPr lang="en-US" b="1" i="1" baseline="-25000">
                <a:latin typeface="Helvetica" charset="0"/>
              </a:rPr>
              <a:t>BaCl2</a:t>
            </a:r>
            <a:r>
              <a:rPr lang="en-US" b="1" i="1">
                <a:latin typeface="Helvetica" charset="0"/>
              </a:rPr>
              <a:t> x 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 </a:t>
            </a:r>
            <a:r>
              <a:rPr lang="en-US" b="1" i="1">
                <a:solidFill>
                  <a:srgbClr val="00068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latin typeface="Helvetica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				 </a:t>
            </a:r>
            <a:r>
              <a:rPr lang="en-US" sz="20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L</a:t>
            </a:r>
            <a:r>
              <a:rPr lang="en-US" sz="20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x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000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0.01550 </a:t>
            </a:r>
            <a:r>
              <a:rPr lang="en-US" sz="20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x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 1 </a:t>
            </a:r>
            <a:r>
              <a:rPr lang="en-US" b="1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 </a:t>
            </a:r>
            <a:endParaRPr lang="en-US" b="1" i="1" baseline="-25000"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b="1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65538" name="Object 2"/>
          <p:cNvGraphicFramePr>
            <a:graphicFrameLocks/>
          </p:cNvGraphicFramePr>
          <p:nvPr/>
        </p:nvGraphicFramePr>
        <p:xfrm>
          <a:off x="7772400" y="5486400"/>
          <a:ext cx="12192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9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486400"/>
                        <a:ext cx="12192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9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00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743200" y="4724400"/>
            <a:ext cx="2971800" cy="838200"/>
            <a:chOff x="2743200" y="4724400"/>
            <a:chExt cx="2971800" cy="838200"/>
          </a:xfrm>
        </p:grpSpPr>
        <p:sp>
          <p:nvSpPr>
            <p:cNvPr id="65550" name="Line 6"/>
            <p:cNvSpPr>
              <a:spLocks noChangeShapeType="1"/>
            </p:cNvSpPr>
            <p:nvPr/>
          </p:nvSpPr>
          <p:spPr bwMode="auto">
            <a:xfrm flipV="1">
              <a:off x="2743200" y="5181600"/>
              <a:ext cx="6096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51" name="Line 7"/>
            <p:cNvSpPr>
              <a:spLocks noChangeShapeType="1"/>
            </p:cNvSpPr>
            <p:nvPr/>
          </p:nvSpPr>
          <p:spPr bwMode="auto">
            <a:xfrm flipV="1">
              <a:off x="5181600" y="4724400"/>
              <a:ext cx="5334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352800" y="4800600"/>
            <a:ext cx="3810000" cy="762000"/>
            <a:chOff x="3352800" y="4800600"/>
            <a:chExt cx="3810000" cy="762000"/>
          </a:xfrm>
        </p:grpSpPr>
        <p:sp>
          <p:nvSpPr>
            <p:cNvPr id="65548" name="Line 8"/>
            <p:cNvSpPr>
              <a:spLocks noChangeShapeType="1"/>
            </p:cNvSpPr>
            <p:nvPr/>
          </p:nvSpPr>
          <p:spPr bwMode="auto">
            <a:xfrm flipV="1">
              <a:off x="3352800" y="48006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49" name="Line 9"/>
            <p:cNvSpPr>
              <a:spLocks noChangeShapeType="1"/>
            </p:cNvSpPr>
            <p:nvPr/>
          </p:nvSpPr>
          <p:spPr bwMode="auto">
            <a:xfrm flipV="1">
              <a:off x="6629400" y="52578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544" name="Line 10"/>
          <p:cNvSpPr>
            <a:spLocks noChangeShapeType="1"/>
          </p:cNvSpPr>
          <p:nvPr/>
        </p:nvSpPr>
        <p:spPr bwMode="auto">
          <a:xfrm>
            <a:off x="2133600" y="5105400"/>
            <a:ext cx="6096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381000" y="4800600"/>
            <a:ext cx="1776413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?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>
                <a:solidFill>
                  <a:srgbClr val="CC3300"/>
                </a:solidFill>
                <a:latin typeface="Times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609600" y="5638800"/>
            <a:ext cx="7050088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?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>
                <a:solidFill>
                  <a:srgbClr val="CC3300"/>
                </a:solidFill>
                <a:latin typeface="Times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 </a:t>
            </a:r>
            <a:r>
              <a:rPr lang="en-US" sz="2000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0.01290 </a:t>
            </a:r>
            <a:r>
              <a:rPr lang="en-US" sz="2000" b="1" i="1"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000" b="1" i="1" baseline="-25000">
                <a:latin typeface="Helvetica" charset="0"/>
              </a:rPr>
              <a:t> </a:t>
            </a:r>
            <a:r>
              <a:rPr lang="en-US" sz="20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/ 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 </a:t>
            </a:r>
            <a:r>
              <a:rPr lang="en-US" sz="2000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0.01290 </a:t>
            </a:r>
            <a:r>
              <a:rPr lang="en-US" sz="2000" b="1" i="1">
                <a:latin typeface="Helvetica" charset="0"/>
              </a:rPr>
              <a:t>M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05200" y="228600"/>
            <a:ext cx="24384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(</a:t>
            </a:r>
            <a:r>
              <a:rPr lang="en-US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Chem</a:t>
            </a:r>
            <a:r>
              <a:rPr lang="en-US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120 Prep)</a:t>
            </a:r>
            <a:endParaRPr lang="en-US" b="1" i="1" dirty="0">
              <a:solidFill>
                <a:srgbClr val="8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  <p:bldP spid="30732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  <a:endParaRPr lang="en-US" sz="4400" i="1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990600" y="1524000"/>
            <a:ext cx="76962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How many grams of potassium chloride are produced?</a:t>
            </a:r>
            <a:endParaRPr lang="en-US" sz="9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   ?  	+       ?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</a:t>
            </a:r>
            <a:r>
              <a:rPr lang="en-US" sz="2800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KCl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BaSO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(s)</a:t>
            </a:r>
            <a:endParaRPr lang="en-US" sz="2800" i="1">
              <a:solidFill>
                <a:srgbClr val="000587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8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67586" name="Object 2"/>
          <p:cNvGraphicFramePr>
            <a:graphicFrameLocks/>
          </p:cNvGraphicFramePr>
          <p:nvPr/>
        </p:nvGraphicFramePr>
        <p:xfrm>
          <a:off x="8001000" y="57912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49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57912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7" name="Object 3"/>
          <p:cNvGraphicFramePr>
            <a:graphicFrameLocks/>
          </p:cNvGraphicFramePr>
          <p:nvPr/>
        </p:nvGraphicFramePr>
        <p:xfrm>
          <a:off x="1143000" y="33528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50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3528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8"/>
          <p:cNvSpPr>
            <a:spLocks noGrp="1" noChangeArrowheads="1"/>
          </p:cNvSpPr>
          <p:nvPr>
            <p:ph sz="half" idx="1"/>
          </p:nvPr>
        </p:nvSpPr>
        <p:spPr>
          <a:xfrm>
            <a:off x="228600" y="3733800"/>
            <a:ext cx="8915400" cy="2743200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?g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KCl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= 0.010000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/ 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0.02000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 X  </a:t>
            </a:r>
            <a:r>
              <a:rPr lang="en-US" sz="20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solidFill>
                  <a:srgbClr val="000680"/>
                </a:solidFill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KCl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/ </a:t>
            </a:r>
            <a:r>
              <a:rPr lang="en-US" sz="20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 </a:t>
            </a:r>
          </a:p>
          <a:p>
            <a:pPr algn="r" eaLnBrk="1" hangingPunct="1">
              <a:buFontTx/>
              <a:buNone/>
            </a:pPr>
            <a:r>
              <a:rPr lang="en-US" sz="2000" b="1">
                <a:solidFill>
                  <a:srgbClr val="006600"/>
                </a:solidFill>
                <a:latin typeface="Helvetica" charset="0"/>
                <a:ea typeface="ＭＳ Ｐゴシック" charset="0"/>
                <a:cs typeface="ＭＳ Ｐゴシック" charset="0"/>
              </a:rPr>
              <a:t>74.55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g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KCl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/mol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KCl</a:t>
            </a:r>
            <a:endParaRPr lang="en-US" sz="2000" b="1" i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000" b="1" i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		</a:t>
            </a:r>
          </a:p>
          <a:p>
            <a:pPr eaLnBrk="1" hangingPunct="1">
              <a:buFontTx/>
              <a:buNone/>
            </a:pPr>
            <a:endParaRPr lang="en-US" sz="2000" b="1" i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0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85800" y="2971800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590800" y="3657600"/>
            <a:ext cx="5867400" cy="457200"/>
            <a:chOff x="2590800" y="3657600"/>
            <a:chExt cx="5867400" cy="457200"/>
          </a:xfrm>
        </p:grpSpPr>
        <p:sp>
          <p:nvSpPr>
            <p:cNvPr id="67600" name="Line 13"/>
            <p:cNvSpPr>
              <a:spLocks noChangeShapeType="1"/>
            </p:cNvSpPr>
            <p:nvPr/>
          </p:nvSpPr>
          <p:spPr bwMode="auto">
            <a:xfrm flipV="1">
              <a:off x="2590800" y="3657600"/>
              <a:ext cx="6096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1" name="Line 15"/>
            <p:cNvSpPr>
              <a:spLocks noChangeShapeType="1"/>
            </p:cNvSpPr>
            <p:nvPr/>
          </p:nvSpPr>
          <p:spPr bwMode="auto">
            <a:xfrm flipV="1">
              <a:off x="8001000" y="3733800"/>
              <a:ext cx="4572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657600" y="3733800"/>
            <a:ext cx="2362200" cy="381000"/>
            <a:chOff x="3657600" y="3733800"/>
            <a:chExt cx="2362200" cy="381000"/>
          </a:xfrm>
        </p:grpSpPr>
        <p:sp>
          <p:nvSpPr>
            <p:cNvPr id="67598" name="Line 16"/>
            <p:cNvSpPr>
              <a:spLocks noChangeShapeType="1"/>
            </p:cNvSpPr>
            <p:nvPr/>
          </p:nvSpPr>
          <p:spPr bwMode="auto">
            <a:xfrm flipV="1">
              <a:off x="3657600" y="3733800"/>
              <a:ext cx="5334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9" name="Line 17"/>
            <p:cNvSpPr>
              <a:spLocks noChangeShapeType="1"/>
            </p:cNvSpPr>
            <p:nvPr/>
          </p:nvSpPr>
          <p:spPr bwMode="auto">
            <a:xfrm flipV="1">
              <a:off x="5562600" y="3733800"/>
              <a:ext cx="4572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6781800" y="3657600"/>
            <a:ext cx="2057400" cy="838200"/>
            <a:chOff x="6781800" y="3657600"/>
            <a:chExt cx="2057400" cy="838200"/>
          </a:xfrm>
        </p:grpSpPr>
        <p:sp>
          <p:nvSpPr>
            <p:cNvPr id="67596" name="Line 18"/>
            <p:cNvSpPr>
              <a:spLocks noChangeShapeType="1"/>
            </p:cNvSpPr>
            <p:nvPr/>
          </p:nvSpPr>
          <p:spPr bwMode="auto">
            <a:xfrm flipV="1">
              <a:off x="6781800" y="3657600"/>
              <a:ext cx="6096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7" name="Line 19"/>
            <p:cNvSpPr>
              <a:spLocks noChangeShapeType="1"/>
            </p:cNvSpPr>
            <p:nvPr/>
          </p:nvSpPr>
          <p:spPr bwMode="auto">
            <a:xfrm flipV="1">
              <a:off x="8382000" y="4114800"/>
              <a:ext cx="4572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1931988" y="4800600"/>
            <a:ext cx="1725612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i="1">
                <a:latin typeface="Times" charset="0"/>
              </a:rPr>
              <a:t>= </a:t>
            </a:r>
            <a:r>
              <a:rPr lang="en-US" sz="1800" b="1" i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0.02982</a:t>
            </a:r>
            <a:r>
              <a:rPr lang="en-US" sz="1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 </a:t>
            </a:r>
            <a:r>
              <a:rPr lang="en-US" sz="1800" b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g</a:t>
            </a:r>
            <a:r>
              <a:rPr lang="en-US" sz="1800" b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KCl</a:t>
            </a:r>
            <a:endParaRPr lang="en-US" sz="1800" b="1" i="1" baseline="-25000">
              <a:latin typeface="Times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05200" y="228600"/>
            <a:ext cx="24384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(</a:t>
            </a:r>
            <a:r>
              <a:rPr lang="en-US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Chem</a:t>
            </a:r>
            <a:r>
              <a:rPr lang="en-US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120 Prep)</a:t>
            </a:r>
            <a:endParaRPr lang="en-US" b="1" i="1" dirty="0">
              <a:solidFill>
                <a:srgbClr val="8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20" grpId="0" build="p" autoUpdateAnimBg="0"/>
      <p:bldP spid="13332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  <a:endParaRPr lang="en-US" sz="4400" i="1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990600" y="1524000"/>
            <a:ext cx="76962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If </a:t>
            </a:r>
            <a:r>
              <a:rPr lang="en-US" b="1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20.00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0.10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 solution of barium chloride was reacted with </a:t>
            </a:r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15.00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0.20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 solution of potassium sulfate, what would be the theoretical yield of barium sulfate?</a:t>
            </a:r>
            <a:endParaRPr lang="en-US" sz="9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KCl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BaSO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(s) </a:t>
            </a:r>
            <a:endParaRPr lang="en-US" sz="2800" i="1">
              <a:solidFill>
                <a:srgbClr val="000587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8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69634" name="Object 2"/>
          <p:cNvGraphicFramePr>
            <a:graphicFrameLocks/>
          </p:cNvGraphicFramePr>
          <p:nvPr/>
        </p:nvGraphicFramePr>
        <p:xfrm>
          <a:off x="8001000" y="57912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94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57912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5" name="Object 3"/>
          <p:cNvGraphicFramePr>
            <a:graphicFrameLocks/>
          </p:cNvGraphicFramePr>
          <p:nvPr/>
        </p:nvGraphicFramePr>
        <p:xfrm>
          <a:off x="1143000" y="33528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95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3528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457200" y="3886200"/>
            <a:ext cx="4343400" cy="2743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= M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V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0.10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/ 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18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0.02000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</a:p>
          <a:p>
            <a:pPr algn="ctr" eaLnBrk="1" hangingPunct="1">
              <a:buFontTx/>
              <a:buNone/>
            </a:pPr>
            <a:r>
              <a:rPr lang="en-US" sz="18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1 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000" b="1">
                <a:solidFill>
                  <a:srgbClr val="FF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2.0 x 10</a:t>
            </a:r>
            <a:r>
              <a:rPr lang="en-US" sz="2000" b="1" baseline="30000">
                <a:solidFill>
                  <a:srgbClr val="FF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-3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5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4648200" y="3886200"/>
            <a:ext cx="4495800" cy="28194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 M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V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0.20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/ 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18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0.01500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</a:p>
          <a:p>
            <a:pPr algn="ctr" eaLnBrk="1" hangingPunct="1">
              <a:buFontTx/>
              <a:buNone/>
            </a:pPr>
            <a:r>
              <a:rPr lang="en-US" sz="18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1 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0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3.0 x 10</a:t>
            </a:r>
            <a:r>
              <a:rPr lang="en-US" sz="2000" b="1" baseline="30000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-3</a:t>
            </a:r>
            <a:endParaRPr lang="en-US" sz="2000" b="1" i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1143000" y="35052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>
                <a:solidFill>
                  <a:srgbClr val="990000"/>
                </a:solidFill>
                <a:latin typeface="Helvetica" charset="0"/>
              </a:rPr>
              <a:t>Which is the Limiting Reagent?</a:t>
            </a:r>
            <a:endParaRPr lang="en-US"/>
          </a:p>
        </p:txBody>
      </p:sp>
      <p:sp>
        <p:nvSpPr>
          <p:cNvPr id="69641" name="Line 9"/>
          <p:cNvSpPr>
            <a:spLocks noChangeShapeType="1"/>
          </p:cNvSpPr>
          <p:nvPr/>
        </p:nvSpPr>
        <p:spPr bwMode="auto">
          <a:xfrm>
            <a:off x="762000" y="4648200"/>
            <a:ext cx="3810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Line 10"/>
          <p:cNvSpPr>
            <a:spLocks noChangeShapeType="1"/>
          </p:cNvSpPr>
          <p:nvPr/>
        </p:nvSpPr>
        <p:spPr bwMode="auto">
          <a:xfrm>
            <a:off x="5029200" y="4648200"/>
            <a:ext cx="396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Line 11"/>
          <p:cNvSpPr>
            <a:spLocks noChangeShapeType="1"/>
          </p:cNvSpPr>
          <p:nvPr/>
        </p:nvSpPr>
        <p:spPr bwMode="auto">
          <a:xfrm flipH="1">
            <a:off x="533400" y="3886200"/>
            <a:ext cx="411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Line 12"/>
          <p:cNvSpPr>
            <a:spLocks noChangeShapeType="1"/>
          </p:cNvSpPr>
          <p:nvPr/>
        </p:nvSpPr>
        <p:spPr bwMode="auto">
          <a:xfrm flipH="1">
            <a:off x="609600" y="6705600"/>
            <a:ext cx="403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3505200" y="5715000"/>
            <a:ext cx="2476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i="1">
                <a:latin typeface="Helvetica" charset="0"/>
              </a:rPr>
              <a:t>2.0 x 10</a:t>
            </a:r>
            <a:r>
              <a:rPr lang="en-US" sz="1800" b="1" i="1" baseline="30000">
                <a:latin typeface="Times" charset="0"/>
              </a:rPr>
              <a:t>-3</a:t>
            </a:r>
            <a:r>
              <a:rPr lang="en-US" sz="1800" b="1" i="1">
                <a:latin typeface="Helvetica" charset="0"/>
              </a:rPr>
              <a:t> </a:t>
            </a:r>
            <a:r>
              <a:rPr lang="en-US" sz="1800" b="1">
                <a:latin typeface="Helvetica" charset="0"/>
              </a:rPr>
              <a:t> </a:t>
            </a:r>
            <a:r>
              <a:rPr lang="en-US" sz="1800" b="1" i="1">
                <a:latin typeface="Helvetica" charset="0"/>
              </a:rPr>
              <a:t>&lt; 3.0 x 10</a:t>
            </a:r>
            <a:r>
              <a:rPr lang="en-US" sz="1800" b="1" i="1" baseline="30000">
                <a:latin typeface="Times" charset="0"/>
              </a:rPr>
              <a:t>-3</a:t>
            </a:r>
            <a:r>
              <a:rPr lang="en-US" sz="1800" b="1" i="1">
                <a:latin typeface="Helvetica" charset="0"/>
              </a:rPr>
              <a:t> 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3962400" y="6096000"/>
            <a:ext cx="2673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i="1">
                <a:solidFill>
                  <a:srgbClr val="FF3300"/>
                </a:solidFill>
                <a:latin typeface="Helvetica" charset="0"/>
              </a:rPr>
              <a:t>2.0 x 10</a:t>
            </a:r>
            <a:r>
              <a:rPr lang="en-US" sz="1800" b="1" i="1" baseline="30000">
                <a:solidFill>
                  <a:srgbClr val="FF3300"/>
                </a:solidFill>
                <a:latin typeface="Times" charset="0"/>
              </a:rPr>
              <a:t>-3</a:t>
            </a:r>
            <a:r>
              <a:rPr lang="en-US" sz="1800" b="1" i="1">
                <a:latin typeface="Helvetica" charset="0"/>
              </a:rPr>
              <a:t> </a:t>
            </a:r>
            <a:r>
              <a:rPr lang="en-US" sz="1800" b="1">
                <a:latin typeface="Helvetica" charset="0"/>
              </a:rPr>
              <a:t>mol </a:t>
            </a:r>
            <a:r>
              <a:rPr lang="en-US" sz="1800" i="1">
                <a:latin typeface="Helvetica" charset="0"/>
              </a:rPr>
              <a:t>is limiting </a:t>
            </a:r>
            <a:endParaRPr lang="en-US" sz="1800" b="1">
              <a:latin typeface="Helvetica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05200" y="228600"/>
            <a:ext cx="24384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(</a:t>
            </a:r>
            <a:r>
              <a:rPr lang="en-US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Chem</a:t>
            </a:r>
            <a:r>
              <a:rPr lang="en-US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120 Prep)</a:t>
            </a:r>
            <a:endParaRPr lang="en-US" b="1" i="1" dirty="0">
              <a:solidFill>
                <a:srgbClr val="8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8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8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8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8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utoUpdateAnimBg="0"/>
      <p:bldP spid="37894" grpId="0" build="p" autoUpdateAnimBg="0"/>
      <p:bldP spid="37895" grpId="0" build="p" animBg="1" autoUpdateAnimBg="0"/>
      <p:bldP spid="37896" grpId="0" autoUpdateAnimBg="0"/>
      <p:bldP spid="37901" grpId="0" autoUpdateAnimBg="0"/>
      <p:bldP spid="37902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  <a:endParaRPr lang="en-US" sz="4400" i="1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990600" y="1524000"/>
            <a:ext cx="76962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If </a:t>
            </a:r>
            <a:r>
              <a:rPr lang="en-US" b="1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20.00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0.10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 solution of barium chloride was reacted with </a:t>
            </a:r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15.00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0.20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 solution of potassium sulfate, what would be the theoretical yield of barium sulfate?</a:t>
            </a:r>
            <a:endParaRPr lang="en-US" sz="9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KCl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BaSO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(s) </a:t>
            </a:r>
            <a:endParaRPr lang="en-US" sz="2800" i="1">
              <a:solidFill>
                <a:srgbClr val="000587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8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71682" name="Object 2"/>
          <p:cNvGraphicFramePr>
            <a:graphicFrameLocks/>
          </p:cNvGraphicFramePr>
          <p:nvPr/>
        </p:nvGraphicFramePr>
        <p:xfrm>
          <a:off x="8001000" y="57912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7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57912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3" name="Object 3"/>
          <p:cNvGraphicFramePr>
            <a:graphicFrameLocks/>
          </p:cNvGraphicFramePr>
          <p:nvPr/>
        </p:nvGraphicFramePr>
        <p:xfrm>
          <a:off x="1143000" y="33528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8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3528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1524000" y="3886200"/>
            <a:ext cx="7620000" cy="1219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Must use the limiting reagent: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	 </a:t>
            </a:r>
          </a:p>
          <a:p>
            <a:pPr eaLnBrk="1" hangingPunct="1">
              <a:buFontTx/>
              <a:buNone/>
            </a:pP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0.10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18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0.02000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18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1 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BaSO4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 233.39 g 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BaSO4</a:t>
            </a:r>
            <a:endParaRPr lang="en-US" sz="20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		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18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 			  1 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  	       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BaSO4</a:t>
            </a: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7" name="Line 9"/>
          <p:cNvSpPr>
            <a:spLocks noChangeShapeType="1"/>
          </p:cNvSpPr>
          <p:nvPr/>
        </p:nvSpPr>
        <p:spPr bwMode="auto">
          <a:xfrm>
            <a:off x="1752600" y="464820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8" name="Line 11"/>
          <p:cNvSpPr>
            <a:spLocks noChangeShapeType="1"/>
          </p:cNvSpPr>
          <p:nvPr/>
        </p:nvSpPr>
        <p:spPr bwMode="auto">
          <a:xfrm flipH="1">
            <a:off x="2971800" y="3733800"/>
            <a:ext cx="411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9" name="Text Box 16"/>
          <p:cNvSpPr txBox="1">
            <a:spLocks noChangeArrowheads="1"/>
          </p:cNvSpPr>
          <p:nvPr/>
        </p:nvSpPr>
        <p:spPr bwMode="auto">
          <a:xfrm>
            <a:off x="1447800" y="4419600"/>
            <a:ext cx="331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>
                <a:latin typeface="Helvetica" charset="0"/>
              </a:rPr>
              <a:t>=</a:t>
            </a:r>
            <a:endParaRPr lang="en-US"/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1585913" y="5378450"/>
            <a:ext cx="1385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i="1">
                <a:latin typeface="Helvetica" charset="0"/>
              </a:rPr>
              <a:t>= 0.47 g</a:t>
            </a:r>
            <a:r>
              <a:rPr lang="en-US"/>
              <a:t> 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514600" y="4267200"/>
            <a:ext cx="3581400" cy="762000"/>
            <a:chOff x="2514600" y="4267200"/>
            <a:chExt cx="3581400" cy="762000"/>
          </a:xfrm>
        </p:grpSpPr>
        <p:sp>
          <p:nvSpPr>
            <p:cNvPr id="71698" name="Line 18"/>
            <p:cNvSpPr>
              <a:spLocks noChangeShapeType="1"/>
            </p:cNvSpPr>
            <p:nvPr/>
          </p:nvSpPr>
          <p:spPr bwMode="auto">
            <a:xfrm flipV="1">
              <a:off x="2514600" y="4267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9" name="Line 19"/>
            <p:cNvSpPr>
              <a:spLocks noChangeShapeType="1"/>
            </p:cNvSpPr>
            <p:nvPr/>
          </p:nvSpPr>
          <p:spPr bwMode="auto">
            <a:xfrm flipV="1">
              <a:off x="5562600" y="47244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590800" y="4267200"/>
            <a:ext cx="2590800" cy="762000"/>
            <a:chOff x="2590800" y="4267200"/>
            <a:chExt cx="2590800" cy="762000"/>
          </a:xfrm>
        </p:grpSpPr>
        <p:sp>
          <p:nvSpPr>
            <p:cNvPr id="71696" name="Line 20"/>
            <p:cNvSpPr>
              <a:spLocks noChangeShapeType="1"/>
            </p:cNvSpPr>
            <p:nvPr/>
          </p:nvSpPr>
          <p:spPr bwMode="auto">
            <a:xfrm flipV="1">
              <a:off x="2590800" y="47244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7" name="Line 21"/>
            <p:cNvSpPr>
              <a:spLocks noChangeShapeType="1"/>
            </p:cNvSpPr>
            <p:nvPr/>
          </p:nvSpPr>
          <p:spPr bwMode="auto">
            <a:xfrm flipV="1">
              <a:off x="4648200" y="4267200"/>
              <a:ext cx="5334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5715000" y="4267200"/>
            <a:ext cx="2590800" cy="685800"/>
            <a:chOff x="5715000" y="4267200"/>
            <a:chExt cx="2590800" cy="685800"/>
          </a:xfrm>
        </p:grpSpPr>
        <p:sp>
          <p:nvSpPr>
            <p:cNvPr id="71694" name="Line 22"/>
            <p:cNvSpPr>
              <a:spLocks noChangeShapeType="1"/>
            </p:cNvSpPr>
            <p:nvPr/>
          </p:nvSpPr>
          <p:spPr bwMode="auto">
            <a:xfrm flipV="1">
              <a:off x="5715000" y="4267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5" name="Line 23"/>
            <p:cNvSpPr>
              <a:spLocks noChangeShapeType="1"/>
            </p:cNvSpPr>
            <p:nvPr/>
          </p:nvSpPr>
          <p:spPr bwMode="auto">
            <a:xfrm flipV="1">
              <a:off x="7772400" y="4648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3505200" y="228600"/>
            <a:ext cx="24384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(</a:t>
            </a:r>
            <a:r>
              <a:rPr lang="en-US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Chem</a:t>
            </a:r>
            <a:r>
              <a:rPr lang="en-US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120 Prep)</a:t>
            </a:r>
            <a:endParaRPr lang="en-US" b="1" i="1" dirty="0">
              <a:solidFill>
                <a:srgbClr val="8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utoUpdateAnimBg="0"/>
      <p:bldP spid="39942" grpId="0" build="p" autoUpdateAnimBg="0"/>
      <p:bldP spid="39953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73730" name="Object 2"/>
          <p:cNvGraphicFramePr>
            <a:graphicFrameLocks noChangeAspect="1"/>
          </p:cNvGraphicFramePr>
          <p:nvPr/>
        </p:nvGraphicFramePr>
        <p:xfrm>
          <a:off x="685800" y="2133600"/>
          <a:ext cx="7658100" cy="372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7" name="Document" r:id="rId3" imgW="30679365" imgH="14882540" progId="Word.Document.8">
                  <p:embed/>
                </p:oleObj>
              </mc:Choice>
              <mc:Fallback>
                <p:oleObj name="Document" r:id="rId3" imgW="30679365" imgH="1488254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8100" cy="372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ANSWER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1152525" y="22939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2312988" y="22939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836613" y="270192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3405188" y="3111500"/>
            <a:ext cx="1190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-</a:t>
            </a:r>
            <a:endParaRPr lang="en-US">
              <a:latin typeface="Times" charset="0"/>
            </a:endParaRP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7339013" y="3111500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836613" y="352107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7540625" y="413067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519EC1"/>
                </a:solidFill>
                <a:latin typeface="Arial" charset="0"/>
              </a:rPr>
              <a:t>2</a:t>
            </a:r>
            <a:endParaRPr lang="en-US">
              <a:latin typeface="Times" charset="0"/>
            </a:endParaRPr>
          </a:p>
        </p:txBody>
      </p:sp>
      <p:sp>
        <p:nvSpPr>
          <p:cNvPr id="74762" name="Rectangle 10"/>
          <p:cNvSpPr>
            <a:spLocks noChangeArrowheads="1"/>
          </p:cNvSpPr>
          <p:nvPr/>
        </p:nvSpPr>
        <p:spPr bwMode="auto">
          <a:xfrm>
            <a:off x="8178800" y="413067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519EC1"/>
                </a:solidFill>
                <a:latin typeface="Arial" charset="0"/>
              </a:rPr>
              <a:t>4</a:t>
            </a:r>
            <a:endParaRPr lang="en-US">
              <a:latin typeface="Times" charset="0"/>
            </a:endParaRPr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8304213" y="3929063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74764" name="Rectangle 12"/>
          <p:cNvSpPr>
            <a:spLocks noChangeArrowheads="1"/>
          </p:cNvSpPr>
          <p:nvPr/>
        </p:nvSpPr>
        <p:spPr bwMode="auto">
          <a:xfrm>
            <a:off x="1738313" y="460216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519EC1"/>
                </a:solidFill>
                <a:latin typeface="Arial" charset="0"/>
              </a:rPr>
              <a:t>2</a:t>
            </a:r>
            <a:endParaRPr lang="en-US">
              <a:latin typeface="Times" charset="0"/>
            </a:endParaRPr>
          </a:p>
        </p:txBody>
      </p:sp>
      <p:sp>
        <p:nvSpPr>
          <p:cNvPr id="74765" name="Rectangle 13"/>
          <p:cNvSpPr>
            <a:spLocks noChangeArrowheads="1"/>
          </p:cNvSpPr>
          <p:nvPr/>
        </p:nvSpPr>
        <p:spPr bwMode="auto">
          <a:xfrm>
            <a:off x="2376488" y="460216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519EC1"/>
                </a:solidFill>
                <a:latin typeface="Arial" charset="0"/>
              </a:rPr>
              <a:t>4</a:t>
            </a:r>
            <a:endParaRPr lang="en-US">
              <a:latin typeface="Times" charset="0"/>
            </a:endParaRPr>
          </a:p>
        </p:txBody>
      </p:sp>
      <p:sp>
        <p:nvSpPr>
          <p:cNvPr id="74766" name="Rectangle 14"/>
          <p:cNvSpPr>
            <a:spLocks noChangeArrowheads="1"/>
          </p:cNvSpPr>
          <p:nvPr/>
        </p:nvSpPr>
        <p:spPr bwMode="auto">
          <a:xfrm>
            <a:off x="3360738" y="460216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519EC1"/>
                </a:solidFill>
                <a:latin typeface="Arial" charset="0"/>
              </a:rPr>
              <a:t>2</a:t>
            </a:r>
            <a:endParaRPr lang="en-US">
              <a:latin typeface="Times" charset="0"/>
            </a:endParaRPr>
          </a:p>
        </p:txBody>
      </p:sp>
      <p:sp>
        <p:nvSpPr>
          <p:cNvPr id="74767" name="Rectangle 15"/>
          <p:cNvSpPr>
            <a:spLocks noChangeArrowheads="1"/>
          </p:cNvSpPr>
          <p:nvPr/>
        </p:nvSpPr>
        <p:spPr bwMode="auto">
          <a:xfrm>
            <a:off x="5616575" y="50482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519EC1"/>
                </a:solidFill>
                <a:latin typeface="Arial" charset="0"/>
              </a:rPr>
              <a:t>2</a:t>
            </a:r>
            <a:endParaRPr lang="en-US">
              <a:latin typeface="Times" charset="0"/>
            </a:endParaRPr>
          </a:p>
        </p:txBody>
      </p:sp>
      <p:grpSp>
        <p:nvGrpSpPr>
          <p:cNvPr id="74768" name="Group 16"/>
          <p:cNvGrpSpPr>
            <a:grpSpLocks/>
          </p:cNvGrpSpPr>
          <p:nvPr/>
        </p:nvGrpSpPr>
        <p:grpSpPr bwMode="auto">
          <a:xfrm>
            <a:off x="836613" y="2293938"/>
            <a:ext cx="7343775" cy="2981325"/>
            <a:chOff x="527" y="1445"/>
            <a:chExt cx="4626" cy="1878"/>
          </a:xfrm>
        </p:grpSpPr>
        <p:sp>
          <p:nvSpPr>
            <p:cNvPr id="74773" name="Rectangle 17"/>
            <p:cNvSpPr>
              <a:spLocks noChangeArrowheads="1"/>
            </p:cNvSpPr>
            <p:nvPr/>
          </p:nvSpPr>
          <p:spPr bwMode="auto">
            <a:xfrm>
              <a:off x="527" y="1445"/>
              <a:ext cx="23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C)</a:t>
              </a:r>
              <a:endParaRPr lang="en-US">
                <a:latin typeface="Times" charset="0"/>
              </a:endParaRPr>
            </a:p>
          </p:txBody>
        </p:sp>
        <p:sp>
          <p:nvSpPr>
            <p:cNvPr id="74774" name="Rectangle 18"/>
            <p:cNvSpPr>
              <a:spLocks noChangeArrowheads="1"/>
            </p:cNvSpPr>
            <p:nvPr/>
          </p:nvSpPr>
          <p:spPr bwMode="auto">
            <a:xfrm>
              <a:off x="958" y="1445"/>
              <a:ext cx="49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2.4 g</a:t>
              </a:r>
              <a:endParaRPr lang="en-US">
                <a:latin typeface="Times" charset="0"/>
              </a:endParaRPr>
            </a:p>
          </p:txBody>
        </p:sp>
        <p:sp>
          <p:nvSpPr>
            <p:cNvPr id="74775" name="Rectangle 21"/>
            <p:cNvSpPr>
              <a:spLocks noChangeArrowheads="1"/>
            </p:cNvSpPr>
            <p:nvPr/>
          </p:nvSpPr>
          <p:spPr bwMode="auto">
            <a:xfrm>
              <a:off x="527" y="2475"/>
              <a:ext cx="423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Remember that the reaction is 2NaOH + H</a:t>
              </a:r>
              <a:endParaRPr lang="en-US">
                <a:latin typeface="Times" charset="0"/>
              </a:endParaRPr>
            </a:p>
          </p:txBody>
        </p:sp>
        <p:sp>
          <p:nvSpPr>
            <p:cNvPr id="74776" name="Rectangle 22"/>
            <p:cNvSpPr>
              <a:spLocks noChangeArrowheads="1"/>
            </p:cNvSpPr>
            <p:nvPr/>
          </p:nvSpPr>
          <p:spPr bwMode="auto">
            <a:xfrm>
              <a:off x="4830" y="2475"/>
              <a:ext cx="32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SO</a:t>
              </a:r>
              <a:endParaRPr lang="en-US">
                <a:latin typeface="Times" charset="0"/>
              </a:endParaRPr>
            </a:p>
          </p:txBody>
        </p:sp>
        <p:sp>
          <p:nvSpPr>
            <p:cNvPr id="74777" name="Rectangle 23"/>
            <p:cNvSpPr>
              <a:spLocks noChangeArrowheads="1"/>
            </p:cNvSpPr>
            <p:nvPr/>
          </p:nvSpPr>
          <p:spPr bwMode="auto">
            <a:xfrm>
              <a:off x="527" y="2748"/>
              <a:ext cx="22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Symbol" charset="0"/>
                </a:rPr>
                <a:t>®</a:t>
              </a:r>
              <a:endParaRPr lang="en-US">
                <a:latin typeface="Times" charset="0"/>
              </a:endParaRPr>
            </a:p>
          </p:txBody>
        </p:sp>
        <p:sp>
          <p:nvSpPr>
            <p:cNvPr id="74778" name="Rectangle 24"/>
            <p:cNvSpPr>
              <a:spLocks noChangeArrowheads="1"/>
            </p:cNvSpPr>
            <p:nvPr/>
          </p:nvSpPr>
          <p:spPr bwMode="auto">
            <a:xfrm>
              <a:off x="747" y="2772"/>
              <a:ext cx="34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 Na</a:t>
              </a:r>
              <a:endParaRPr lang="en-US">
                <a:latin typeface="Times" charset="0"/>
              </a:endParaRPr>
            </a:p>
          </p:txBody>
        </p:sp>
        <p:sp>
          <p:nvSpPr>
            <p:cNvPr id="74779" name="Rectangle 25"/>
            <p:cNvSpPr>
              <a:spLocks noChangeArrowheads="1"/>
            </p:cNvSpPr>
            <p:nvPr/>
          </p:nvSpPr>
          <p:spPr bwMode="auto">
            <a:xfrm>
              <a:off x="1175" y="2772"/>
              <a:ext cx="32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SO</a:t>
              </a:r>
              <a:endParaRPr lang="en-US">
                <a:latin typeface="Times" charset="0"/>
              </a:endParaRPr>
            </a:p>
          </p:txBody>
        </p:sp>
        <p:sp>
          <p:nvSpPr>
            <p:cNvPr id="74780" name="Rectangle 26"/>
            <p:cNvSpPr>
              <a:spLocks noChangeArrowheads="1"/>
            </p:cNvSpPr>
            <p:nvPr/>
          </p:nvSpPr>
          <p:spPr bwMode="auto">
            <a:xfrm>
              <a:off x="1577" y="2772"/>
              <a:ext cx="54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 + 2H</a:t>
              </a:r>
              <a:endParaRPr lang="en-US">
                <a:latin typeface="Times" charset="0"/>
              </a:endParaRPr>
            </a:p>
          </p:txBody>
        </p:sp>
        <p:sp>
          <p:nvSpPr>
            <p:cNvPr id="74781" name="Rectangle 27"/>
            <p:cNvSpPr>
              <a:spLocks noChangeArrowheads="1"/>
            </p:cNvSpPr>
            <p:nvPr/>
          </p:nvSpPr>
          <p:spPr bwMode="auto">
            <a:xfrm>
              <a:off x="2197" y="2772"/>
              <a:ext cx="287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O, so there are two moles of </a:t>
              </a:r>
              <a:endParaRPr lang="en-US">
                <a:latin typeface="Times" charset="0"/>
              </a:endParaRPr>
            </a:p>
          </p:txBody>
        </p:sp>
        <p:sp>
          <p:nvSpPr>
            <p:cNvPr id="74782" name="Rectangle 28"/>
            <p:cNvSpPr>
              <a:spLocks noChangeArrowheads="1"/>
            </p:cNvSpPr>
            <p:nvPr/>
          </p:nvSpPr>
          <p:spPr bwMode="auto">
            <a:xfrm>
              <a:off x="527" y="3054"/>
              <a:ext cx="301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NaOH used per one mole of H</a:t>
              </a:r>
              <a:endParaRPr lang="en-US">
                <a:latin typeface="Times" charset="0"/>
              </a:endParaRPr>
            </a:p>
          </p:txBody>
        </p:sp>
        <p:sp>
          <p:nvSpPr>
            <p:cNvPr id="74783" name="Rectangle 29"/>
            <p:cNvSpPr>
              <a:spLocks noChangeArrowheads="1"/>
            </p:cNvSpPr>
            <p:nvPr/>
          </p:nvSpPr>
          <p:spPr bwMode="auto">
            <a:xfrm>
              <a:off x="3617" y="3054"/>
              <a:ext cx="32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SO</a:t>
              </a:r>
              <a:endParaRPr lang="en-US">
                <a:latin typeface="Times" charset="0"/>
              </a:endParaRPr>
            </a:p>
          </p:txBody>
        </p:sp>
      </p:grpSp>
      <p:sp>
        <p:nvSpPr>
          <p:cNvPr id="74769" name="Rectangle 30"/>
          <p:cNvSpPr>
            <a:spLocks noChangeArrowheads="1"/>
          </p:cNvSpPr>
          <p:nvPr/>
        </p:nvSpPr>
        <p:spPr bwMode="auto">
          <a:xfrm>
            <a:off x="6253163" y="50482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519EC1"/>
                </a:solidFill>
                <a:latin typeface="Arial" charset="0"/>
              </a:rPr>
              <a:t>4</a:t>
            </a:r>
            <a:endParaRPr lang="en-US">
              <a:latin typeface="Times" charset="0"/>
            </a:endParaRPr>
          </a:p>
        </p:txBody>
      </p:sp>
      <p:sp>
        <p:nvSpPr>
          <p:cNvPr id="74770" name="Rectangle 31"/>
          <p:cNvSpPr>
            <a:spLocks noChangeArrowheads="1"/>
          </p:cNvSpPr>
          <p:nvPr/>
        </p:nvSpPr>
        <p:spPr bwMode="auto">
          <a:xfrm>
            <a:off x="6380163" y="484822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.</a:t>
            </a:r>
            <a:endParaRPr lang="en-US">
              <a:latin typeface="Times" charset="0"/>
            </a:endParaRPr>
          </a:p>
        </p:txBody>
      </p:sp>
      <p:sp>
        <p:nvSpPr>
          <p:cNvPr id="74771" name="Rectangle 32"/>
          <p:cNvSpPr>
            <a:spLocks noChangeArrowheads="1"/>
          </p:cNvSpPr>
          <p:nvPr/>
        </p:nvSpPr>
        <p:spPr bwMode="auto">
          <a:xfrm>
            <a:off x="6478588" y="484822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74772" name="Rectangle 33"/>
          <p:cNvSpPr>
            <a:spLocks noChangeArrowheads="1"/>
          </p:cNvSpPr>
          <p:nvPr/>
        </p:nvSpPr>
        <p:spPr bwMode="auto">
          <a:xfrm>
            <a:off x="836613" y="5294313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hem Pres. Video Template II">
  <a:themeElements>
    <a:clrScheme name="Custom 6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C0128"/>
      </a:accent1>
      <a:accent2>
        <a:srgbClr val="114FFB"/>
      </a:accent2>
      <a:accent3>
        <a:srgbClr val="FAFAFA"/>
      </a:accent3>
      <a:accent4>
        <a:srgbClr val="000000"/>
      </a:accent4>
      <a:accent5>
        <a:srgbClr val="FDAAAC"/>
      </a:accent5>
      <a:accent6>
        <a:srgbClr val="0E47E3"/>
      </a:accent6>
      <a:hlink>
        <a:srgbClr val="262BEC"/>
      </a:hlink>
      <a:folHlink>
        <a:srgbClr val="227A35"/>
      </a:folHlink>
    </a:clrScheme>
    <a:fontScheme name="Chem Pres. Video Template II">
      <a:majorFont>
        <a:latin typeface="Times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110" charset="0"/>
          </a:defRPr>
        </a:defPPr>
      </a:lstStyle>
    </a:lnDef>
  </a:objectDefaults>
  <a:extraClrSchemeLst>
    <a:extraClrScheme>
      <a:clrScheme name="Chem Pres. Video Template I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m Pres. Video Template II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Aq-Reactions 2010wo.ppt</Template>
  <TotalTime>69764</TotalTime>
  <Pages>6</Pages>
  <Words>1661</Words>
  <Application>Microsoft Macintosh PowerPoint</Application>
  <PresentationFormat>On-screen Show (4:3)</PresentationFormat>
  <Paragraphs>270</Paragraphs>
  <Slides>43</Slides>
  <Notes>19</Notes>
  <HiddenSlides>0</HiddenSlides>
  <MMClips>4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Chem Pres. Video Template II</vt:lpstr>
      <vt:lpstr>MS_ClipArt_Gallery</vt:lpstr>
      <vt:lpstr>Equation</vt:lpstr>
      <vt:lpstr>Document</vt:lpstr>
      <vt:lpstr>Microsoft Word 97 - 2004 Document</vt:lpstr>
      <vt:lpstr>PowerPoint Presentation</vt:lpstr>
      <vt:lpstr>Solutions</vt:lpstr>
      <vt:lpstr>Concentration and Temperature</vt:lpstr>
      <vt:lpstr>PowerPoint Presentation</vt:lpstr>
      <vt:lpstr>PowerPoint Presentation</vt:lpstr>
      <vt:lpstr>DHMO, dihydromonoxide :  “The Universal” Solvent</vt:lpstr>
      <vt:lpstr>Water : “The Universal” Solvent</vt:lpstr>
      <vt:lpstr>Water : “The Universal” Solvent</vt:lpstr>
      <vt:lpstr>QUESTION</vt:lpstr>
      <vt:lpstr>Aqueous Reactions &amp; Solutions</vt:lpstr>
      <vt:lpstr>Salt dissolving in a glass of water</vt:lpstr>
      <vt:lpstr>Water dissolving an ionic solid</vt:lpstr>
      <vt:lpstr>Solution Concentrations</vt:lpstr>
      <vt:lpstr>Solution Concentrations</vt:lpstr>
      <vt:lpstr>Solution Concentrations</vt:lpstr>
      <vt:lpstr>Solution Concentrations</vt:lpstr>
      <vt:lpstr>QUESTION</vt:lpstr>
      <vt:lpstr>Solution Concentrations</vt:lpstr>
      <vt:lpstr>Solution Concentrations</vt:lpstr>
      <vt:lpstr>Solution Concentrations</vt:lpstr>
      <vt:lpstr>QUESTION</vt:lpstr>
      <vt:lpstr>ANSWER</vt:lpstr>
      <vt:lpstr>HCl  1.0M 100% Ionized</vt:lpstr>
      <vt:lpstr>Preparation of Solutions</vt:lpstr>
      <vt:lpstr>PowerPoint Presentation</vt:lpstr>
      <vt:lpstr>Preparing a Standard Solution of a Targeted Molarity, M (mol/L)</vt:lpstr>
      <vt:lpstr>Preparation of Solutions used in chemistry</vt:lpstr>
      <vt:lpstr>QUESTION</vt:lpstr>
      <vt:lpstr>Solution Concentration</vt:lpstr>
      <vt:lpstr>QUESTION</vt:lpstr>
      <vt:lpstr>Solution Dilution</vt:lpstr>
      <vt:lpstr>Solution Applications Scoville Units / Capsaicin</vt:lpstr>
      <vt:lpstr> Reversible Cerebral  Vasoconstriction Syndrome (RVS)</vt:lpstr>
      <vt:lpstr>QUESTION</vt:lpstr>
      <vt:lpstr>PowerPoint Presentation</vt:lpstr>
      <vt:lpstr>PowerPoint Presentation</vt:lpstr>
      <vt:lpstr>QUESTION</vt:lpstr>
      <vt:lpstr>PowerPoint Presentation</vt:lpstr>
      <vt:lpstr>PowerPoint Presentation</vt:lpstr>
      <vt:lpstr>PowerPoint Presentation</vt:lpstr>
      <vt:lpstr>PowerPoint Presentation</vt:lpstr>
      <vt:lpstr>QUESTION</vt:lpstr>
      <vt:lpstr>ANSWER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Aqueous Reactions &amp; Solutions</dc:title>
  <dc:subject/>
  <dc:creator>Ron Rusay</dc:creator>
  <cp:keywords/>
  <dc:description/>
  <cp:lastModifiedBy>Ron Rusay</cp:lastModifiedBy>
  <cp:revision>89</cp:revision>
  <cp:lastPrinted>2009-04-22T19:24:48Z</cp:lastPrinted>
  <dcterms:created xsi:type="dcterms:W3CDTF">2018-04-14T16:24:20Z</dcterms:created>
  <dcterms:modified xsi:type="dcterms:W3CDTF">2019-04-09T23:51:05Z</dcterms:modified>
</cp:coreProperties>
</file>