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3.xml" ContentType="application/vnd.openxmlformats-officedocument.presentationml.notesSlide+xml"/>
  <Override PartName="/ppt/notesSlides/notesSlide4.xml" ContentType="application/vnd.openxmlformats-officedocument.presentationml.notesSlide+xml"/>
  <Override PartName="/ppt/embeddings/oleObject3.bin" ContentType="application/vnd.openxmlformats-officedocument.oleObject"/>
  <Override PartName="/ppt/embeddings/oleObject4.bin" ContentType="application/vnd.openxmlformats-officedocument.oleObject"/>
  <Override PartName="/ppt/notesSlides/notesSlide5.xml" ContentType="application/vnd.openxmlformats-officedocument.presentationml.notesSlide+xml"/>
  <Override PartName="/ppt/embeddings/oleObject5.bin" ContentType="application/vnd.openxmlformats-officedocument.oleObject"/>
  <Override PartName="/ppt/notesSlides/notesSlide6.xml" ContentType="application/vnd.openxmlformats-officedocument.presentationml.notesSlide+xml"/>
  <Override PartName="/ppt/embeddings/oleObject6.bin" ContentType="application/vnd.openxmlformats-officedocument.oleObject"/>
  <Override PartName="/ppt/notesSlides/notesSlide7.xml" ContentType="application/vnd.openxmlformats-officedocument.presentationml.notesSlide+xml"/>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notesSlides/notesSlide8.xml" ContentType="application/vnd.openxmlformats-officedocument.presentationml.notesSlide+xml"/>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notesSlides/notesSlide9.xml" ContentType="application/vnd.openxmlformats-officedocument.presentationml.notesSlide+xml"/>
  <Override PartName="/ppt/embeddings/oleObject14.bin" ContentType="application/vnd.openxmlformats-officedocument.oleObject"/>
  <Override PartName="/ppt/embeddings/oleObject15.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3"/>
  </p:notesMasterIdLst>
  <p:handoutMasterIdLst>
    <p:handoutMasterId r:id="rId24"/>
  </p:handoutMasterIdLst>
  <p:sldIdLst>
    <p:sldId id="313" r:id="rId2"/>
    <p:sldId id="354" r:id="rId3"/>
    <p:sldId id="349" r:id="rId4"/>
    <p:sldId id="350" r:id="rId5"/>
    <p:sldId id="379" r:id="rId6"/>
    <p:sldId id="351" r:id="rId7"/>
    <p:sldId id="367" r:id="rId8"/>
    <p:sldId id="352" r:id="rId9"/>
    <p:sldId id="353" r:id="rId10"/>
    <p:sldId id="348" r:id="rId11"/>
    <p:sldId id="360" r:id="rId12"/>
    <p:sldId id="305" r:id="rId13"/>
    <p:sldId id="361" r:id="rId14"/>
    <p:sldId id="362" r:id="rId15"/>
    <p:sldId id="298" r:id="rId16"/>
    <p:sldId id="366" r:id="rId17"/>
    <p:sldId id="303" r:id="rId18"/>
    <p:sldId id="370" r:id="rId19"/>
    <p:sldId id="371" r:id="rId20"/>
    <p:sldId id="381" r:id="rId21"/>
    <p:sldId id="372" r:id="rId22"/>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Book Antiqua"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Book Antiqua"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Book Antiqua"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Book Antiqua"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Book Antiqua" charset="0"/>
        <a:ea typeface="ＭＳ Ｐゴシック" charset="0"/>
        <a:cs typeface="ＭＳ Ｐゴシック" charset="0"/>
      </a:defRPr>
    </a:lvl5pPr>
    <a:lvl6pPr marL="2286000" algn="l" defTabSz="457200" rtl="0" eaLnBrk="1" latinLnBrk="0" hangingPunct="1">
      <a:defRPr sz="2400" kern="1200">
        <a:solidFill>
          <a:schemeClr val="tx1"/>
        </a:solidFill>
        <a:latin typeface="Book Antiqua" charset="0"/>
        <a:ea typeface="ＭＳ Ｐゴシック" charset="0"/>
        <a:cs typeface="ＭＳ Ｐゴシック" charset="0"/>
      </a:defRPr>
    </a:lvl6pPr>
    <a:lvl7pPr marL="2743200" algn="l" defTabSz="457200" rtl="0" eaLnBrk="1" latinLnBrk="0" hangingPunct="1">
      <a:defRPr sz="2400" kern="1200">
        <a:solidFill>
          <a:schemeClr val="tx1"/>
        </a:solidFill>
        <a:latin typeface="Book Antiqua" charset="0"/>
        <a:ea typeface="ＭＳ Ｐゴシック" charset="0"/>
        <a:cs typeface="ＭＳ Ｐゴシック" charset="0"/>
      </a:defRPr>
    </a:lvl7pPr>
    <a:lvl8pPr marL="3200400" algn="l" defTabSz="457200" rtl="0" eaLnBrk="1" latinLnBrk="0" hangingPunct="1">
      <a:defRPr sz="2400" kern="1200">
        <a:solidFill>
          <a:schemeClr val="tx1"/>
        </a:solidFill>
        <a:latin typeface="Book Antiqua" charset="0"/>
        <a:ea typeface="ＭＳ Ｐゴシック" charset="0"/>
        <a:cs typeface="ＭＳ Ｐゴシック" charset="0"/>
      </a:defRPr>
    </a:lvl8pPr>
    <a:lvl9pPr marL="3657600" algn="l" defTabSz="457200" rtl="0" eaLnBrk="1" latinLnBrk="0" hangingPunct="1">
      <a:defRPr sz="2400" kern="1200">
        <a:solidFill>
          <a:schemeClr val="tx1"/>
        </a:solidFill>
        <a:latin typeface="Book Antiqu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A3D1E"/>
    <a:srgbClr val="D8244F"/>
    <a:srgbClr val="450000"/>
    <a:srgbClr val="450045"/>
    <a:srgbClr val="FE9B03"/>
    <a:srgbClr val="FAFD00"/>
    <a:srgbClr val="00AE00"/>
    <a:srgbClr val="4567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69" d="100"/>
          <a:sy n="69" d="100"/>
        </p:scale>
        <p:origin x="-1200"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handoutMaster" Target="handoutMasters/handout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 Id="rId2"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 Id="rId2"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3.emf"/><Relationship Id="rId2" Type="http://schemas.openxmlformats.org/officeDocument/2006/relationships/image" Target="../media/image1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3.emf"/><Relationship Id="rId2" Type="http://schemas.openxmlformats.org/officeDocument/2006/relationships/image" Target="../media/image1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38453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a:t>Click to edit Master notes styles</a:t>
            </a:r>
          </a:p>
          <a:p>
            <a:pPr lvl="1"/>
            <a:r>
              <a:rPr lang="en-US"/>
              <a:t>Second Level</a:t>
            </a:r>
          </a:p>
          <a:p>
            <a:pPr lvl="2"/>
            <a:r>
              <a:rPr lang="en-US"/>
              <a:t>Third Level</a:t>
            </a:r>
          </a:p>
          <a:p>
            <a:pPr lvl="3"/>
            <a:r>
              <a:rPr lang="en-US"/>
              <a:t>Fourth Level</a:t>
            </a:r>
          </a:p>
          <a:p>
            <a:pPr lvl="4"/>
            <a:r>
              <a:rPr lang="en-US"/>
              <a:t>Fifth Level</a:t>
            </a:r>
          </a:p>
        </p:txBody>
      </p:sp>
      <p:sp>
        <p:nvSpPr>
          <p:cNvPr id="14339"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Tree>
    <p:extLst>
      <p:ext uri="{BB962C8B-B14F-4D97-AF65-F5344CB8AC3E}">
        <p14:creationId xmlns:p14="http://schemas.microsoft.com/office/powerpoint/2010/main" val="16095310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Book Antiqua"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Book Antiqua"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Book Antiqua"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Book Antiqua"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Book Antiqua"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xfrm>
            <a:off x="1150938" y="692150"/>
            <a:ext cx="4556125" cy="3416300"/>
          </a:xfrm>
          <a:ln/>
        </p:spPr>
      </p:sp>
      <p:sp>
        <p:nvSpPr>
          <p:cNvPr id="2048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0484"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Book Antiqua" charset="0"/>
                <a:ea typeface="ＭＳ Ｐゴシック" charset="0"/>
                <a:cs typeface="ＭＳ Ｐゴシック" charset="0"/>
              </a:defRPr>
            </a:lvl1pPr>
            <a:lvl2pPr marL="37931725" indent="-37474525">
              <a:defRPr sz="2400">
                <a:solidFill>
                  <a:schemeClr val="tx1"/>
                </a:solidFill>
                <a:latin typeface="Book Antiqua" charset="0"/>
                <a:ea typeface="ＭＳ Ｐゴシック" charset="0"/>
              </a:defRPr>
            </a:lvl2pPr>
            <a:lvl3pPr>
              <a:defRPr sz="2400">
                <a:solidFill>
                  <a:schemeClr val="tx1"/>
                </a:solidFill>
                <a:latin typeface="Book Antiqua" charset="0"/>
                <a:ea typeface="ＭＳ Ｐゴシック" charset="0"/>
              </a:defRPr>
            </a:lvl3pPr>
            <a:lvl4pPr>
              <a:defRPr sz="2400">
                <a:solidFill>
                  <a:schemeClr val="tx1"/>
                </a:solidFill>
                <a:latin typeface="Book Antiqua" charset="0"/>
                <a:ea typeface="ＭＳ Ｐゴシック" charset="0"/>
              </a:defRPr>
            </a:lvl4pPr>
            <a:lvl5pPr>
              <a:defRPr sz="2400">
                <a:solidFill>
                  <a:schemeClr val="tx1"/>
                </a:solidFill>
                <a:latin typeface="Book Antiqua" charset="0"/>
                <a:ea typeface="ＭＳ Ｐゴシック" charset="0"/>
              </a:defRPr>
            </a:lvl5pPr>
            <a:lvl6pPr marL="457200" eaLnBrk="0" fontAlgn="base" hangingPunct="0">
              <a:spcBef>
                <a:spcPct val="0"/>
              </a:spcBef>
              <a:spcAft>
                <a:spcPct val="0"/>
              </a:spcAft>
              <a:defRPr sz="2400">
                <a:solidFill>
                  <a:schemeClr val="tx1"/>
                </a:solidFill>
                <a:latin typeface="Book Antiqua" charset="0"/>
                <a:ea typeface="ＭＳ Ｐゴシック" charset="0"/>
              </a:defRPr>
            </a:lvl6pPr>
            <a:lvl7pPr marL="914400" eaLnBrk="0" fontAlgn="base" hangingPunct="0">
              <a:spcBef>
                <a:spcPct val="0"/>
              </a:spcBef>
              <a:spcAft>
                <a:spcPct val="0"/>
              </a:spcAft>
              <a:defRPr sz="2400">
                <a:solidFill>
                  <a:schemeClr val="tx1"/>
                </a:solidFill>
                <a:latin typeface="Book Antiqua" charset="0"/>
                <a:ea typeface="ＭＳ Ｐゴシック" charset="0"/>
              </a:defRPr>
            </a:lvl7pPr>
            <a:lvl8pPr marL="1371600" eaLnBrk="0" fontAlgn="base" hangingPunct="0">
              <a:spcBef>
                <a:spcPct val="0"/>
              </a:spcBef>
              <a:spcAft>
                <a:spcPct val="0"/>
              </a:spcAft>
              <a:defRPr sz="2400">
                <a:solidFill>
                  <a:schemeClr val="tx1"/>
                </a:solidFill>
                <a:latin typeface="Book Antiqua" charset="0"/>
                <a:ea typeface="ＭＳ Ｐゴシック" charset="0"/>
              </a:defRPr>
            </a:lvl8pPr>
            <a:lvl9pPr marL="1828800" eaLnBrk="0" fontAlgn="base" hangingPunct="0">
              <a:spcBef>
                <a:spcPct val="0"/>
              </a:spcBef>
              <a:spcAft>
                <a:spcPct val="0"/>
              </a:spcAft>
              <a:defRPr sz="2400">
                <a:solidFill>
                  <a:schemeClr val="tx1"/>
                </a:solidFill>
                <a:latin typeface="Book Antiqua" charset="0"/>
                <a:ea typeface="ＭＳ Ｐゴシック" charset="0"/>
              </a:defRPr>
            </a:lvl9pPr>
          </a:lstStyle>
          <a:p>
            <a:fld id="{03B79450-89C8-F24A-9943-0C97BC4B610E}" type="slidenum">
              <a:rPr lang="en-US">
                <a:latin typeface="Arial" charset="0"/>
              </a:rPr>
              <a:pPr/>
              <a:t>5</a:t>
            </a:fld>
            <a:endParaRPr lang="en-US">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
        <p:nvSpPr>
          <p:cNvPr id="23555"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p:cNvSpPr>
          <p:nvPr>
            <p:ph type="sldImg"/>
          </p:nvPr>
        </p:nvSpPr>
        <p:spPr>
          <a:xfrm>
            <a:off x="1150938" y="692150"/>
            <a:ext cx="4556125" cy="3416300"/>
          </a:xfrm>
          <a:ln/>
        </p:spPr>
      </p:sp>
      <p:sp>
        <p:nvSpPr>
          <p:cNvPr id="2765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
        <p:nvSpPr>
          <p:cNvPr id="29699"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p:cNvSpPr>
          <p:nvPr>
            <p:ph type="sldImg"/>
          </p:nvPr>
        </p:nvSpPr>
        <p:spPr>
          <a:xfrm>
            <a:off x="1150938" y="692150"/>
            <a:ext cx="4556125" cy="3416300"/>
          </a:xfrm>
          <a:solidFill>
            <a:srgbClr val="FFFFFF"/>
          </a:solidFill>
          <a:ln/>
        </p:spPr>
      </p:sp>
      <p:sp>
        <p:nvSpPr>
          <p:cNvPr id="31747" name="Rectangle 3"/>
          <p:cNvSpPr>
            <a:spLocks noGrp="1" noChangeArrowheads="1"/>
          </p:cNvSpPr>
          <p:nvPr>
            <p:ph type="body" idx="1"/>
          </p:nvPr>
        </p:nvSpPr>
        <p:spPr>
          <a:xfrm>
            <a:off x="904875" y="4343400"/>
            <a:ext cx="5045075" cy="4114800"/>
          </a:xfrm>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xfrm>
            <a:off x="1150938" y="692150"/>
            <a:ext cx="4556125" cy="3416300"/>
          </a:xfrm>
          <a:ln cap="flat"/>
        </p:spPr>
      </p:sp>
      <p:sp>
        <p:nvSpPr>
          <p:cNvPr id="3379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xfrm>
            <a:off x="1150938" y="692150"/>
            <a:ext cx="4556125" cy="3416300"/>
          </a:xfrm>
          <a:ln/>
        </p:spPr>
      </p:sp>
      <p:sp>
        <p:nvSpPr>
          <p:cNvPr id="3584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4813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51203"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181520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13814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603666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1676400"/>
            <a:ext cx="38100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1676400"/>
            <a:ext cx="38100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04051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79921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304479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1981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22361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876492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39915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7050" y="228600"/>
            <a:ext cx="1962150" cy="6172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90600" y="228600"/>
            <a:ext cx="5734050" cy="6172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8645681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tint val="89804"/>
                <a:invGamma/>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1172" name="Rectangle 148"/>
          <p:cNvSpPr>
            <a:spLocks noGrp="1" noChangeArrowheads="1"/>
          </p:cNvSpPr>
          <p:nvPr>
            <p:ph type="title"/>
          </p:nvPr>
        </p:nvSpPr>
        <p:spPr bwMode="auto">
          <a:xfrm>
            <a:off x="990600" y="228600"/>
            <a:ext cx="7770813" cy="1123950"/>
          </a:xfrm>
          <a:prstGeom prst="rect">
            <a:avLst/>
          </a:prstGeom>
          <a:noFill/>
          <a:ln w="12700">
            <a:noFill/>
            <a:miter lim="800000"/>
            <a:headEnd/>
            <a:tailEnd/>
          </a:ln>
          <a:effectLst/>
        </p:spPr>
        <p:txBody>
          <a:bodyPr vert="horz" wrap="square" lIns="90487" tIns="44450" rIns="90487" bIns="44450" numCol="1" anchor="ctr" anchorCtr="0" compatLnSpc="1">
            <a:prstTxWarp prst="textNoShape">
              <a:avLst/>
            </a:prstTxWarp>
          </a:bodyPr>
          <a:lstStyle/>
          <a:p>
            <a:pPr lvl="0"/>
            <a:r>
              <a:rPr lang="en-US"/>
              <a:t>Click to edit Master title style</a:t>
            </a:r>
          </a:p>
        </p:txBody>
      </p:sp>
      <p:sp>
        <p:nvSpPr>
          <p:cNvPr id="1173" name="Rectangle 149"/>
          <p:cNvSpPr>
            <a:spLocks noGrp="1" noChangeArrowheads="1"/>
          </p:cNvSpPr>
          <p:nvPr>
            <p:ph type="body" idx="1"/>
          </p:nvPr>
        </p:nvSpPr>
        <p:spPr bwMode="auto">
          <a:xfrm>
            <a:off x="1066800" y="1676400"/>
            <a:ext cx="7772400" cy="47244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028" name="Group 150"/>
          <p:cNvGrpSpPr>
            <a:grpSpLocks/>
          </p:cNvGrpSpPr>
          <p:nvPr/>
        </p:nvGrpSpPr>
        <p:grpSpPr bwMode="auto">
          <a:xfrm>
            <a:off x="0" y="0"/>
            <a:ext cx="8896350" cy="6845300"/>
            <a:chOff x="149" y="0"/>
            <a:chExt cx="5604" cy="4312"/>
          </a:xfrm>
        </p:grpSpPr>
        <p:sp>
          <p:nvSpPr>
            <p:cNvPr id="1175" name="Rectangle 151"/>
            <p:cNvSpPr>
              <a:spLocks noChangeArrowheads="1"/>
            </p:cNvSpPr>
            <p:nvPr/>
          </p:nvSpPr>
          <p:spPr bwMode="auto">
            <a:xfrm>
              <a:off x="149" y="0"/>
              <a:ext cx="150" cy="4312"/>
            </a:xfrm>
            <a:prstGeom prst="rect">
              <a:avLst/>
            </a:prstGeom>
            <a:gradFill rotWithShape="0">
              <a:gsLst>
                <a:gs pos="0">
                  <a:srgbClr val="ACACAC">
                    <a:gamma/>
                    <a:shade val="29804"/>
                    <a:invGamma/>
                  </a:srgbClr>
                </a:gs>
                <a:gs pos="100000">
                  <a:srgbClr val="ACACAC"/>
                </a:gs>
              </a:gsLst>
              <a:lin ang="5400000" scaled="1"/>
            </a:gradFill>
            <a:ln w="12700">
              <a:noFill/>
              <a:miter lim="800000"/>
              <a:headEnd/>
              <a:tailEnd/>
            </a:ln>
            <a:effectLst/>
          </p:spPr>
          <p:txBody>
            <a:bodyPr wrap="none" anchor="ctr"/>
            <a:lstStyle/>
            <a:p>
              <a:endParaRPr lang="en-US"/>
            </a:p>
          </p:txBody>
        </p:sp>
        <p:sp>
          <p:nvSpPr>
            <p:cNvPr id="1176" name="Rectangle 152"/>
            <p:cNvSpPr>
              <a:spLocks noChangeArrowheads="1"/>
            </p:cNvSpPr>
            <p:nvPr/>
          </p:nvSpPr>
          <p:spPr bwMode="auto">
            <a:xfrm>
              <a:off x="277" y="0"/>
              <a:ext cx="235" cy="2940"/>
            </a:xfrm>
            <a:prstGeom prst="rect">
              <a:avLst/>
            </a:prstGeom>
            <a:gradFill rotWithShape="0">
              <a:gsLst>
                <a:gs pos="0">
                  <a:srgbClr val="ACACAC">
                    <a:gamma/>
                    <a:shade val="29804"/>
                    <a:invGamma/>
                  </a:srgbClr>
                </a:gs>
                <a:gs pos="100000">
                  <a:srgbClr val="ACACAC"/>
                </a:gs>
              </a:gsLst>
              <a:lin ang="5400000" scaled="1"/>
            </a:gradFill>
            <a:ln w="12700">
              <a:noFill/>
              <a:miter lim="800000"/>
              <a:headEnd/>
              <a:tailEnd/>
            </a:ln>
            <a:effectLst/>
          </p:spPr>
          <p:txBody>
            <a:bodyPr wrap="none" anchor="ctr"/>
            <a:lstStyle/>
            <a:p>
              <a:endParaRPr lang="en-US"/>
            </a:p>
          </p:txBody>
        </p:sp>
        <p:sp>
          <p:nvSpPr>
            <p:cNvPr id="1177" name="Rectangle 153"/>
            <p:cNvSpPr>
              <a:spLocks noChangeArrowheads="1"/>
            </p:cNvSpPr>
            <p:nvPr/>
          </p:nvSpPr>
          <p:spPr bwMode="auto">
            <a:xfrm>
              <a:off x="203" y="0"/>
              <a:ext cx="682" cy="2112"/>
            </a:xfrm>
            <a:prstGeom prst="rect">
              <a:avLst/>
            </a:prstGeom>
            <a:gradFill rotWithShape="0">
              <a:gsLst>
                <a:gs pos="0">
                  <a:srgbClr val="ACACAC">
                    <a:gamma/>
                    <a:shade val="29804"/>
                    <a:invGamma/>
                  </a:srgbClr>
                </a:gs>
                <a:gs pos="100000">
                  <a:srgbClr val="ACACAC"/>
                </a:gs>
              </a:gsLst>
              <a:lin ang="5400000" scaled="1"/>
            </a:gradFill>
            <a:ln w="12700">
              <a:noFill/>
              <a:miter lim="800000"/>
              <a:headEnd/>
              <a:tailEnd/>
            </a:ln>
            <a:effectLst/>
          </p:spPr>
          <p:txBody>
            <a:bodyPr wrap="none" anchor="ctr"/>
            <a:lstStyle/>
            <a:p>
              <a:endParaRPr lang="en-US"/>
            </a:p>
          </p:txBody>
        </p:sp>
        <p:sp>
          <p:nvSpPr>
            <p:cNvPr id="1178" name="Rectangle 154"/>
            <p:cNvSpPr>
              <a:spLocks noChangeArrowheads="1"/>
            </p:cNvSpPr>
            <p:nvPr/>
          </p:nvSpPr>
          <p:spPr bwMode="auto">
            <a:xfrm>
              <a:off x="256" y="0"/>
              <a:ext cx="192" cy="2448"/>
            </a:xfrm>
            <a:prstGeom prst="rect">
              <a:avLst/>
            </a:prstGeom>
            <a:gradFill rotWithShape="0">
              <a:gsLst>
                <a:gs pos="0">
                  <a:srgbClr val="00AE00">
                    <a:gamma/>
                    <a:shade val="29804"/>
                    <a:invGamma/>
                  </a:srgbClr>
                </a:gs>
                <a:gs pos="100000">
                  <a:srgbClr val="00AE00"/>
                </a:gs>
              </a:gsLst>
              <a:lin ang="5400000" scaled="1"/>
            </a:gradFill>
            <a:ln w="12700">
              <a:noFill/>
              <a:miter lim="800000"/>
              <a:headEnd/>
              <a:tailEnd/>
            </a:ln>
            <a:effectLst/>
          </p:spPr>
          <p:txBody>
            <a:bodyPr wrap="none" anchor="ctr"/>
            <a:lstStyle/>
            <a:p>
              <a:endParaRPr lang="en-US"/>
            </a:p>
          </p:txBody>
        </p:sp>
        <p:sp>
          <p:nvSpPr>
            <p:cNvPr id="1179" name="Rectangle 155"/>
            <p:cNvSpPr>
              <a:spLocks noChangeArrowheads="1"/>
            </p:cNvSpPr>
            <p:nvPr/>
          </p:nvSpPr>
          <p:spPr bwMode="auto">
            <a:xfrm>
              <a:off x="373" y="924"/>
              <a:ext cx="331" cy="768"/>
            </a:xfrm>
            <a:prstGeom prst="rect">
              <a:avLst/>
            </a:prstGeom>
            <a:gradFill rotWithShape="0">
              <a:gsLst>
                <a:gs pos="0">
                  <a:srgbClr val="618FFD">
                    <a:gamma/>
                    <a:shade val="29804"/>
                    <a:invGamma/>
                  </a:srgbClr>
                </a:gs>
                <a:gs pos="100000">
                  <a:srgbClr val="618FFD"/>
                </a:gs>
              </a:gsLst>
              <a:lin ang="5400000" scaled="1"/>
            </a:gradFill>
            <a:ln w="12700">
              <a:noFill/>
              <a:miter lim="800000"/>
              <a:headEnd/>
              <a:tailEnd/>
            </a:ln>
            <a:effectLst/>
          </p:spPr>
          <p:txBody>
            <a:bodyPr wrap="none" anchor="ctr"/>
            <a:lstStyle/>
            <a:p>
              <a:endParaRPr lang="en-US"/>
            </a:p>
          </p:txBody>
        </p:sp>
        <p:sp>
          <p:nvSpPr>
            <p:cNvPr id="1180" name="Rectangle 156"/>
            <p:cNvSpPr>
              <a:spLocks noChangeArrowheads="1"/>
            </p:cNvSpPr>
            <p:nvPr/>
          </p:nvSpPr>
          <p:spPr bwMode="auto">
            <a:xfrm>
              <a:off x="320" y="888"/>
              <a:ext cx="5433" cy="84"/>
            </a:xfrm>
            <a:prstGeom prst="rect">
              <a:avLst/>
            </a:prstGeom>
            <a:gradFill rotWithShape="0">
              <a:gsLst>
                <a:gs pos="0">
                  <a:srgbClr val="ACACAC">
                    <a:gamma/>
                    <a:shade val="29804"/>
                    <a:invGamma/>
                  </a:srgbClr>
                </a:gs>
                <a:gs pos="100000">
                  <a:srgbClr val="ACACAC"/>
                </a:gs>
              </a:gsLst>
              <a:lin ang="5400000" scaled="1"/>
            </a:gradFill>
            <a:ln w="12700">
              <a:noFill/>
              <a:miter lim="800000"/>
              <a:headEnd/>
              <a:tailEnd/>
            </a:ln>
            <a:effectLst/>
          </p:spPr>
          <p:txBody>
            <a:bodyPr wrap="none" anchor="ctr"/>
            <a:lstStyle/>
            <a:p>
              <a:endParaRPr lang="en-US"/>
            </a:p>
          </p:txBody>
        </p:sp>
        <p:sp>
          <p:nvSpPr>
            <p:cNvPr id="1181" name="Line 157"/>
            <p:cNvSpPr>
              <a:spLocks noChangeShapeType="1"/>
            </p:cNvSpPr>
            <p:nvPr/>
          </p:nvSpPr>
          <p:spPr bwMode="auto">
            <a:xfrm>
              <a:off x="153" y="888"/>
              <a:ext cx="5596" cy="0"/>
            </a:xfrm>
            <a:prstGeom prst="line">
              <a:avLst/>
            </a:prstGeom>
            <a:noFill/>
            <a:ln w="12700">
              <a:solidFill>
                <a:schemeClr val="accent1"/>
              </a:solidFill>
              <a:round/>
              <a:headEnd/>
              <a:tailEnd/>
            </a:ln>
            <a:effectLst/>
          </p:spPr>
          <p:txBody>
            <a:bodyPr wrap="none" anchor="ctr"/>
            <a:lstStyle/>
            <a:p>
              <a:pPr>
                <a:defRPr/>
              </a:pPr>
              <a:endParaRPr lang="en-US">
                <a:ea typeface="+mn-ea"/>
                <a:cs typeface="+mn-cs"/>
              </a:endParaRP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i="1">
          <a:solidFill>
            <a:srgbClr val="450045"/>
          </a:solidFill>
          <a:effectLst>
            <a:outerShdw blurRad="38100" dist="38100" dir="2700000" algn="tl">
              <a:srgbClr val="DDDDDD"/>
            </a:outerShdw>
          </a:effectLst>
          <a:latin typeface="+mj-lt"/>
          <a:ea typeface="ＭＳ Ｐゴシック" charset="-128"/>
          <a:cs typeface="ＭＳ Ｐゴシック" charset="-128"/>
        </a:defRPr>
      </a:lvl1pPr>
      <a:lvl2pPr algn="ctr" rtl="0" eaLnBrk="0" fontAlgn="base" hangingPunct="0">
        <a:spcBef>
          <a:spcPct val="0"/>
        </a:spcBef>
        <a:spcAft>
          <a:spcPct val="0"/>
        </a:spcAft>
        <a:defRPr sz="4400" i="1">
          <a:solidFill>
            <a:srgbClr val="450045"/>
          </a:solidFill>
          <a:effectLst>
            <a:outerShdw blurRad="38100" dist="38100" dir="2700000" algn="tl">
              <a:srgbClr val="DDDDDD"/>
            </a:outerShdw>
          </a:effectLst>
          <a:latin typeface="Arial" charset="0"/>
          <a:ea typeface="ＭＳ Ｐゴシック" charset="-128"/>
          <a:cs typeface="ＭＳ Ｐゴシック" charset="-128"/>
        </a:defRPr>
      </a:lvl2pPr>
      <a:lvl3pPr algn="ctr" rtl="0" eaLnBrk="0" fontAlgn="base" hangingPunct="0">
        <a:spcBef>
          <a:spcPct val="0"/>
        </a:spcBef>
        <a:spcAft>
          <a:spcPct val="0"/>
        </a:spcAft>
        <a:defRPr sz="4400" i="1">
          <a:solidFill>
            <a:srgbClr val="450045"/>
          </a:solidFill>
          <a:effectLst>
            <a:outerShdw blurRad="38100" dist="38100" dir="2700000" algn="tl">
              <a:srgbClr val="DDDDDD"/>
            </a:outerShdw>
          </a:effectLst>
          <a:latin typeface="Arial" charset="0"/>
          <a:ea typeface="ＭＳ Ｐゴシック" charset="-128"/>
          <a:cs typeface="ＭＳ Ｐゴシック" charset="-128"/>
        </a:defRPr>
      </a:lvl3pPr>
      <a:lvl4pPr algn="ctr" rtl="0" eaLnBrk="0" fontAlgn="base" hangingPunct="0">
        <a:spcBef>
          <a:spcPct val="0"/>
        </a:spcBef>
        <a:spcAft>
          <a:spcPct val="0"/>
        </a:spcAft>
        <a:defRPr sz="4400" i="1">
          <a:solidFill>
            <a:srgbClr val="450045"/>
          </a:solidFill>
          <a:effectLst>
            <a:outerShdw blurRad="38100" dist="38100" dir="2700000" algn="tl">
              <a:srgbClr val="DDDDDD"/>
            </a:outerShdw>
          </a:effectLst>
          <a:latin typeface="Arial" charset="0"/>
          <a:ea typeface="ＭＳ Ｐゴシック" charset="-128"/>
          <a:cs typeface="ＭＳ Ｐゴシック" charset="-128"/>
        </a:defRPr>
      </a:lvl4pPr>
      <a:lvl5pPr algn="ctr" rtl="0" eaLnBrk="0" fontAlgn="base" hangingPunct="0">
        <a:spcBef>
          <a:spcPct val="0"/>
        </a:spcBef>
        <a:spcAft>
          <a:spcPct val="0"/>
        </a:spcAft>
        <a:defRPr sz="4400" i="1">
          <a:solidFill>
            <a:srgbClr val="450045"/>
          </a:solidFill>
          <a:effectLst>
            <a:outerShdw blurRad="38100" dist="38100" dir="2700000" algn="tl">
              <a:srgbClr val="DDDDDD"/>
            </a:outerShdw>
          </a:effectLst>
          <a:latin typeface="Arial" charset="0"/>
          <a:ea typeface="ＭＳ Ｐゴシック" charset="-128"/>
          <a:cs typeface="ＭＳ Ｐゴシック" charset="-128"/>
        </a:defRPr>
      </a:lvl5pPr>
      <a:lvl6pPr marL="457200" algn="ctr" rtl="0" eaLnBrk="0" fontAlgn="base" hangingPunct="0">
        <a:spcBef>
          <a:spcPct val="0"/>
        </a:spcBef>
        <a:spcAft>
          <a:spcPct val="0"/>
        </a:spcAft>
        <a:defRPr sz="4400" i="1">
          <a:solidFill>
            <a:srgbClr val="450045"/>
          </a:solidFill>
          <a:effectLst>
            <a:outerShdw blurRad="38100" dist="38100" dir="2700000" algn="tl">
              <a:srgbClr val="DDDDDD"/>
            </a:outerShdw>
          </a:effectLst>
          <a:latin typeface="Arial" charset="0"/>
        </a:defRPr>
      </a:lvl6pPr>
      <a:lvl7pPr marL="914400" algn="ctr" rtl="0" eaLnBrk="0" fontAlgn="base" hangingPunct="0">
        <a:spcBef>
          <a:spcPct val="0"/>
        </a:spcBef>
        <a:spcAft>
          <a:spcPct val="0"/>
        </a:spcAft>
        <a:defRPr sz="4400" i="1">
          <a:solidFill>
            <a:srgbClr val="450045"/>
          </a:solidFill>
          <a:effectLst>
            <a:outerShdw blurRad="38100" dist="38100" dir="2700000" algn="tl">
              <a:srgbClr val="DDDDDD"/>
            </a:outerShdw>
          </a:effectLst>
          <a:latin typeface="Arial" charset="0"/>
        </a:defRPr>
      </a:lvl7pPr>
      <a:lvl8pPr marL="1371600" algn="ctr" rtl="0" eaLnBrk="0" fontAlgn="base" hangingPunct="0">
        <a:spcBef>
          <a:spcPct val="0"/>
        </a:spcBef>
        <a:spcAft>
          <a:spcPct val="0"/>
        </a:spcAft>
        <a:defRPr sz="4400" i="1">
          <a:solidFill>
            <a:srgbClr val="450045"/>
          </a:solidFill>
          <a:effectLst>
            <a:outerShdw blurRad="38100" dist="38100" dir="2700000" algn="tl">
              <a:srgbClr val="DDDDDD"/>
            </a:outerShdw>
          </a:effectLst>
          <a:latin typeface="Arial" charset="0"/>
        </a:defRPr>
      </a:lvl8pPr>
      <a:lvl9pPr marL="1828800" algn="ctr" rtl="0" eaLnBrk="0" fontAlgn="base" hangingPunct="0">
        <a:spcBef>
          <a:spcPct val="0"/>
        </a:spcBef>
        <a:spcAft>
          <a:spcPct val="0"/>
        </a:spcAft>
        <a:defRPr sz="4400" i="1">
          <a:solidFill>
            <a:srgbClr val="450045"/>
          </a:solidFill>
          <a:effectLst>
            <a:outerShdw blurRad="38100" dist="38100" dir="2700000" algn="tl">
              <a:srgbClr val="DDDDDD"/>
            </a:outerShdw>
          </a:effectLst>
          <a:latin typeface="Arial" charset="0"/>
        </a:defRPr>
      </a:lvl9pPr>
    </p:titleStyle>
    <p:bodyStyle>
      <a:lvl1pPr marL="342900" indent="-342900" algn="l" rtl="0" eaLnBrk="0" fontAlgn="base" hangingPunct="0">
        <a:spcBef>
          <a:spcPct val="20000"/>
        </a:spcBef>
        <a:spcAft>
          <a:spcPct val="0"/>
        </a:spcAft>
        <a:buClr>
          <a:schemeClr val="accent2"/>
        </a:buClr>
        <a:buChar char="•"/>
        <a:defRPr sz="3200" i="1">
          <a:solidFill>
            <a:schemeClr val="bg2"/>
          </a:solidFill>
          <a:effectLst>
            <a:outerShdw blurRad="38100" dist="38100" dir="2700000" algn="tl">
              <a:srgbClr val="DDDDDD"/>
            </a:outerShdw>
          </a:effectLst>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accent2"/>
        </a:buClr>
        <a:buSzPct val="100000"/>
        <a:buChar char="•"/>
        <a:defRPr sz="2800" i="1">
          <a:solidFill>
            <a:schemeClr val="bg2"/>
          </a:solidFill>
          <a:effectLst>
            <a:outerShdw blurRad="38100" dist="38100" dir="2700000" algn="tl">
              <a:srgbClr val="DDDDDD"/>
            </a:outerShdw>
          </a:effectLst>
          <a:latin typeface="Book Antiqua" charset="0"/>
          <a:ea typeface="ＭＳ Ｐゴシック" charset="-128"/>
        </a:defRPr>
      </a:lvl2pPr>
      <a:lvl3pPr marL="1143000" indent="-228600" algn="l" rtl="0" eaLnBrk="0" fontAlgn="base" hangingPunct="0">
        <a:spcBef>
          <a:spcPct val="20000"/>
        </a:spcBef>
        <a:spcAft>
          <a:spcPct val="0"/>
        </a:spcAft>
        <a:buClr>
          <a:schemeClr val="accent2"/>
        </a:buClr>
        <a:buSzPct val="100000"/>
        <a:buChar char="–"/>
        <a:defRPr sz="2400" i="1">
          <a:solidFill>
            <a:schemeClr val="bg2"/>
          </a:solidFill>
          <a:effectLst>
            <a:outerShdw blurRad="38100" dist="38100" dir="2700000" algn="tl">
              <a:srgbClr val="DDDDDD"/>
            </a:outerShdw>
          </a:effectLst>
          <a:latin typeface="Book Antiqua" charset="0"/>
          <a:ea typeface="ＭＳ Ｐゴシック" charset="-128"/>
        </a:defRPr>
      </a:lvl3pPr>
      <a:lvl4pPr marL="1600200" indent="-228600" algn="l" rtl="0" eaLnBrk="0" fontAlgn="base" hangingPunct="0">
        <a:spcBef>
          <a:spcPct val="20000"/>
        </a:spcBef>
        <a:spcAft>
          <a:spcPct val="0"/>
        </a:spcAft>
        <a:buClr>
          <a:schemeClr val="accent2"/>
        </a:buClr>
        <a:buSzPct val="100000"/>
        <a:buChar char="•"/>
        <a:defRPr sz="2000" i="1">
          <a:solidFill>
            <a:schemeClr val="bg2"/>
          </a:solidFill>
          <a:effectLst>
            <a:outerShdw blurRad="38100" dist="38100" dir="2700000" algn="tl">
              <a:srgbClr val="DDDDDD"/>
            </a:outerShdw>
          </a:effectLst>
          <a:latin typeface="Book Antiqua" charset="0"/>
          <a:ea typeface="ＭＳ Ｐゴシック" charset="-128"/>
        </a:defRPr>
      </a:lvl4pPr>
      <a:lvl5pPr marL="2057400" indent="-228600" algn="l" rtl="0" eaLnBrk="0" fontAlgn="base" hangingPunct="0">
        <a:spcBef>
          <a:spcPct val="20000"/>
        </a:spcBef>
        <a:spcAft>
          <a:spcPct val="0"/>
        </a:spcAft>
        <a:buClr>
          <a:schemeClr val="accent2"/>
        </a:buClr>
        <a:buSzPct val="100000"/>
        <a:buChar char="–"/>
        <a:defRPr sz="2000" i="1">
          <a:solidFill>
            <a:schemeClr val="bg2"/>
          </a:solidFill>
          <a:effectLst>
            <a:outerShdw blurRad="38100" dist="38100" dir="2700000" algn="tl">
              <a:srgbClr val="DDDDDD"/>
            </a:outerShdw>
          </a:effectLst>
          <a:latin typeface="Book Antiqua" charset="0"/>
          <a:ea typeface="ＭＳ Ｐゴシック" charset="-128"/>
        </a:defRPr>
      </a:lvl5pPr>
      <a:lvl6pPr marL="2514600" indent="-228600" algn="l" rtl="0" eaLnBrk="0" fontAlgn="base" hangingPunct="0">
        <a:spcBef>
          <a:spcPct val="20000"/>
        </a:spcBef>
        <a:spcAft>
          <a:spcPct val="0"/>
        </a:spcAft>
        <a:buClr>
          <a:schemeClr val="accent2"/>
        </a:buClr>
        <a:buSzPct val="100000"/>
        <a:buChar char="–"/>
        <a:defRPr sz="2000" i="1">
          <a:solidFill>
            <a:schemeClr val="bg2"/>
          </a:solidFill>
          <a:effectLst>
            <a:outerShdw blurRad="38100" dist="38100" dir="2700000" algn="tl">
              <a:srgbClr val="DDDDDD"/>
            </a:outerShdw>
          </a:effectLst>
          <a:latin typeface="Book Antiqua" charset="0"/>
          <a:ea typeface="ＭＳ Ｐゴシック" charset="-128"/>
        </a:defRPr>
      </a:lvl6pPr>
      <a:lvl7pPr marL="2971800" indent="-228600" algn="l" rtl="0" eaLnBrk="0" fontAlgn="base" hangingPunct="0">
        <a:spcBef>
          <a:spcPct val="20000"/>
        </a:spcBef>
        <a:spcAft>
          <a:spcPct val="0"/>
        </a:spcAft>
        <a:buClr>
          <a:schemeClr val="accent2"/>
        </a:buClr>
        <a:buSzPct val="100000"/>
        <a:buChar char="–"/>
        <a:defRPr sz="2000" i="1">
          <a:solidFill>
            <a:schemeClr val="bg2"/>
          </a:solidFill>
          <a:effectLst>
            <a:outerShdw blurRad="38100" dist="38100" dir="2700000" algn="tl">
              <a:srgbClr val="DDDDDD"/>
            </a:outerShdw>
          </a:effectLst>
          <a:latin typeface="Book Antiqua" charset="0"/>
          <a:ea typeface="ＭＳ Ｐゴシック" charset="-128"/>
        </a:defRPr>
      </a:lvl7pPr>
      <a:lvl8pPr marL="3429000" indent="-228600" algn="l" rtl="0" eaLnBrk="0" fontAlgn="base" hangingPunct="0">
        <a:spcBef>
          <a:spcPct val="20000"/>
        </a:spcBef>
        <a:spcAft>
          <a:spcPct val="0"/>
        </a:spcAft>
        <a:buClr>
          <a:schemeClr val="accent2"/>
        </a:buClr>
        <a:buSzPct val="100000"/>
        <a:buChar char="–"/>
        <a:defRPr sz="2000" i="1">
          <a:solidFill>
            <a:schemeClr val="bg2"/>
          </a:solidFill>
          <a:effectLst>
            <a:outerShdw blurRad="38100" dist="38100" dir="2700000" algn="tl">
              <a:srgbClr val="DDDDDD"/>
            </a:outerShdw>
          </a:effectLst>
          <a:latin typeface="Book Antiqua" charset="0"/>
          <a:ea typeface="ＭＳ Ｐゴシック" charset="-128"/>
        </a:defRPr>
      </a:lvl8pPr>
      <a:lvl9pPr marL="3886200" indent="-228600" algn="l" rtl="0" eaLnBrk="0" fontAlgn="base" hangingPunct="0">
        <a:spcBef>
          <a:spcPct val="20000"/>
        </a:spcBef>
        <a:spcAft>
          <a:spcPct val="0"/>
        </a:spcAft>
        <a:buClr>
          <a:schemeClr val="accent2"/>
        </a:buClr>
        <a:buSzPct val="100000"/>
        <a:buChar char="–"/>
        <a:defRPr sz="2000" i="1">
          <a:solidFill>
            <a:schemeClr val="bg2"/>
          </a:solidFill>
          <a:effectLst>
            <a:outerShdw blurRad="38100" dist="38100" dir="2700000" algn="tl">
              <a:srgbClr val="DDDDDD"/>
            </a:outerShdw>
          </a:effectLst>
          <a:latin typeface="Book Antiqua" charset="0"/>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image" Target="../media/image2.png"/><Relationship Id="rId1" Type="http://schemas.microsoft.com/office/2007/relationships/media" Target="file://localhost/Users/ronrusay/Desktop/Powerpoint%20&amp;%20Movies/Chem%20106.108.120.121%20PPT%20&amp;%20Mov/Chem%20120-PPT%20Spring%202002/6-Stoichiometry/Mass-Conserv.mov" TargetMode="External"/><Relationship Id="rId2" Type="http://schemas.openxmlformats.org/officeDocument/2006/relationships/video" Target="file://localhost/Users/ronrusay/Desktop/Powerpoint%20&amp;%20Movies/Chem%20106.108.120.121%20PPT%20&amp;%20Mov/Chem%20120-PPT%20Spring%202002/6-Stoichiometry/Mass-Conserv.mov"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hyperlink" Target="https://phet.colorado.edu/sims/html/balancing-chemical-equations/latest/balancing-chemical-equations_en.html" TargetMode="External"/><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1.bin"/><Relationship Id="rId5" Type="http://schemas.openxmlformats.org/officeDocument/2006/relationships/image" Target="../media/image4.emf"/><Relationship Id="rId6" Type="http://schemas.openxmlformats.org/officeDocument/2006/relationships/oleObject" Target="../embeddings/oleObject2.bin"/><Relationship Id="rId7"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3.bin"/><Relationship Id="rId5" Type="http://schemas.openxmlformats.org/officeDocument/2006/relationships/image" Target="../media/image4.emf"/><Relationship Id="rId6" Type="http://schemas.openxmlformats.org/officeDocument/2006/relationships/oleObject" Target="../embeddings/oleObject4.bin"/><Relationship Id="rId7" Type="http://schemas.openxmlformats.org/officeDocument/2006/relationships/image" Target="../media/image6.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image" Target="../media/image7.emf"/><Relationship Id="rId5" Type="http://schemas.openxmlformats.org/officeDocument/2006/relationships/oleObject" Target="../embeddings/oleObject5.bin"/><Relationship Id="rId6" Type="http://schemas.openxmlformats.org/officeDocument/2006/relationships/image" Target="../media/image4.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6.bin"/><Relationship Id="rId5" Type="http://schemas.openxmlformats.org/officeDocument/2006/relationships/image" Target="../media/image8.emf"/><Relationship Id="rId1" Type="http://schemas.openxmlformats.org/officeDocument/2006/relationships/vmlDrawing" Target="../drawings/vmlDrawing4.vml"/><Relationship Id="rId2"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7.bin"/><Relationship Id="rId5" Type="http://schemas.openxmlformats.org/officeDocument/2006/relationships/image" Target="../media/image4.emf"/><Relationship Id="rId6" Type="http://schemas.openxmlformats.org/officeDocument/2006/relationships/image" Target="../media/image9.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8.bin"/><Relationship Id="rId4" Type="http://schemas.openxmlformats.org/officeDocument/2006/relationships/image" Target="../media/image10.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9.bin"/><Relationship Id="rId4" Type="http://schemas.openxmlformats.org/officeDocument/2006/relationships/image" Target="../media/image12.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video" Target="file://localhost/Users/ronrusay/Desktop/Powerpoint%20&amp;%20Movies/Movies/Levomethamphetamine.gif" TargetMode="External"/><Relationship Id="rId4" Type="http://schemas.openxmlformats.org/officeDocument/2006/relationships/slideLayout" Target="../slideLayouts/slideLayout2.xml"/><Relationship Id="rId5" Type="http://schemas.openxmlformats.org/officeDocument/2006/relationships/notesSlide" Target="../notesSlides/notesSlide8.xml"/><Relationship Id="rId6" Type="http://schemas.openxmlformats.org/officeDocument/2006/relationships/oleObject" Target="../embeddings/oleObject10.bin"/><Relationship Id="rId7" Type="http://schemas.openxmlformats.org/officeDocument/2006/relationships/image" Target="../media/image13.emf"/><Relationship Id="rId8" Type="http://schemas.openxmlformats.org/officeDocument/2006/relationships/oleObject" Target="../embeddings/oleObject11.bin"/><Relationship Id="rId9" Type="http://schemas.openxmlformats.org/officeDocument/2006/relationships/image" Target="../media/image14.emf"/><Relationship Id="rId10" Type="http://schemas.openxmlformats.org/officeDocument/2006/relationships/image" Target="../media/image15.png"/><Relationship Id="rId11" Type="http://schemas.openxmlformats.org/officeDocument/2006/relationships/image" Target="../media/image16.png"/><Relationship Id="rId1" Type="http://schemas.openxmlformats.org/officeDocument/2006/relationships/vmlDrawing" Target="../drawings/vmlDrawing8.vml"/><Relationship Id="rId2" Type="http://schemas.microsoft.com/office/2007/relationships/media" Target="file://localhost/Users/ronrusay/Desktop/Powerpoint%20&amp;%20Movies/Movies/Levomethamphetamine.gif" TargetMode="Externa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2.bin"/><Relationship Id="rId4" Type="http://schemas.openxmlformats.org/officeDocument/2006/relationships/image" Target="../media/image4.emf"/><Relationship Id="rId1" Type="http://schemas.openxmlformats.org/officeDocument/2006/relationships/vmlDrawing" Target="../drawings/vmlDrawing9.vml"/><Relationship Id="rId2"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3.bin"/><Relationship Id="rId4" Type="http://schemas.openxmlformats.org/officeDocument/2006/relationships/image" Target="../media/image4.emf"/><Relationship Id="rId1" Type="http://schemas.openxmlformats.org/officeDocument/2006/relationships/vmlDrawing" Target="../drawings/vmlDrawing10.vml"/><Relationship Id="rId2"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14.bin"/><Relationship Id="rId5" Type="http://schemas.openxmlformats.org/officeDocument/2006/relationships/image" Target="../media/image13.emf"/><Relationship Id="rId6" Type="http://schemas.openxmlformats.org/officeDocument/2006/relationships/oleObject" Target="../embeddings/oleObject15.bin"/><Relationship Id="rId7" Type="http://schemas.openxmlformats.org/officeDocument/2006/relationships/image" Target="../media/image17.emf"/><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ChangeArrowheads="1"/>
          </p:cNvSpPr>
          <p:nvPr/>
        </p:nvSpPr>
        <p:spPr bwMode="auto">
          <a:xfrm>
            <a:off x="914400" y="228600"/>
            <a:ext cx="7772400" cy="1143000"/>
          </a:xfrm>
          <a:prstGeom prst="rect">
            <a:avLst/>
          </a:prstGeom>
          <a:noFill/>
          <a:ln w="12700">
            <a:noFill/>
            <a:miter lim="800000"/>
            <a:headEnd/>
            <a:tailEnd/>
          </a:ln>
          <a:effectLst/>
        </p:spPr>
        <p:txBody>
          <a:bodyPr lIns="90487" tIns="44450" rIns="90487" bIns="44450" anchor="b"/>
          <a:lstStyle/>
          <a:p>
            <a:pPr algn="ctr"/>
            <a:r>
              <a:rPr lang="en-US" sz="4400" i="1">
                <a:solidFill>
                  <a:srgbClr val="450045"/>
                </a:solidFill>
                <a:effectLst>
                  <a:outerShdw blurRad="38100" dist="38100" dir="2700000" algn="tl">
                    <a:srgbClr val="DDDDDD"/>
                  </a:outerShdw>
                </a:effectLst>
                <a:latin typeface="Arial" charset="0"/>
              </a:rPr>
              <a:t>Stoichiometry</a:t>
            </a:r>
          </a:p>
        </p:txBody>
      </p:sp>
      <p:sp>
        <p:nvSpPr>
          <p:cNvPr id="92163" name="Rectangle 3"/>
          <p:cNvSpPr>
            <a:spLocks noChangeArrowheads="1"/>
          </p:cNvSpPr>
          <p:nvPr/>
        </p:nvSpPr>
        <p:spPr bwMode="auto">
          <a:xfrm>
            <a:off x="1371600" y="2743200"/>
            <a:ext cx="6400800" cy="1752600"/>
          </a:xfrm>
          <a:prstGeom prst="rect">
            <a:avLst/>
          </a:prstGeom>
          <a:noFill/>
          <a:ln w="12700">
            <a:noFill/>
            <a:miter lim="800000"/>
            <a:headEnd/>
            <a:tailEnd/>
          </a:ln>
          <a:effectLst/>
        </p:spPr>
        <p:txBody>
          <a:bodyPr lIns="90487" tIns="44450" rIns="90487" bIns="44450"/>
          <a:lstStyle/>
          <a:p>
            <a:pPr algn="ctr">
              <a:spcBef>
                <a:spcPct val="20000"/>
              </a:spcBef>
              <a:buClr>
                <a:schemeClr val="accent2"/>
              </a:buClr>
            </a:pPr>
            <a:endParaRPr lang="en-US" sz="3200" i="1">
              <a:solidFill>
                <a:schemeClr val="bg2"/>
              </a:solidFill>
              <a:effectLst>
                <a:outerShdw blurRad="38100" dist="38100" dir="2700000" algn="tl">
                  <a:srgbClr val="DDDDDD"/>
                </a:outerShdw>
              </a:effectLst>
              <a:latin typeface="Times" charset="0"/>
            </a:endParaRPr>
          </a:p>
          <a:p>
            <a:pPr algn="ctr">
              <a:spcBef>
                <a:spcPct val="20000"/>
              </a:spcBef>
              <a:buClr>
                <a:schemeClr val="accent2"/>
              </a:buClr>
            </a:pPr>
            <a:r>
              <a:rPr lang="en-US" sz="4000" i="1">
                <a:solidFill>
                  <a:schemeClr val="bg2"/>
                </a:solidFill>
                <a:effectLst>
                  <a:outerShdw blurRad="38100" dist="38100" dir="2700000" algn="tl">
                    <a:srgbClr val="DDDDDD"/>
                  </a:outerShdw>
                </a:effectLst>
                <a:latin typeface="Times" charset="0"/>
              </a:rPr>
              <a:t>Dr. Ron Rusay</a:t>
            </a:r>
          </a:p>
        </p:txBody>
      </p:sp>
      <p:pic>
        <p:nvPicPr>
          <p:cNvPr id="15364" name="Picture 4" descr="Screen Shot 2014-07-04 at 8.37.00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5638800"/>
            <a:ext cx="7239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latin typeface="Arial" charset="0"/>
                <a:ea typeface="ＭＳ Ｐゴシック" charset="0"/>
                <a:cs typeface="ＭＳ Ｐゴシック" charset="0"/>
              </a:rPr>
              <a:t>Chemical Stoichiometry</a:t>
            </a:r>
          </a:p>
        </p:txBody>
      </p:sp>
      <p:sp>
        <p:nvSpPr>
          <p:cNvPr id="12291" name="Rectangle 3"/>
          <p:cNvSpPr>
            <a:spLocks noGrp="1" noChangeArrowheads="1"/>
          </p:cNvSpPr>
          <p:nvPr>
            <p:ph type="body" idx="1"/>
          </p:nvPr>
        </p:nvSpPr>
        <p:spPr>
          <a:xfrm>
            <a:off x="990600" y="1981200"/>
            <a:ext cx="8077200" cy="3657600"/>
          </a:xfrm>
        </p:spPr>
        <p:txBody>
          <a:bodyPr/>
          <a:lstStyle/>
          <a:p>
            <a:pPr>
              <a:buClr>
                <a:schemeClr val="tx2"/>
              </a:buClr>
              <a:buSzPct val="75000"/>
              <a:buFont typeface="Monotype Sorts" charset="0"/>
              <a:buChar char="ð"/>
            </a:pPr>
            <a:r>
              <a:rPr lang="en-US" sz="2400">
                <a:solidFill>
                  <a:srgbClr val="00AE00"/>
                </a:solidFill>
                <a:latin typeface="Times New Roman" charset="0"/>
                <a:ea typeface="ＭＳ Ｐゴシック" charset="0"/>
                <a:cs typeface="ＭＳ Ｐゴシック" charset="0"/>
              </a:rPr>
              <a:t>Stoichiometry </a:t>
            </a:r>
            <a:r>
              <a:rPr lang="en-US" sz="2400">
                <a:latin typeface="Times New Roman" charset="0"/>
                <a:ea typeface="ＭＳ Ｐゴシック" charset="0"/>
                <a:cs typeface="ＭＳ Ｐゴシック" charset="0"/>
              </a:rPr>
              <a:t>is the study of mass in chemical reactions. It deals with both reactants and products.</a:t>
            </a:r>
          </a:p>
          <a:p>
            <a:pPr>
              <a:buClr>
                <a:schemeClr val="tx2"/>
              </a:buClr>
              <a:buSzPct val="75000"/>
              <a:buFont typeface="Monotype Sorts" charset="0"/>
              <a:buChar char="ð"/>
            </a:pPr>
            <a:endParaRPr lang="en-US" sz="2400">
              <a:latin typeface="Times New Roman" charset="0"/>
              <a:ea typeface="ＭＳ Ｐゴシック" charset="0"/>
              <a:cs typeface="ＭＳ Ｐゴシック" charset="0"/>
            </a:endParaRPr>
          </a:p>
          <a:p>
            <a:pPr>
              <a:buClr>
                <a:schemeClr val="tx2"/>
              </a:buClr>
              <a:buSzPct val="75000"/>
              <a:buFont typeface="Monotype Sorts" charset="0"/>
              <a:buChar char="ð"/>
            </a:pPr>
            <a:r>
              <a:rPr lang="en-US" sz="2400">
                <a:latin typeface="Times New Roman" charset="0"/>
                <a:ea typeface="ＭＳ Ｐゴシック" charset="0"/>
                <a:cs typeface="ＭＳ Ｐゴシック" charset="0"/>
              </a:rPr>
              <a:t>It quantitatively and empirically relates the behavior of atoms and molecules in a balanced chemical equation to observable chemical change and measurable mass effects.</a:t>
            </a:r>
          </a:p>
          <a:p>
            <a:pPr>
              <a:buClr>
                <a:schemeClr val="tx2"/>
              </a:buClr>
              <a:buSzPct val="75000"/>
              <a:buFontTx/>
              <a:buNone/>
            </a:pPr>
            <a:r>
              <a:rPr lang="en-US" sz="2400">
                <a:latin typeface="Times New Roman" charset="0"/>
                <a:ea typeface="ＭＳ Ｐゴシック" charset="0"/>
                <a:cs typeface="ＭＳ Ｐゴシック" charset="0"/>
              </a:rPr>
              <a:t> </a:t>
            </a:r>
          </a:p>
          <a:p>
            <a:pPr>
              <a:buClr>
                <a:schemeClr val="tx2"/>
              </a:buClr>
              <a:buSzPct val="75000"/>
              <a:buFont typeface="Monotype Sorts" charset="0"/>
              <a:buChar char="ð"/>
            </a:pPr>
            <a:r>
              <a:rPr lang="en-US" sz="2400">
                <a:latin typeface="Times New Roman" charset="0"/>
                <a:ea typeface="ＭＳ Ｐゴシック" charset="0"/>
                <a:cs typeface="ＭＳ Ｐゴシック" charset="0"/>
              </a:rPr>
              <a:t>It accounts for mass and the conservation of mass, just as the conservation of atoms in a balanced chemical equation.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atin typeface="Arial" charset="0"/>
                <a:ea typeface="ＭＳ Ｐゴシック" charset="0"/>
                <a:cs typeface="ＭＳ Ｐゴシック" charset="0"/>
              </a:rPr>
              <a:t>Chemical Reactions</a:t>
            </a:r>
            <a:br>
              <a:rPr lang="en-US">
                <a:latin typeface="Arial" charset="0"/>
                <a:ea typeface="ＭＳ Ｐゴシック" charset="0"/>
                <a:cs typeface="ＭＳ Ｐゴシック" charset="0"/>
              </a:rPr>
            </a:br>
            <a:r>
              <a:rPr lang="en-US" sz="2800">
                <a:latin typeface="Arial" charset="0"/>
                <a:ea typeface="ＭＳ Ｐゴシック" charset="0"/>
                <a:cs typeface="ＭＳ Ｐゴシック" charset="0"/>
              </a:rPr>
              <a:t>Atoms, Mass &amp; Balance: eg. Zn(s) + S(s)  </a:t>
            </a:r>
            <a:endParaRPr lang="en-US">
              <a:latin typeface="Arial" charset="0"/>
              <a:ea typeface="ＭＳ Ｐゴシック" charset="0"/>
              <a:cs typeface="ＭＳ Ｐゴシック" charset="0"/>
            </a:endParaRPr>
          </a:p>
        </p:txBody>
      </p:sp>
      <p:pic>
        <p:nvPicPr>
          <p:cNvPr id="17411" name="Mass-Conserv.mov" descr="/Users/ronrusay/Desktop/Powerpoint &amp; Movies/Chem 106.108.120.121 PPT &amp; Mov/Chem 120-PPT Spring 2002/6-Stoichiometry/Mass-Conserv.mov">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2541588" y="1908175"/>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7412" name="Straight Arrow Connector 4"/>
          <p:cNvCxnSpPr>
            <a:cxnSpLocks noChangeShapeType="1"/>
          </p:cNvCxnSpPr>
          <p:nvPr/>
        </p:nvCxnSpPr>
        <p:spPr bwMode="auto">
          <a:xfrm>
            <a:off x="8153400" y="1143000"/>
            <a:ext cx="609600" cy="1588"/>
          </a:xfrm>
          <a:prstGeom prst="straightConnector1">
            <a:avLst/>
          </a:prstGeom>
          <a:noFill/>
          <a:ln w="25400">
            <a:solidFill>
              <a:srgbClr val="450000"/>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174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17411"/>
                </p:tgtEl>
              </p:cMediaNode>
            </p:video>
            <p:seq concurrent="1" nextAc="seek">
              <p:cTn id="8" restart="whenNotActive" fill="hold" evtFilter="cancelBubble" nodeType="interactiveSeq">
                <p:stCondLst>
                  <p:cond evt="onClick" delay="0">
                    <p:tgtEl>
                      <p:spTgt spid="17411"/>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17411"/>
                                        </p:tgtEl>
                                      </p:cBhvr>
                                    </p:cmd>
                                  </p:childTnLst>
                                </p:cTn>
                              </p:par>
                            </p:childTnLst>
                          </p:cTn>
                        </p:par>
                      </p:childTnLst>
                    </p:cTn>
                  </p:par>
                </p:childTnLst>
              </p:cTn>
              <p:nextCondLst>
                <p:cond evt="onClick" delay="0">
                  <p:tgtEl>
                    <p:spTgt spid="17411"/>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atin typeface="Arial" charset="0"/>
                <a:ea typeface="ＭＳ Ｐゴシック" charset="0"/>
                <a:cs typeface="ＭＳ Ｐゴシック" charset="0"/>
              </a:rPr>
              <a:t>Stoichiometry</a:t>
            </a:r>
          </a:p>
        </p:txBody>
      </p:sp>
      <p:sp>
        <p:nvSpPr>
          <p:cNvPr id="10243" name="Rectangle 3"/>
          <p:cNvSpPr>
            <a:spLocks noGrp="1" noChangeArrowheads="1"/>
          </p:cNvSpPr>
          <p:nvPr>
            <p:ph type="body" idx="1"/>
          </p:nvPr>
        </p:nvSpPr>
        <p:spPr>
          <a:xfrm>
            <a:off x="1066800" y="2209800"/>
            <a:ext cx="7772400" cy="3733800"/>
          </a:xfrm>
        </p:spPr>
        <p:txBody>
          <a:bodyPr/>
          <a:lstStyle/>
          <a:p>
            <a:pPr>
              <a:buFontTx/>
              <a:buNone/>
            </a:pPr>
            <a:endParaRPr lang="en-US">
              <a:latin typeface="Times New Roman" charset="0"/>
              <a:ea typeface="ＭＳ Ｐゴシック" charset="0"/>
              <a:cs typeface="ＭＳ Ｐゴシック" charset="0"/>
            </a:endParaRPr>
          </a:p>
          <a:p>
            <a:pPr>
              <a:buFontTx/>
              <a:buNone/>
            </a:pPr>
            <a:r>
              <a:rPr lang="en-US">
                <a:latin typeface="Times New Roman" charset="0"/>
                <a:ea typeface="ＭＳ Ｐゴシック" charset="0"/>
                <a:cs typeface="ＭＳ Ｐゴシック" charset="0"/>
              </a:rPr>
              <a:t>	</a:t>
            </a:r>
            <a:r>
              <a:rPr lang="en-US">
                <a:solidFill>
                  <a:srgbClr val="450045"/>
                </a:solidFill>
                <a:latin typeface="Times New Roman" charset="0"/>
                <a:ea typeface="ＭＳ Ｐゴシック" charset="0"/>
                <a:cs typeface="ＭＳ Ｐゴシック" charset="0"/>
              </a:rPr>
              <a:t>_ C</a:t>
            </a:r>
            <a:r>
              <a:rPr lang="en-US" baseline="-25000">
                <a:solidFill>
                  <a:srgbClr val="450045"/>
                </a:solidFill>
                <a:latin typeface="Times New Roman" charset="0"/>
                <a:ea typeface="ＭＳ Ｐゴシック" charset="0"/>
                <a:cs typeface="ＭＳ Ｐゴシック" charset="0"/>
              </a:rPr>
              <a:t>2</a:t>
            </a:r>
            <a:r>
              <a:rPr lang="en-US">
                <a:solidFill>
                  <a:srgbClr val="450045"/>
                </a:solidFill>
                <a:latin typeface="Times New Roman" charset="0"/>
                <a:ea typeface="ＭＳ Ｐゴシック" charset="0"/>
                <a:cs typeface="ＭＳ Ｐゴシック" charset="0"/>
              </a:rPr>
              <a:t>H</a:t>
            </a:r>
            <a:r>
              <a:rPr lang="en-US" baseline="-25000">
                <a:solidFill>
                  <a:srgbClr val="450045"/>
                </a:solidFill>
                <a:latin typeface="Times New Roman" charset="0"/>
                <a:ea typeface="ＭＳ Ｐゴシック" charset="0"/>
                <a:cs typeface="ＭＳ Ｐゴシック" charset="0"/>
              </a:rPr>
              <a:t>5</a:t>
            </a:r>
            <a:r>
              <a:rPr lang="en-US">
                <a:solidFill>
                  <a:srgbClr val="450045"/>
                </a:solidFill>
                <a:latin typeface="Times New Roman" charset="0"/>
                <a:ea typeface="ＭＳ Ｐゴシック" charset="0"/>
                <a:cs typeface="ＭＳ Ｐゴシック" charset="0"/>
              </a:rPr>
              <a:t>OH  +  _ O</a:t>
            </a:r>
            <a:r>
              <a:rPr lang="en-US" baseline="-25000">
                <a:solidFill>
                  <a:srgbClr val="450045"/>
                </a:solidFill>
                <a:latin typeface="Times New Roman" charset="0"/>
                <a:ea typeface="ＭＳ Ｐゴシック" charset="0"/>
                <a:cs typeface="ＭＳ Ｐゴシック" charset="0"/>
              </a:rPr>
              <a:t>2</a:t>
            </a:r>
            <a:r>
              <a:rPr lang="en-US">
                <a:solidFill>
                  <a:srgbClr val="FAFD00"/>
                </a:solidFill>
                <a:latin typeface="Times New Roman" charset="0"/>
                <a:ea typeface="ＭＳ Ｐゴシック" charset="0"/>
                <a:cs typeface="ＭＳ Ｐゴシック" charset="0"/>
              </a:rPr>
              <a:t>  </a:t>
            </a:r>
            <a:r>
              <a:rPr lang="en-US">
                <a:latin typeface="Symbol" charset="0"/>
                <a:ea typeface="ＭＳ Ｐゴシック" charset="0"/>
                <a:cs typeface="ＭＳ Ｐゴシック" charset="0"/>
              </a:rPr>
              <a:t></a:t>
            </a:r>
            <a:r>
              <a:rPr lang="en-US">
                <a:latin typeface="Times New Roman" charset="0"/>
                <a:ea typeface="ＭＳ Ｐゴシック" charset="0"/>
                <a:cs typeface="ＭＳ Ｐゴシック" charset="0"/>
              </a:rPr>
              <a:t> </a:t>
            </a:r>
            <a:r>
              <a:rPr lang="en-US">
                <a:solidFill>
                  <a:srgbClr val="00AE00"/>
                </a:solidFill>
                <a:latin typeface="Times New Roman" charset="0"/>
                <a:ea typeface="ＭＳ Ｐゴシック" charset="0"/>
                <a:cs typeface="ＭＳ Ｐゴシック" charset="0"/>
              </a:rPr>
              <a:t>_ CO</a:t>
            </a:r>
            <a:r>
              <a:rPr lang="en-US" baseline="-25000">
                <a:solidFill>
                  <a:srgbClr val="00AE00"/>
                </a:solidFill>
                <a:latin typeface="Times New Roman" charset="0"/>
                <a:ea typeface="ＭＳ Ｐゴシック" charset="0"/>
                <a:cs typeface="ＭＳ Ｐゴシック" charset="0"/>
              </a:rPr>
              <a:t>2</a:t>
            </a:r>
            <a:r>
              <a:rPr lang="en-US">
                <a:solidFill>
                  <a:srgbClr val="00AE00"/>
                </a:solidFill>
                <a:latin typeface="Times New Roman" charset="0"/>
                <a:ea typeface="ＭＳ Ｐゴシック" charset="0"/>
                <a:cs typeface="ＭＳ Ｐゴシック" charset="0"/>
              </a:rPr>
              <a:t>  + _ H</a:t>
            </a:r>
            <a:r>
              <a:rPr lang="en-US" baseline="-25000">
                <a:solidFill>
                  <a:srgbClr val="00AE00"/>
                </a:solidFill>
                <a:latin typeface="Times New Roman" charset="0"/>
                <a:ea typeface="ＭＳ Ｐゴシック" charset="0"/>
                <a:cs typeface="ＭＳ Ｐゴシック" charset="0"/>
              </a:rPr>
              <a:t>2</a:t>
            </a:r>
            <a:r>
              <a:rPr lang="en-US">
                <a:solidFill>
                  <a:srgbClr val="00AE00"/>
                </a:solidFill>
                <a:latin typeface="Times New Roman" charset="0"/>
                <a:ea typeface="ＭＳ Ｐゴシック" charset="0"/>
                <a:cs typeface="ＭＳ Ｐゴシック" charset="0"/>
              </a:rPr>
              <a:t>O</a:t>
            </a:r>
            <a:endParaRPr lang="en-US">
              <a:latin typeface="Times New Roman" charset="0"/>
              <a:ea typeface="ＭＳ Ｐゴシック" charset="0"/>
              <a:cs typeface="ＭＳ Ｐゴシック" charset="0"/>
            </a:endParaRPr>
          </a:p>
          <a:p>
            <a:pPr>
              <a:buFontTx/>
              <a:buNone/>
            </a:pPr>
            <a:r>
              <a:rPr lang="en-US">
                <a:solidFill>
                  <a:srgbClr val="FAFD00"/>
                </a:solidFill>
                <a:latin typeface="Times New Roman" charset="0"/>
                <a:ea typeface="ＭＳ Ｐゴシック" charset="0"/>
                <a:cs typeface="ＭＳ Ｐゴシック" charset="0"/>
              </a:rPr>
              <a:t>		      </a:t>
            </a:r>
            <a:r>
              <a:rPr lang="en-US">
                <a:solidFill>
                  <a:srgbClr val="450045"/>
                </a:solidFill>
                <a:latin typeface="Times New Roman" charset="0"/>
                <a:ea typeface="ＭＳ Ｐゴシック" charset="0"/>
                <a:cs typeface="ＭＳ Ｐゴシック" charset="0"/>
              </a:rPr>
              <a:t>Reactants </a:t>
            </a:r>
            <a:r>
              <a:rPr lang="en-US">
                <a:solidFill>
                  <a:srgbClr val="FAFD00"/>
                </a:solidFill>
                <a:latin typeface="Times New Roman" charset="0"/>
                <a:ea typeface="ＭＳ Ｐゴシック" charset="0"/>
                <a:cs typeface="ＭＳ Ｐゴシック" charset="0"/>
              </a:rPr>
              <a:t>                 </a:t>
            </a:r>
            <a:r>
              <a:rPr lang="en-US">
                <a:solidFill>
                  <a:srgbClr val="00AE00"/>
                </a:solidFill>
                <a:latin typeface="Times New Roman" charset="0"/>
                <a:ea typeface="ＭＳ Ｐゴシック" charset="0"/>
                <a:cs typeface="ＭＳ Ｐゴシック" charset="0"/>
              </a:rPr>
              <a:t>Products</a:t>
            </a:r>
          </a:p>
          <a:p>
            <a:r>
              <a:rPr lang="en-US" sz="2800">
                <a:latin typeface="Times New Roman" charset="0"/>
                <a:ea typeface="ＭＳ Ｐゴシック" charset="0"/>
                <a:cs typeface="ＭＳ Ｐゴシック" charset="0"/>
              </a:rPr>
              <a:t>C=2; H =5+1=6; O=2+1</a:t>
            </a:r>
            <a:r>
              <a:rPr lang="en-US" sz="2800">
                <a:solidFill>
                  <a:srgbClr val="00AE00"/>
                </a:solidFill>
                <a:latin typeface="Times New Roman" charset="0"/>
                <a:ea typeface="ＭＳ Ｐゴシック" charset="0"/>
                <a:cs typeface="ＭＳ Ｐゴシック" charset="0"/>
              </a:rPr>
              <a:t>	C=1; H=2; O=2+1</a:t>
            </a:r>
            <a:endParaRPr lang="en-US">
              <a:solidFill>
                <a:srgbClr val="00AE00"/>
              </a:solidFill>
              <a:latin typeface="Times New Roman" charset="0"/>
              <a:ea typeface="ＭＳ Ｐゴシック" charset="0"/>
              <a:cs typeface="ＭＳ Ｐゴシック" charset="0"/>
            </a:endParaRPr>
          </a:p>
          <a:p>
            <a:r>
              <a:rPr lang="en-US" u="sng">
                <a:solidFill>
                  <a:srgbClr val="FAFD00"/>
                </a:solidFill>
                <a:latin typeface="Times New Roman" charset="0"/>
                <a:ea typeface="ＭＳ Ｐゴシック" charset="0"/>
                <a:cs typeface="ＭＳ Ｐゴシック" charset="0"/>
              </a:rPr>
              <a:t>	</a:t>
            </a:r>
            <a:r>
              <a:rPr lang="en-US" u="sng">
                <a:solidFill>
                  <a:srgbClr val="450045"/>
                </a:solidFill>
                <a:latin typeface="Times New Roman" charset="0"/>
                <a:ea typeface="ＭＳ Ｐゴシック" charset="0"/>
                <a:cs typeface="ＭＳ Ｐゴシック" charset="0"/>
              </a:rPr>
              <a:t>1</a:t>
            </a:r>
            <a:r>
              <a:rPr lang="en-US">
                <a:solidFill>
                  <a:srgbClr val="450045"/>
                </a:solidFill>
                <a:latin typeface="Times New Roman" charset="0"/>
                <a:ea typeface="ＭＳ Ｐゴシック" charset="0"/>
                <a:cs typeface="ＭＳ Ｐゴシック" charset="0"/>
              </a:rPr>
              <a:t> C</a:t>
            </a:r>
            <a:r>
              <a:rPr lang="en-US" baseline="-25000">
                <a:solidFill>
                  <a:srgbClr val="450045"/>
                </a:solidFill>
                <a:latin typeface="Times New Roman" charset="0"/>
                <a:ea typeface="ＭＳ Ｐゴシック" charset="0"/>
                <a:cs typeface="ＭＳ Ｐゴシック" charset="0"/>
              </a:rPr>
              <a:t>2</a:t>
            </a:r>
            <a:r>
              <a:rPr lang="en-US">
                <a:solidFill>
                  <a:srgbClr val="450045"/>
                </a:solidFill>
                <a:latin typeface="Times New Roman" charset="0"/>
                <a:ea typeface="ＭＳ Ｐゴシック" charset="0"/>
                <a:cs typeface="ＭＳ Ｐゴシック" charset="0"/>
              </a:rPr>
              <a:t>H</a:t>
            </a:r>
            <a:r>
              <a:rPr lang="en-US" baseline="-25000">
                <a:solidFill>
                  <a:srgbClr val="450045"/>
                </a:solidFill>
                <a:latin typeface="Times New Roman" charset="0"/>
                <a:ea typeface="ＭＳ Ｐゴシック" charset="0"/>
                <a:cs typeface="ＭＳ Ｐゴシック" charset="0"/>
              </a:rPr>
              <a:t>5</a:t>
            </a:r>
            <a:r>
              <a:rPr lang="en-US">
                <a:solidFill>
                  <a:srgbClr val="450045"/>
                </a:solidFill>
                <a:latin typeface="Times New Roman" charset="0"/>
                <a:ea typeface="ＭＳ Ｐゴシック" charset="0"/>
                <a:cs typeface="ＭＳ Ｐゴシック" charset="0"/>
              </a:rPr>
              <a:t>OH  +  </a:t>
            </a:r>
            <a:r>
              <a:rPr lang="en-US" u="sng">
                <a:solidFill>
                  <a:srgbClr val="450045"/>
                </a:solidFill>
                <a:latin typeface="Times New Roman" charset="0"/>
                <a:ea typeface="ＭＳ Ｐゴシック" charset="0"/>
                <a:cs typeface="ＭＳ Ｐゴシック" charset="0"/>
              </a:rPr>
              <a:t>3</a:t>
            </a:r>
            <a:r>
              <a:rPr lang="en-US">
                <a:solidFill>
                  <a:srgbClr val="450045"/>
                </a:solidFill>
                <a:latin typeface="Times New Roman" charset="0"/>
                <a:ea typeface="ＭＳ Ｐゴシック" charset="0"/>
                <a:cs typeface="ＭＳ Ｐゴシック" charset="0"/>
              </a:rPr>
              <a:t> O</a:t>
            </a:r>
            <a:r>
              <a:rPr lang="en-US" baseline="-25000">
                <a:solidFill>
                  <a:srgbClr val="450045"/>
                </a:solidFill>
                <a:latin typeface="Times New Roman" charset="0"/>
                <a:ea typeface="ＭＳ Ｐゴシック" charset="0"/>
                <a:cs typeface="ＭＳ Ｐゴシック" charset="0"/>
              </a:rPr>
              <a:t>2</a:t>
            </a:r>
            <a:r>
              <a:rPr lang="en-US">
                <a:solidFill>
                  <a:srgbClr val="FAFD00"/>
                </a:solidFill>
                <a:latin typeface="Times New Roman" charset="0"/>
                <a:ea typeface="ＭＳ Ｐゴシック" charset="0"/>
                <a:cs typeface="ＭＳ Ｐゴシック" charset="0"/>
              </a:rPr>
              <a:t>  </a:t>
            </a:r>
            <a:r>
              <a:rPr lang="en-US">
                <a:latin typeface="Symbol" charset="0"/>
                <a:ea typeface="ＭＳ Ｐゴシック" charset="0"/>
                <a:cs typeface="ＭＳ Ｐゴシック" charset="0"/>
              </a:rPr>
              <a:t></a:t>
            </a:r>
            <a:r>
              <a:rPr lang="en-US">
                <a:latin typeface="Times New Roman" charset="0"/>
                <a:ea typeface="ＭＳ Ｐゴシック" charset="0"/>
                <a:cs typeface="ＭＳ Ｐゴシック" charset="0"/>
              </a:rPr>
              <a:t> </a:t>
            </a:r>
            <a:r>
              <a:rPr lang="en-US" u="sng">
                <a:solidFill>
                  <a:srgbClr val="00AE00"/>
                </a:solidFill>
                <a:latin typeface="Times New Roman" charset="0"/>
                <a:ea typeface="ＭＳ Ｐゴシック" charset="0"/>
                <a:cs typeface="ＭＳ Ｐゴシック" charset="0"/>
              </a:rPr>
              <a:t>2</a:t>
            </a:r>
            <a:r>
              <a:rPr lang="en-US">
                <a:solidFill>
                  <a:srgbClr val="00AE00"/>
                </a:solidFill>
                <a:latin typeface="Times New Roman" charset="0"/>
                <a:ea typeface="ＭＳ Ｐゴシック" charset="0"/>
                <a:cs typeface="ＭＳ Ｐゴシック" charset="0"/>
              </a:rPr>
              <a:t> CO</a:t>
            </a:r>
            <a:r>
              <a:rPr lang="en-US" baseline="-25000">
                <a:solidFill>
                  <a:srgbClr val="00AE00"/>
                </a:solidFill>
                <a:latin typeface="Times New Roman" charset="0"/>
                <a:ea typeface="ＭＳ Ｐゴシック" charset="0"/>
                <a:cs typeface="ＭＳ Ｐゴシック" charset="0"/>
              </a:rPr>
              <a:t>2</a:t>
            </a:r>
            <a:r>
              <a:rPr lang="en-US">
                <a:solidFill>
                  <a:srgbClr val="00AE00"/>
                </a:solidFill>
                <a:latin typeface="Times New Roman" charset="0"/>
                <a:ea typeface="ＭＳ Ｐゴシック" charset="0"/>
                <a:cs typeface="ＭＳ Ｐゴシック" charset="0"/>
              </a:rPr>
              <a:t>  + </a:t>
            </a:r>
            <a:r>
              <a:rPr lang="en-US" u="sng">
                <a:solidFill>
                  <a:srgbClr val="00AE00"/>
                </a:solidFill>
                <a:latin typeface="Times New Roman" charset="0"/>
                <a:ea typeface="ＭＳ Ｐゴシック" charset="0"/>
                <a:cs typeface="ＭＳ Ｐゴシック" charset="0"/>
              </a:rPr>
              <a:t>3</a:t>
            </a:r>
            <a:r>
              <a:rPr lang="en-US">
                <a:solidFill>
                  <a:srgbClr val="00AE00"/>
                </a:solidFill>
                <a:latin typeface="Times New Roman" charset="0"/>
                <a:ea typeface="ＭＳ Ｐゴシック" charset="0"/>
                <a:cs typeface="ＭＳ Ｐゴシック" charset="0"/>
              </a:rPr>
              <a:t> H</a:t>
            </a:r>
            <a:r>
              <a:rPr lang="en-US" baseline="-25000">
                <a:solidFill>
                  <a:srgbClr val="00AE00"/>
                </a:solidFill>
                <a:latin typeface="Times New Roman" charset="0"/>
                <a:ea typeface="ＭＳ Ｐゴシック" charset="0"/>
                <a:cs typeface="ＭＳ Ｐゴシック" charset="0"/>
              </a:rPr>
              <a:t>2</a:t>
            </a:r>
            <a:r>
              <a:rPr lang="en-US">
                <a:solidFill>
                  <a:srgbClr val="00AE00"/>
                </a:solidFill>
                <a:latin typeface="Times New Roman" charset="0"/>
                <a:ea typeface="ＭＳ Ｐゴシック" charset="0"/>
                <a:cs typeface="ＭＳ Ｐゴシック" charset="0"/>
              </a:rPr>
              <a:t>O</a:t>
            </a:r>
          </a:p>
        </p:txBody>
      </p:sp>
      <p:sp>
        <p:nvSpPr>
          <p:cNvPr id="18436" name="Rectangle 3"/>
          <p:cNvSpPr>
            <a:spLocks noChangeArrowheads="1"/>
          </p:cNvSpPr>
          <p:nvPr/>
        </p:nvSpPr>
        <p:spPr bwMode="auto">
          <a:xfrm>
            <a:off x="1066800" y="1752600"/>
            <a:ext cx="7772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800">
                <a:solidFill>
                  <a:srgbClr val="161616"/>
                </a:solidFill>
              </a:rPr>
              <a:t>Must begin with a correctly balanced equation:</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243">
                                            <p:txEl>
                                              <p:pRg st="1" end="1"/>
                                            </p:txEl>
                                          </p:spTgt>
                                        </p:tgtEl>
                                        <p:attrNameLst>
                                          <p:attrName>style.visibility</p:attrName>
                                        </p:attrNameLst>
                                      </p:cBhvr>
                                      <p:to>
                                        <p:strVal val="visible"/>
                                      </p:to>
                                    </p:set>
                                    <p:anim calcmode="lin" valueType="num">
                                      <p:cBhvr additive="base">
                                        <p:cTn id="7" dur="500" fill="hold"/>
                                        <p:tgtEl>
                                          <p:spTgt spid="1024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2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243">
                                            <p:txEl>
                                              <p:pRg st="2" end="2"/>
                                            </p:txEl>
                                          </p:spTgt>
                                        </p:tgtEl>
                                        <p:attrNameLst>
                                          <p:attrName>style.visibility</p:attrName>
                                        </p:attrNameLst>
                                      </p:cBhvr>
                                      <p:to>
                                        <p:strVal val="visible"/>
                                      </p:to>
                                    </p:set>
                                    <p:anim calcmode="lin" valueType="num">
                                      <p:cBhvr additive="base">
                                        <p:cTn id="13" dur="500" fill="hold"/>
                                        <p:tgtEl>
                                          <p:spTgt spid="1024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24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243">
                                            <p:txEl>
                                              <p:pRg st="3" end="3"/>
                                            </p:txEl>
                                          </p:spTgt>
                                        </p:tgtEl>
                                        <p:attrNameLst>
                                          <p:attrName>style.visibility</p:attrName>
                                        </p:attrNameLst>
                                      </p:cBhvr>
                                      <p:to>
                                        <p:strVal val="visible"/>
                                      </p:to>
                                    </p:set>
                                    <p:anim calcmode="lin" valueType="num">
                                      <p:cBhvr additive="base">
                                        <p:cTn id="19" dur="500" fill="hold"/>
                                        <p:tgtEl>
                                          <p:spTgt spid="1024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24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243">
                                            <p:txEl>
                                              <p:pRg st="4" end="4"/>
                                            </p:txEl>
                                          </p:spTgt>
                                        </p:tgtEl>
                                        <p:attrNameLst>
                                          <p:attrName>style.visibility</p:attrName>
                                        </p:attrNameLst>
                                      </p:cBhvr>
                                      <p:to>
                                        <p:strVal val="visible"/>
                                      </p:to>
                                    </p:set>
                                    <p:anim calcmode="lin" valueType="num">
                                      <p:cBhvr additive="base">
                                        <p:cTn id="25" dur="500" fill="hold"/>
                                        <p:tgtEl>
                                          <p:spTgt spid="1024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24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458" name="Picture 2" descr="Screen Shot 2017-10-08 at 9.34.49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371600"/>
            <a:ext cx="6054725" cy="404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3">
            <a:hlinkClick r:id="rId4"/>
          </p:cNvPr>
          <p:cNvSpPr>
            <a:spLocks noChangeArrowheads="1"/>
          </p:cNvSpPr>
          <p:nvPr/>
        </p:nvSpPr>
        <p:spPr bwMode="auto">
          <a:xfrm>
            <a:off x="228600" y="354013"/>
            <a:ext cx="86868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a:solidFill>
                  <a:schemeClr val="bg2"/>
                </a:solidFill>
              </a:rPr>
              <a:t>https://phet.colorado.edu/sims/html/balancing-chemical-equations/latest/balancing-chemical-equations_en.html</a:t>
            </a:r>
          </a:p>
          <a:p>
            <a:pPr algn="ctr"/>
            <a:endParaRPr lang="en-US" sz="200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atin typeface="Arial" charset="0"/>
                <a:ea typeface="ＭＳ Ｐゴシック" charset="0"/>
                <a:cs typeface="ＭＳ Ｐゴシック" charset="0"/>
              </a:rPr>
              <a:t>Chemical Equation</a:t>
            </a:r>
          </a:p>
        </p:txBody>
      </p:sp>
      <p:sp>
        <p:nvSpPr>
          <p:cNvPr id="11267" name="Rectangle 3"/>
          <p:cNvSpPr>
            <a:spLocks noGrp="1" noChangeArrowheads="1"/>
          </p:cNvSpPr>
          <p:nvPr>
            <p:ph type="body" idx="1"/>
          </p:nvPr>
        </p:nvSpPr>
        <p:spPr>
          <a:xfrm>
            <a:off x="1143000" y="3048000"/>
            <a:ext cx="7772400" cy="4343400"/>
          </a:xfrm>
        </p:spPr>
        <p:txBody>
          <a:bodyPr/>
          <a:lstStyle/>
          <a:p>
            <a:pPr>
              <a:spcBef>
                <a:spcPct val="70000"/>
              </a:spcBef>
              <a:buFontTx/>
              <a:buNone/>
            </a:pPr>
            <a:r>
              <a:rPr lang="en-US" sz="2800">
                <a:latin typeface="Times New Roman" charset="0"/>
                <a:ea typeface="ＭＳ Ｐゴシック" charset="0"/>
                <a:cs typeface="ＭＳ Ｐゴシック" charset="0"/>
              </a:rPr>
              <a:t>The balanced equation can be completely stated as:</a:t>
            </a:r>
            <a:endParaRPr lang="en-US">
              <a:latin typeface="Times New Roman" charset="0"/>
              <a:ea typeface="ＭＳ Ｐゴシック" charset="0"/>
              <a:cs typeface="ＭＳ Ｐゴシック" charset="0"/>
            </a:endParaRPr>
          </a:p>
          <a:p>
            <a:pPr>
              <a:spcBef>
                <a:spcPct val="70000"/>
              </a:spcBef>
              <a:buClr>
                <a:schemeClr val="tx2"/>
              </a:buClr>
              <a:buSzPct val="75000"/>
              <a:buFont typeface="Monotype Sorts" charset="0"/>
              <a:buChar char="ð"/>
            </a:pPr>
            <a:r>
              <a:rPr lang="en-US">
                <a:solidFill>
                  <a:srgbClr val="450045"/>
                </a:solidFill>
                <a:latin typeface="Times New Roman" charset="0"/>
                <a:ea typeface="ＭＳ Ｐゴシック" charset="0"/>
                <a:cs typeface="ＭＳ Ｐゴシック" charset="0"/>
              </a:rPr>
              <a:t>1 mole of ethanol</a:t>
            </a:r>
            <a:r>
              <a:rPr lang="en-US">
                <a:solidFill>
                  <a:srgbClr val="FAFD00"/>
                </a:solidFill>
                <a:latin typeface="Times New Roman" charset="0"/>
                <a:ea typeface="ＭＳ Ｐゴシック" charset="0"/>
                <a:cs typeface="ＭＳ Ｐゴシック" charset="0"/>
              </a:rPr>
              <a:t> </a:t>
            </a:r>
            <a:r>
              <a:rPr lang="en-US">
                <a:latin typeface="Times New Roman" charset="0"/>
                <a:ea typeface="ＭＳ Ｐゴシック" charset="0"/>
                <a:cs typeface="ＭＳ Ｐゴシック" charset="0"/>
              </a:rPr>
              <a:t>reacts with </a:t>
            </a:r>
            <a:r>
              <a:rPr lang="en-US">
                <a:solidFill>
                  <a:srgbClr val="00AE00"/>
                </a:solidFill>
                <a:latin typeface="Times New Roman" charset="0"/>
                <a:ea typeface="ＭＳ Ｐゴシック" charset="0"/>
                <a:cs typeface="ＭＳ Ｐゴシック" charset="0"/>
              </a:rPr>
              <a:t>3 moles of oxygen</a:t>
            </a:r>
            <a:r>
              <a:rPr lang="en-US">
                <a:latin typeface="Times New Roman" charset="0"/>
                <a:ea typeface="ＭＳ Ｐゴシック" charset="0"/>
                <a:cs typeface="ＭＳ Ｐゴシック" charset="0"/>
              </a:rPr>
              <a:t> to produce</a:t>
            </a:r>
            <a:r>
              <a:rPr lang="en-US">
                <a:solidFill>
                  <a:srgbClr val="FE9B03"/>
                </a:solidFill>
                <a:latin typeface="Times New Roman" charset="0"/>
                <a:ea typeface="ＭＳ Ｐゴシック" charset="0"/>
                <a:cs typeface="ＭＳ Ｐゴシック" charset="0"/>
              </a:rPr>
              <a:t> 2 moles of carbon dioxide </a:t>
            </a:r>
            <a:r>
              <a:rPr lang="en-US">
                <a:latin typeface="Times New Roman" charset="0"/>
                <a:ea typeface="ＭＳ Ｐゴシック" charset="0"/>
                <a:cs typeface="ＭＳ Ｐゴシック" charset="0"/>
              </a:rPr>
              <a:t>and </a:t>
            </a:r>
            <a:r>
              <a:rPr lang="en-US">
                <a:solidFill>
                  <a:schemeClr val="hlink"/>
                </a:solidFill>
                <a:latin typeface="Times New Roman" charset="0"/>
                <a:ea typeface="ＭＳ Ｐゴシック" charset="0"/>
                <a:cs typeface="ＭＳ Ｐゴシック" charset="0"/>
              </a:rPr>
              <a:t>3 moles of water.</a:t>
            </a:r>
          </a:p>
        </p:txBody>
      </p:sp>
      <p:sp>
        <p:nvSpPr>
          <p:cNvPr id="5" name="Rectangle 4"/>
          <p:cNvSpPr/>
          <p:nvPr/>
        </p:nvSpPr>
        <p:spPr>
          <a:xfrm>
            <a:off x="1371600" y="1828800"/>
            <a:ext cx="6858000" cy="584200"/>
          </a:xfrm>
          <a:prstGeom prst="rect">
            <a:avLst/>
          </a:prstGeom>
        </p:spPr>
        <p:txBody>
          <a:bodyPr>
            <a:spAutoFit/>
          </a:bodyPr>
          <a:lstStyle/>
          <a:p>
            <a:pPr marL="342900" indent="-342900" algn="ctr">
              <a:spcBef>
                <a:spcPct val="20000"/>
              </a:spcBef>
              <a:buClr>
                <a:schemeClr val="accent2"/>
              </a:buClr>
            </a:pPr>
            <a:r>
              <a:rPr lang="en-US" sz="3200" i="1">
                <a:solidFill>
                  <a:srgbClr val="450045"/>
                </a:solidFill>
                <a:effectLst>
                  <a:outerShdw blurRad="38100" dist="38100" dir="2700000" algn="tl">
                    <a:srgbClr val="DDDDDD"/>
                  </a:outerShdw>
                </a:effectLst>
                <a:latin typeface="Times New Roman" charset="0"/>
              </a:rPr>
              <a:t>C</a:t>
            </a:r>
            <a:r>
              <a:rPr lang="en-US" sz="3200" i="1" baseline="-25000">
                <a:solidFill>
                  <a:srgbClr val="450045"/>
                </a:solidFill>
                <a:effectLst>
                  <a:outerShdw blurRad="38100" dist="38100" dir="2700000" algn="tl">
                    <a:srgbClr val="DDDDDD"/>
                  </a:outerShdw>
                </a:effectLst>
                <a:latin typeface="Times New Roman" charset="0"/>
              </a:rPr>
              <a:t>2</a:t>
            </a:r>
            <a:r>
              <a:rPr lang="en-US" sz="3200" i="1">
                <a:solidFill>
                  <a:srgbClr val="450045"/>
                </a:solidFill>
                <a:effectLst>
                  <a:outerShdw blurRad="38100" dist="38100" dir="2700000" algn="tl">
                    <a:srgbClr val="DDDDDD"/>
                  </a:outerShdw>
                </a:effectLst>
                <a:latin typeface="Times New Roman" charset="0"/>
              </a:rPr>
              <a:t>H</a:t>
            </a:r>
            <a:r>
              <a:rPr lang="en-US" sz="3200" i="1" baseline="-25000">
                <a:solidFill>
                  <a:srgbClr val="450045"/>
                </a:solidFill>
                <a:effectLst>
                  <a:outerShdw blurRad="38100" dist="38100" dir="2700000" algn="tl">
                    <a:srgbClr val="DDDDDD"/>
                  </a:outerShdw>
                </a:effectLst>
                <a:latin typeface="Times New Roman" charset="0"/>
              </a:rPr>
              <a:t>5</a:t>
            </a:r>
            <a:r>
              <a:rPr lang="en-US" sz="3200" i="1">
                <a:solidFill>
                  <a:srgbClr val="450045"/>
                </a:solidFill>
                <a:effectLst>
                  <a:outerShdw blurRad="38100" dist="38100" dir="2700000" algn="tl">
                    <a:srgbClr val="DDDDDD"/>
                  </a:outerShdw>
                </a:effectLst>
                <a:latin typeface="Times New Roman" charset="0"/>
              </a:rPr>
              <a:t>OH </a:t>
            </a:r>
            <a:r>
              <a:rPr lang="en-US" sz="3200" i="1">
                <a:solidFill>
                  <a:srgbClr val="FAFD00"/>
                </a:solidFill>
                <a:effectLst>
                  <a:outerShdw blurRad="38100" dist="38100" dir="2700000" algn="tl">
                    <a:srgbClr val="DDDDDD"/>
                  </a:outerShdw>
                </a:effectLst>
                <a:latin typeface="Times New Roman" charset="0"/>
              </a:rPr>
              <a:t> </a:t>
            </a:r>
            <a:r>
              <a:rPr lang="en-US" sz="3200" i="1">
                <a:solidFill>
                  <a:schemeClr val="bg2"/>
                </a:solidFill>
                <a:effectLst>
                  <a:outerShdw blurRad="38100" dist="38100" dir="2700000" algn="tl">
                    <a:srgbClr val="DDDDDD"/>
                  </a:outerShdw>
                </a:effectLst>
                <a:latin typeface="Times New Roman" charset="0"/>
              </a:rPr>
              <a:t>+</a:t>
            </a:r>
            <a:r>
              <a:rPr lang="en-US" sz="3200" i="1">
                <a:solidFill>
                  <a:srgbClr val="FAFD00"/>
                </a:solidFill>
                <a:effectLst>
                  <a:outerShdw blurRad="38100" dist="38100" dir="2700000" algn="tl">
                    <a:srgbClr val="DDDDDD"/>
                  </a:outerShdw>
                </a:effectLst>
                <a:latin typeface="Times New Roman" charset="0"/>
              </a:rPr>
              <a:t>  </a:t>
            </a:r>
            <a:r>
              <a:rPr lang="en-US" sz="3200" i="1">
                <a:solidFill>
                  <a:srgbClr val="00AE00"/>
                </a:solidFill>
                <a:effectLst>
                  <a:outerShdw blurRad="38100" dist="38100" dir="2700000" algn="tl">
                    <a:srgbClr val="DDDDDD"/>
                  </a:outerShdw>
                </a:effectLst>
                <a:latin typeface="Times New Roman" charset="0"/>
              </a:rPr>
              <a:t>3 O</a:t>
            </a:r>
            <a:r>
              <a:rPr lang="en-US" sz="3200" i="1" baseline="-25000">
                <a:solidFill>
                  <a:srgbClr val="00AE00"/>
                </a:solidFill>
                <a:effectLst>
                  <a:outerShdw blurRad="38100" dist="38100" dir="2700000" algn="tl">
                    <a:srgbClr val="DDDDDD"/>
                  </a:outerShdw>
                </a:effectLst>
                <a:latin typeface="Times New Roman" charset="0"/>
              </a:rPr>
              <a:t>2</a:t>
            </a:r>
            <a:r>
              <a:rPr lang="en-US" sz="3200" i="1">
                <a:solidFill>
                  <a:srgbClr val="FAFD00"/>
                </a:solidFill>
                <a:effectLst>
                  <a:outerShdw blurRad="38100" dist="38100" dir="2700000" algn="tl">
                    <a:srgbClr val="DDDDDD"/>
                  </a:outerShdw>
                </a:effectLst>
                <a:latin typeface="Times New Roman" charset="0"/>
              </a:rPr>
              <a:t>  </a:t>
            </a:r>
            <a:r>
              <a:rPr lang="en-US" sz="3200" i="1">
                <a:solidFill>
                  <a:schemeClr val="bg2"/>
                </a:solidFill>
                <a:effectLst>
                  <a:outerShdw blurRad="38100" dist="38100" dir="2700000" algn="tl">
                    <a:srgbClr val="DDDDDD"/>
                  </a:outerShdw>
                </a:effectLst>
                <a:latin typeface="Symbol" charset="0"/>
              </a:rPr>
              <a:t></a:t>
            </a:r>
            <a:r>
              <a:rPr lang="en-US" sz="3200" i="1">
                <a:solidFill>
                  <a:schemeClr val="bg2"/>
                </a:solidFill>
                <a:effectLst>
                  <a:outerShdw blurRad="38100" dist="38100" dir="2700000" algn="tl">
                    <a:srgbClr val="DDDDDD"/>
                  </a:outerShdw>
                </a:effectLst>
                <a:latin typeface="Times New Roman" charset="0"/>
              </a:rPr>
              <a:t>  </a:t>
            </a:r>
            <a:r>
              <a:rPr lang="en-US" sz="3200" i="1">
                <a:solidFill>
                  <a:srgbClr val="FE9B03"/>
                </a:solidFill>
                <a:effectLst>
                  <a:outerShdw blurRad="38100" dist="38100" dir="2700000" algn="tl">
                    <a:srgbClr val="DDDDDD"/>
                  </a:outerShdw>
                </a:effectLst>
                <a:latin typeface="Times New Roman" charset="0"/>
              </a:rPr>
              <a:t>2 CO</a:t>
            </a:r>
            <a:r>
              <a:rPr lang="en-US" sz="3200" i="1" baseline="-25000">
                <a:solidFill>
                  <a:srgbClr val="FE9B03"/>
                </a:solidFill>
                <a:effectLst>
                  <a:outerShdw blurRad="38100" dist="38100" dir="2700000" algn="tl">
                    <a:srgbClr val="DDDDDD"/>
                  </a:outerShdw>
                </a:effectLst>
                <a:latin typeface="Times New Roman" charset="0"/>
              </a:rPr>
              <a:t>2</a:t>
            </a:r>
            <a:r>
              <a:rPr lang="en-US" sz="3200" i="1">
                <a:solidFill>
                  <a:srgbClr val="00AE00"/>
                </a:solidFill>
                <a:effectLst>
                  <a:outerShdw blurRad="38100" dist="38100" dir="2700000" algn="tl">
                    <a:srgbClr val="DDDDDD"/>
                  </a:outerShdw>
                </a:effectLst>
                <a:latin typeface="Times New Roman" charset="0"/>
              </a:rPr>
              <a:t>  </a:t>
            </a:r>
            <a:r>
              <a:rPr lang="en-US" sz="3200" i="1">
                <a:solidFill>
                  <a:schemeClr val="bg2"/>
                </a:solidFill>
                <a:effectLst>
                  <a:outerShdw blurRad="38100" dist="38100" dir="2700000" algn="tl">
                    <a:srgbClr val="DDDDDD"/>
                  </a:outerShdw>
                </a:effectLst>
                <a:latin typeface="Times New Roman" charset="0"/>
              </a:rPr>
              <a:t>+</a:t>
            </a:r>
            <a:r>
              <a:rPr lang="en-US" sz="3200" i="1">
                <a:solidFill>
                  <a:srgbClr val="00AE00"/>
                </a:solidFill>
                <a:effectLst>
                  <a:outerShdw blurRad="38100" dist="38100" dir="2700000" algn="tl">
                    <a:srgbClr val="DDDDDD"/>
                  </a:outerShdw>
                </a:effectLst>
                <a:latin typeface="Times New Roman" charset="0"/>
              </a:rPr>
              <a:t>  </a:t>
            </a:r>
            <a:r>
              <a:rPr lang="en-US" sz="3200" i="1">
                <a:solidFill>
                  <a:schemeClr val="hlink"/>
                </a:solidFill>
                <a:effectLst>
                  <a:outerShdw blurRad="38100" dist="38100" dir="2700000" algn="tl">
                    <a:srgbClr val="DDDDDD"/>
                  </a:outerShdw>
                </a:effectLst>
                <a:latin typeface="Times New Roman" charset="0"/>
              </a:rPr>
              <a:t>3 H</a:t>
            </a:r>
            <a:r>
              <a:rPr lang="en-US" sz="3200" i="1" baseline="-25000">
                <a:solidFill>
                  <a:schemeClr val="hlink"/>
                </a:solidFill>
                <a:effectLst>
                  <a:outerShdw blurRad="38100" dist="38100" dir="2700000" algn="tl">
                    <a:srgbClr val="DDDDDD"/>
                  </a:outerShdw>
                </a:effectLst>
                <a:latin typeface="Times New Roman" charset="0"/>
              </a:rPr>
              <a:t>2</a:t>
            </a:r>
            <a:r>
              <a:rPr lang="en-US" sz="3200" i="1">
                <a:solidFill>
                  <a:schemeClr val="hlink"/>
                </a:solidFill>
                <a:effectLst>
                  <a:outerShdw blurRad="38100" dist="38100" dir="2700000" algn="tl">
                    <a:srgbClr val="DDDDDD"/>
                  </a:outerShdw>
                </a:effectLst>
                <a:latin typeface="Times New Roman" charset="0"/>
              </a:rPr>
              <a:t>O</a:t>
            </a:r>
            <a:endParaRPr lang="en-US" sz="3200" i="1">
              <a:solidFill>
                <a:schemeClr val="bg2"/>
              </a:solidFill>
              <a:effectLst>
                <a:outerShdw blurRad="38100" dist="38100" dir="2700000" algn="tl">
                  <a:srgbClr val="DDDDDD"/>
                </a:outerShdw>
              </a:effectLst>
              <a:latin typeface="Times New Roman"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 calcmode="lin" valueType="num">
                                      <p:cBhvr additive="base">
                                        <p:cTn id="7" dur="500" fill="hold"/>
                                        <p:tgtEl>
                                          <p:spTgt spid="1126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26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267">
                                            <p:txEl>
                                              <p:pRg st="1" end="1"/>
                                            </p:txEl>
                                          </p:spTgt>
                                        </p:tgtEl>
                                        <p:attrNameLst>
                                          <p:attrName>style.visibility</p:attrName>
                                        </p:attrNameLst>
                                      </p:cBhvr>
                                      <p:to>
                                        <p:strVal val="visible"/>
                                      </p:to>
                                    </p:set>
                                    <p:anim calcmode="lin" valueType="num">
                                      <p:cBhvr additive="base">
                                        <p:cTn id="13" dur="500" fill="hold"/>
                                        <p:tgtEl>
                                          <p:spTgt spid="1126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26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1295400" y="2057400"/>
            <a:ext cx="7302500" cy="3721100"/>
          </a:xfrm>
          <a:ln cap="flat">
            <a:solidFill>
              <a:schemeClr val="tx1"/>
            </a:solidFill>
          </a:ln>
        </p:spPr>
        <p:txBody>
          <a:bodyPr/>
          <a:lstStyle/>
          <a:p>
            <a:pPr>
              <a:lnSpc>
                <a:spcPct val="90000"/>
              </a:lnSpc>
              <a:buClr>
                <a:schemeClr val="tx1"/>
              </a:buClr>
              <a:buFontTx/>
              <a:buNone/>
            </a:pPr>
            <a:r>
              <a:rPr lang="en-US" sz="2400">
                <a:latin typeface="Times New Roman" charset="0"/>
                <a:ea typeface="ＭＳ Ｐゴシック" charset="0"/>
                <a:cs typeface="ＭＳ Ｐゴシック" charset="0"/>
              </a:rPr>
              <a:t>All Balanced Equations relate on a molar mass basis. For example the combustion of octane:</a:t>
            </a:r>
          </a:p>
          <a:p>
            <a:pPr>
              <a:lnSpc>
                <a:spcPct val="90000"/>
              </a:lnSpc>
              <a:buFontTx/>
              <a:buNone/>
            </a:pPr>
            <a:r>
              <a:rPr lang="en-US" b="1">
                <a:latin typeface="Times New Roman" charset="0"/>
                <a:ea typeface="ＭＳ Ｐゴシック" charset="0"/>
                <a:cs typeface="ＭＳ Ｐゴシック" charset="0"/>
              </a:rPr>
              <a:t>2 </a:t>
            </a:r>
            <a:r>
              <a:rPr lang="en-US">
                <a:latin typeface="Times New Roman" charset="0"/>
                <a:ea typeface="ＭＳ Ｐゴシック" charset="0"/>
                <a:cs typeface="ＭＳ Ｐゴシック" charset="0"/>
              </a:rPr>
              <a:t>C</a:t>
            </a:r>
            <a:r>
              <a:rPr lang="en-US" baseline="-25000">
                <a:latin typeface="Times New Roman" charset="0"/>
                <a:ea typeface="ＭＳ Ｐゴシック" charset="0"/>
                <a:cs typeface="ＭＳ Ｐゴシック" charset="0"/>
              </a:rPr>
              <a:t>8</a:t>
            </a:r>
            <a:r>
              <a:rPr lang="en-US">
                <a:latin typeface="Times New Roman" charset="0"/>
                <a:ea typeface="ＭＳ Ｐゴシック" charset="0"/>
                <a:cs typeface="ＭＳ Ｐゴシック" charset="0"/>
              </a:rPr>
              <a:t>H</a:t>
            </a:r>
            <a:r>
              <a:rPr lang="en-US" baseline="-25000">
                <a:latin typeface="Times New Roman" charset="0"/>
                <a:ea typeface="ＭＳ Ｐゴシック" charset="0"/>
                <a:cs typeface="ＭＳ Ｐゴシック" charset="0"/>
              </a:rPr>
              <a:t>18(l)</a:t>
            </a:r>
            <a:r>
              <a:rPr lang="en-US">
                <a:latin typeface="Times New Roman" charset="0"/>
                <a:ea typeface="ＭＳ Ｐゴシック" charset="0"/>
                <a:cs typeface="ＭＳ Ｐゴシック" charset="0"/>
              </a:rPr>
              <a:t>+ </a:t>
            </a:r>
            <a:r>
              <a:rPr lang="en-US" b="1">
                <a:latin typeface="Times New Roman" charset="0"/>
                <a:ea typeface="ＭＳ Ｐゴシック" charset="0"/>
                <a:cs typeface="ＭＳ Ｐゴシック" charset="0"/>
              </a:rPr>
              <a:t>25 </a:t>
            </a:r>
            <a:r>
              <a:rPr lang="en-US">
                <a:latin typeface="Times New Roman" charset="0"/>
                <a:ea typeface="ＭＳ Ｐゴシック" charset="0"/>
                <a:cs typeface="ＭＳ Ｐゴシック" charset="0"/>
              </a:rPr>
              <a:t>O</a:t>
            </a:r>
            <a:r>
              <a:rPr lang="en-US" baseline="-25000">
                <a:latin typeface="Times New Roman" charset="0"/>
                <a:ea typeface="ＭＳ Ｐゴシック" charset="0"/>
                <a:cs typeface="ＭＳ Ｐゴシック" charset="0"/>
              </a:rPr>
              <a:t>2(g)</a:t>
            </a:r>
            <a:r>
              <a:rPr lang="en-US">
                <a:latin typeface="Times New Roman" charset="0"/>
                <a:ea typeface="ＭＳ Ｐゴシック" charset="0"/>
                <a:cs typeface="ＭＳ Ｐゴシック" charset="0"/>
              </a:rPr>
              <a:t> 						             </a:t>
            </a:r>
            <a:r>
              <a:rPr lang="en-US" b="1">
                <a:latin typeface="Times New Roman" charset="0"/>
                <a:ea typeface="ＭＳ Ｐゴシック" charset="0"/>
                <a:cs typeface="ＭＳ Ｐゴシック" charset="0"/>
              </a:rPr>
              <a:t>16 </a:t>
            </a:r>
            <a:r>
              <a:rPr lang="en-US">
                <a:latin typeface="Times New Roman" charset="0"/>
                <a:ea typeface="ＭＳ Ｐゴシック" charset="0"/>
                <a:cs typeface="ＭＳ Ｐゴシック" charset="0"/>
              </a:rPr>
              <a:t>CO</a:t>
            </a:r>
            <a:r>
              <a:rPr lang="en-US" baseline="-25000">
                <a:latin typeface="Times New Roman" charset="0"/>
                <a:ea typeface="ＭＳ Ｐゴシック" charset="0"/>
                <a:cs typeface="ＭＳ Ｐゴシック" charset="0"/>
              </a:rPr>
              <a:t>2(g) </a:t>
            </a:r>
            <a:r>
              <a:rPr lang="en-US">
                <a:latin typeface="Times New Roman" charset="0"/>
                <a:ea typeface="ＭＳ Ｐゴシック" charset="0"/>
                <a:cs typeface="ＭＳ Ｐゴシック" charset="0"/>
              </a:rPr>
              <a:t>+</a:t>
            </a:r>
            <a:r>
              <a:rPr lang="en-US" b="1">
                <a:latin typeface="Times New Roman" charset="0"/>
                <a:ea typeface="ＭＳ Ｐゴシック" charset="0"/>
                <a:cs typeface="ＭＳ Ｐゴシック" charset="0"/>
              </a:rPr>
              <a:t>18 </a:t>
            </a:r>
            <a:r>
              <a:rPr lang="en-US">
                <a:latin typeface="Times New Roman" charset="0"/>
                <a:ea typeface="ＭＳ Ｐゴシック" charset="0"/>
                <a:cs typeface="ＭＳ Ｐゴシック" charset="0"/>
              </a:rPr>
              <a:t>H</a:t>
            </a:r>
            <a:r>
              <a:rPr lang="en-US" baseline="-25000">
                <a:latin typeface="Times New Roman" charset="0"/>
                <a:ea typeface="ＭＳ Ｐゴシック" charset="0"/>
                <a:cs typeface="ＭＳ Ｐゴシック" charset="0"/>
              </a:rPr>
              <a:t>2</a:t>
            </a:r>
            <a:r>
              <a:rPr lang="en-US">
                <a:latin typeface="Times New Roman" charset="0"/>
                <a:ea typeface="ＭＳ Ｐゴシック" charset="0"/>
                <a:cs typeface="ＭＳ Ｐゴシック" charset="0"/>
              </a:rPr>
              <a:t>O</a:t>
            </a:r>
            <a:r>
              <a:rPr lang="en-US" baseline="-25000">
                <a:latin typeface="Times New Roman" charset="0"/>
                <a:ea typeface="ＭＳ Ｐゴシック" charset="0"/>
                <a:cs typeface="ＭＳ Ｐゴシック" charset="0"/>
              </a:rPr>
              <a:t>(l)</a:t>
            </a:r>
          </a:p>
          <a:p>
            <a:pPr>
              <a:lnSpc>
                <a:spcPct val="90000"/>
              </a:lnSpc>
              <a:buFontTx/>
              <a:buAutoNum type="arabicPlain" startAt="2"/>
            </a:pPr>
            <a:r>
              <a:rPr lang="en-US" sz="2400" b="1">
                <a:latin typeface="Times New Roman" charset="0"/>
                <a:ea typeface="ＭＳ Ｐゴシック" charset="0"/>
                <a:cs typeface="ＭＳ Ｐゴシック" charset="0"/>
              </a:rPr>
              <a:t>moles </a:t>
            </a:r>
            <a:r>
              <a:rPr lang="en-US" sz="2400">
                <a:latin typeface="Times New Roman" charset="0"/>
                <a:ea typeface="ＭＳ Ｐゴシック" charset="0"/>
                <a:cs typeface="ＭＳ Ｐゴシック" charset="0"/>
              </a:rPr>
              <a:t>of octane react with </a:t>
            </a:r>
            <a:r>
              <a:rPr lang="en-US" sz="2400" b="1">
                <a:latin typeface="Times New Roman" charset="0"/>
                <a:ea typeface="ＭＳ Ｐゴシック" charset="0"/>
                <a:cs typeface="ＭＳ Ｐゴシック" charset="0"/>
              </a:rPr>
              <a:t>25  moles</a:t>
            </a:r>
            <a:r>
              <a:rPr lang="en-US" sz="2400">
                <a:latin typeface="Times New Roman" charset="0"/>
                <a:ea typeface="ＭＳ Ｐゴシック" charset="0"/>
                <a:cs typeface="ＭＳ Ｐゴシック" charset="0"/>
              </a:rPr>
              <a:t> of oxygen</a:t>
            </a:r>
            <a:r>
              <a:rPr lang="en-US" sz="2400" b="1">
                <a:latin typeface="Times New Roman" charset="0"/>
                <a:ea typeface="ＭＳ Ｐゴシック" charset="0"/>
                <a:cs typeface="ＭＳ Ｐゴシック" charset="0"/>
              </a:rPr>
              <a:t> </a:t>
            </a:r>
            <a:r>
              <a:rPr lang="en-US" sz="2400">
                <a:latin typeface="Times New Roman" charset="0"/>
                <a:ea typeface="ＭＳ Ｐゴシック" charset="0"/>
                <a:cs typeface="ＭＳ Ｐゴシック" charset="0"/>
              </a:rPr>
              <a:t>to produce </a:t>
            </a:r>
            <a:r>
              <a:rPr lang="en-US" sz="2400" b="1">
                <a:latin typeface="Times New Roman" charset="0"/>
                <a:ea typeface="ＭＳ Ｐゴシック" charset="0"/>
                <a:cs typeface="ＭＳ Ｐゴシック" charset="0"/>
              </a:rPr>
              <a:t>16  moles</a:t>
            </a:r>
            <a:r>
              <a:rPr lang="en-US" sz="2400">
                <a:latin typeface="Times New Roman" charset="0"/>
                <a:ea typeface="ＭＳ Ｐゴシック" charset="0"/>
                <a:cs typeface="ＭＳ Ｐゴシック" charset="0"/>
              </a:rPr>
              <a:t> of carbon dioxide and </a:t>
            </a:r>
            <a:r>
              <a:rPr lang="en-US" sz="2400" b="1">
                <a:latin typeface="Times New Roman" charset="0"/>
                <a:ea typeface="ＭＳ Ｐゴシック" charset="0"/>
                <a:cs typeface="ＭＳ Ｐゴシック" charset="0"/>
              </a:rPr>
              <a:t>18  moles</a:t>
            </a:r>
            <a:r>
              <a:rPr lang="en-US" sz="2400">
                <a:latin typeface="Times New Roman" charset="0"/>
                <a:ea typeface="ＭＳ Ｐゴシック" charset="0"/>
                <a:cs typeface="ＭＳ Ｐゴシック" charset="0"/>
              </a:rPr>
              <a:t> of water. </a:t>
            </a:r>
          </a:p>
          <a:p>
            <a:pPr>
              <a:lnSpc>
                <a:spcPct val="90000"/>
              </a:lnSpc>
              <a:buFontTx/>
              <a:buNone/>
            </a:pPr>
            <a:endParaRPr lang="en-US" sz="2400" b="1">
              <a:latin typeface="Times New Roman" charset="0"/>
              <a:ea typeface="ＭＳ Ｐゴシック" charset="0"/>
              <a:cs typeface="ＭＳ Ｐゴシック" charset="0"/>
            </a:endParaRPr>
          </a:p>
        </p:txBody>
      </p:sp>
      <p:graphicFrame>
        <p:nvGraphicFramePr>
          <p:cNvPr id="22530" name="Object 2"/>
          <p:cNvGraphicFramePr>
            <a:graphicFrameLocks/>
          </p:cNvGraphicFramePr>
          <p:nvPr/>
        </p:nvGraphicFramePr>
        <p:xfrm>
          <a:off x="7620000" y="5029200"/>
          <a:ext cx="1574800" cy="1612900"/>
        </p:xfrm>
        <a:graphic>
          <a:graphicData uri="http://schemas.openxmlformats.org/presentationml/2006/ole">
            <mc:AlternateContent xmlns:mc="http://schemas.openxmlformats.org/markup-compatibility/2006">
              <mc:Choice xmlns:v="urn:schemas-microsoft-com:vml" Requires="v">
                <p:oleObj spid="_x0000_s22562" r:id="rId4" imgW="1574800" imgH="1612900" progId="MS_ClipArt_Gallery">
                  <p:embed/>
                </p:oleObj>
              </mc:Choice>
              <mc:Fallback>
                <p:oleObj r:id="rId4" imgW="1574800" imgH="1612900" progId="MS_ClipArt_Gallery">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0" y="5029200"/>
                        <a:ext cx="1574800" cy="161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2" name="Object 3"/>
          <p:cNvGraphicFramePr>
            <a:graphicFrameLocks/>
          </p:cNvGraphicFramePr>
          <p:nvPr/>
        </p:nvGraphicFramePr>
        <p:xfrm>
          <a:off x="1104900" y="1752600"/>
          <a:ext cx="241300" cy="190500"/>
        </p:xfrm>
        <a:graphic>
          <a:graphicData uri="http://schemas.openxmlformats.org/presentationml/2006/ole">
            <mc:AlternateContent xmlns:mc="http://schemas.openxmlformats.org/markup-compatibility/2006">
              <mc:Choice xmlns:v="urn:schemas-microsoft-com:vml" Requires="v">
                <p:oleObj spid="_x0000_s22563" name="Equation" r:id="rId6" imgW="241300" imgH="190500" progId="Equation.3">
                  <p:embed/>
                </p:oleObj>
              </mc:Choice>
              <mc:Fallback>
                <p:oleObj name="Equation" r:id="rId6" imgW="241300" imgH="1905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4900" y="1752600"/>
                        <a:ext cx="241300" cy="19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2535" name="Line 7"/>
          <p:cNvSpPr>
            <a:spLocks noChangeShapeType="1"/>
          </p:cNvSpPr>
          <p:nvPr/>
        </p:nvSpPr>
        <p:spPr bwMode="auto">
          <a:xfrm>
            <a:off x="4876800" y="3124200"/>
            <a:ext cx="457200" cy="0"/>
          </a:xfrm>
          <a:prstGeom prst="line">
            <a:avLst/>
          </a:prstGeom>
          <a:noFill/>
          <a:ln w="12700">
            <a:solidFill>
              <a:schemeClr val="tx1">
                <a:lumMod val="10000"/>
              </a:schemeClr>
            </a:solidFill>
            <a:round/>
            <a:headEnd/>
            <a:tailEnd type="triangle" w="med" len="med"/>
          </a:ln>
          <a:effectLst/>
        </p:spPr>
        <p:txBody>
          <a:bodyPr wrap="none" anchor="ctr"/>
          <a:lstStyle/>
          <a:p>
            <a:pPr>
              <a:defRPr/>
            </a:pPr>
            <a:endParaRPr lang="en-US">
              <a:ea typeface="+mn-ea"/>
              <a:cs typeface="+mn-cs"/>
            </a:endParaRPr>
          </a:p>
        </p:txBody>
      </p:sp>
      <p:sp>
        <p:nvSpPr>
          <p:cNvPr id="9" name="Rectangle 2"/>
          <p:cNvSpPr>
            <a:spLocks noGrp="1" noChangeArrowheads="1"/>
          </p:cNvSpPr>
          <p:nvPr>
            <p:ph type="title"/>
          </p:nvPr>
        </p:nvSpPr>
        <p:spPr/>
        <p:txBody>
          <a:bodyPr/>
          <a:lstStyle/>
          <a:p>
            <a:r>
              <a:rPr lang="en-US">
                <a:latin typeface="Arial" charset="0"/>
                <a:ea typeface="ＭＳ Ｐゴシック" charset="0"/>
                <a:cs typeface="ＭＳ Ｐゴシック" charset="0"/>
              </a:rPr>
              <a:t>Chemical Equation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990600" y="228600"/>
            <a:ext cx="7770813" cy="1123950"/>
          </a:xfrm>
          <a:prstGeom prst="rect">
            <a:avLst/>
          </a:prstGeom>
          <a:noFill/>
          <a:ln w="12700">
            <a:noFill/>
            <a:miter lim="800000"/>
            <a:headEnd/>
            <a:tailEnd/>
          </a:ln>
          <a:effectLst/>
        </p:spPr>
        <p:txBody>
          <a:bodyPr lIns="90487" tIns="44450" rIns="90487" bIns="44450" anchor="ctr"/>
          <a:lstStyle/>
          <a:p>
            <a:pPr algn="ctr"/>
            <a:r>
              <a:rPr lang="en-US" sz="4400" i="1">
                <a:solidFill>
                  <a:srgbClr val="450045"/>
                </a:solidFill>
                <a:effectLst>
                  <a:outerShdw blurRad="38100" dist="38100" dir="2700000" algn="tl">
                    <a:srgbClr val="DDDDDD"/>
                  </a:outerShdw>
                </a:effectLst>
                <a:latin typeface="Arial" charset="0"/>
              </a:rPr>
              <a:t>The Chemical Equation: </a:t>
            </a:r>
            <a:br>
              <a:rPr lang="en-US" sz="4400" i="1">
                <a:solidFill>
                  <a:srgbClr val="450045"/>
                </a:solidFill>
                <a:effectLst>
                  <a:outerShdw blurRad="38100" dist="38100" dir="2700000" algn="tl">
                    <a:srgbClr val="DDDDDD"/>
                  </a:outerShdw>
                </a:effectLst>
                <a:latin typeface="Arial" charset="0"/>
              </a:rPr>
            </a:br>
            <a:r>
              <a:rPr lang="en-US" sz="4000" i="1">
                <a:solidFill>
                  <a:srgbClr val="450045"/>
                </a:solidFill>
                <a:effectLst>
                  <a:outerShdw blurRad="38100" dist="38100" dir="2700000" algn="tl">
                    <a:srgbClr val="DDDDDD"/>
                  </a:outerShdw>
                </a:effectLst>
                <a:latin typeface="Arial" charset="0"/>
              </a:rPr>
              <a:t>Mole &amp; Masses</a:t>
            </a:r>
            <a:endParaRPr lang="en-US" sz="4400" i="1">
              <a:solidFill>
                <a:srgbClr val="450045"/>
              </a:solidFill>
              <a:effectLst>
                <a:outerShdw blurRad="38100" dist="38100" dir="2700000" algn="tl">
                  <a:srgbClr val="DDDDDD"/>
                </a:outerShdw>
              </a:effectLst>
              <a:latin typeface="Arial" charset="0"/>
            </a:endParaRPr>
          </a:p>
        </p:txBody>
      </p:sp>
      <p:sp>
        <p:nvSpPr>
          <p:cNvPr id="31747" name="Rectangle 3"/>
          <p:cNvSpPr>
            <a:spLocks noChangeArrowheads="1"/>
          </p:cNvSpPr>
          <p:nvPr/>
        </p:nvSpPr>
        <p:spPr bwMode="auto">
          <a:xfrm>
            <a:off x="1066800" y="2743200"/>
            <a:ext cx="7772400" cy="4343400"/>
          </a:xfrm>
          <a:prstGeom prst="rect">
            <a:avLst/>
          </a:prstGeom>
          <a:noFill/>
          <a:ln w="12700">
            <a:noFill/>
            <a:miter lim="800000"/>
            <a:headEnd/>
            <a:tailEnd/>
          </a:ln>
          <a:effectLst/>
        </p:spPr>
        <p:txBody>
          <a:bodyPr lIns="90487" tIns="44450" rIns="90487" bIns="44450"/>
          <a:lstStyle/>
          <a:p>
            <a:pPr marL="342900" indent="-342900">
              <a:spcBef>
                <a:spcPct val="70000"/>
              </a:spcBef>
              <a:buClr>
                <a:schemeClr val="tx2"/>
              </a:buClr>
              <a:buSzPct val="75000"/>
              <a:buFont typeface="Monotype Sorts" charset="0"/>
              <a:buChar char="ð"/>
            </a:pPr>
            <a:r>
              <a:rPr lang="en-US" sz="3200" i="1">
                <a:solidFill>
                  <a:srgbClr val="450045"/>
                </a:solidFill>
                <a:effectLst>
                  <a:outerShdw blurRad="38100" dist="38100" dir="2700000" algn="tl">
                    <a:srgbClr val="DDDDDD"/>
                  </a:outerShdw>
                </a:effectLst>
                <a:latin typeface="Times New Roman" charset="0"/>
              </a:rPr>
              <a:t>46g (1 mole) of ethanol</a:t>
            </a:r>
            <a:r>
              <a:rPr lang="en-US" sz="3200" i="1">
                <a:solidFill>
                  <a:srgbClr val="FAFD00"/>
                </a:solidFill>
                <a:effectLst>
                  <a:outerShdw blurRad="38100" dist="38100" dir="2700000" algn="tl">
                    <a:srgbClr val="DDDDDD"/>
                  </a:outerShdw>
                </a:effectLst>
                <a:latin typeface="Times New Roman" charset="0"/>
              </a:rPr>
              <a:t> </a:t>
            </a:r>
            <a:r>
              <a:rPr lang="en-US" sz="3200" i="1">
                <a:solidFill>
                  <a:schemeClr val="bg2"/>
                </a:solidFill>
                <a:effectLst>
                  <a:outerShdw blurRad="38100" dist="38100" dir="2700000" algn="tl">
                    <a:srgbClr val="DDDDDD"/>
                  </a:outerShdw>
                </a:effectLst>
                <a:latin typeface="Times New Roman" charset="0"/>
              </a:rPr>
              <a:t>reacts with </a:t>
            </a:r>
            <a:r>
              <a:rPr lang="en-US" sz="3200" i="1">
                <a:solidFill>
                  <a:srgbClr val="00AE00"/>
                </a:solidFill>
                <a:effectLst>
                  <a:outerShdw blurRad="38100" dist="38100" dir="2700000" algn="tl">
                    <a:srgbClr val="DDDDDD"/>
                  </a:outerShdw>
                </a:effectLst>
                <a:latin typeface="Times New Roman" charset="0"/>
              </a:rPr>
              <a:t>3 moles of oxygen (96g)</a:t>
            </a:r>
            <a:r>
              <a:rPr lang="en-US" sz="3200" i="1">
                <a:solidFill>
                  <a:schemeClr val="bg2"/>
                </a:solidFill>
                <a:effectLst>
                  <a:outerShdw blurRad="38100" dist="38100" dir="2700000" algn="tl">
                    <a:srgbClr val="DDDDDD"/>
                  </a:outerShdw>
                </a:effectLst>
                <a:latin typeface="Times New Roman" charset="0"/>
              </a:rPr>
              <a:t> to produce</a:t>
            </a:r>
            <a:r>
              <a:rPr lang="en-US" sz="3200" i="1">
                <a:solidFill>
                  <a:srgbClr val="FE9B03"/>
                </a:solidFill>
                <a:effectLst>
                  <a:outerShdw blurRad="38100" dist="38100" dir="2700000" algn="tl">
                    <a:srgbClr val="DDDDDD"/>
                  </a:outerShdw>
                </a:effectLst>
                <a:latin typeface="Times New Roman" charset="0"/>
              </a:rPr>
              <a:t> 2 moles of carbon dioxide </a:t>
            </a:r>
            <a:r>
              <a:rPr lang="en-US" sz="3200" i="1">
                <a:solidFill>
                  <a:schemeClr val="bg2"/>
                </a:solidFill>
                <a:effectLst>
                  <a:outerShdw blurRad="38100" dist="38100" dir="2700000" algn="tl">
                    <a:srgbClr val="DDDDDD"/>
                  </a:outerShdw>
                </a:effectLst>
                <a:latin typeface="Times New Roman" charset="0"/>
              </a:rPr>
              <a:t>and </a:t>
            </a:r>
            <a:r>
              <a:rPr lang="en-US" sz="3200" i="1">
                <a:solidFill>
                  <a:schemeClr val="hlink"/>
                </a:solidFill>
                <a:effectLst>
                  <a:outerShdw blurRad="38100" dist="38100" dir="2700000" algn="tl">
                    <a:srgbClr val="DDDDDD"/>
                  </a:outerShdw>
                </a:effectLst>
                <a:latin typeface="Times New Roman" charset="0"/>
              </a:rPr>
              <a:t>3 moles of water.</a:t>
            </a:r>
          </a:p>
          <a:p>
            <a:pPr marL="342900" indent="-342900">
              <a:spcBef>
                <a:spcPct val="70000"/>
              </a:spcBef>
              <a:buClr>
                <a:schemeClr val="tx2"/>
              </a:buClr>
              <a:buSzPct val="75000"/>
              <a:buFont typeface="Monotype Sorts" charset="0"/>
              <a:buChar char="ð"/>
            </a:pPr>
            <a:r>
              <a:rPr lang="en-US" sz="3200" i="1">
                <a:solidFill>
                  <a:srgbClr val="450045"/>
                </a:solidFill>
                <a:effectLst>
                  <a:outerShdw blurRad="38100" dist="38100" dir="2700000" algn="tl">
                    <a:srgbClr val="DDDDDD"/>
                  </a:outerShdw>
                </a:effectLst>
                <a:latin typeface="Times New Roman" charset="0"/>
              </a:rPr>
              <a:t>How many grams of </a:t>
            </a:r>
            <a:r>
              <a:rPr lang="en-US" sz="3200" i="1">
                <a:solidFill>
                  <a:srgbClr val="FE9B03"/>
                </a:solidFill>
                <a:effectLst>
                  <a:outerShdw blurRad="38100" dist="38100" dir="2700000" algn="tl">
                    <a:srgbClr val="DDDDDD"/>
                  </a:outerShdw>
                </a:effectLst>
                <a:latin typeface="Times New Roman" charset="0"/>
              </a:rPr>
              <a:t>carbon dioxide </a:t>
            </a:r>
            <a:r>
              <a:rPr lang="en-US" sz="3200" i="1">
                <a:solidFill>
                  <a:srgbClr val="450045"/>
                </a:solidFill>
                <a:effectLst>
                  <a:outerShdw blurRad="38100" dist="38100" dir="2700000" algn="tl">
                    <a:srgbClr val="DDDDDD"/>
                  </a:outerShdw>
                </a:effectLst>
                <a:latin typeface="Times New Roman" charset="0"/>
              </a:rPr>
              <a:t>and </a:t>
            </a:r>
            <a:r>
              <a:rPr lang="en-US" sz="3200" i="1">
                <a:solidFill>
                  <a:schemeClr val="hlink"/>
                </a:solidFill>
                <a:effectLst>
                  <a:outerShdw blurRad="38100" dist="38100" dir="2700000" algn="tl">
                    <a:srgbClr val="DDDDDD"/>
                  </a:outerShdw>
                </a:effectLst>
                <a:latin typeface="Times New Roman" charset="0"/>
              </a:rPr>
              <a:t>water</a:t>
            </a:r>
            <a:r>
              <a:rPr lang="en-US" sz="3200" i="1">
                <a:solidFill>
                  <a:srgbClr val="450045"/>
                </a:solidFill>
                <a:effectLst>
                  <a:outerShdw blurRad="38100" dist="38100" dir="2700000" algn="tl">
                    <a:srgbClr val="DDDDDD"/>
                  </a:outerShdw>
                </a:effectLst>
                <a:latin typeface="Times New Roman" charset="0"/>
              </a:rPr>
              <a:t> are respectively produced from 46g (1 mole) of ethanol</a:t>
            </a:r>
            <a:r>
              <a:rPr lang="en-US" sz="3200" i="1">
                <a:solidFill>
                  <a:srgbClr val="FAFD00"/>
                </a:solidFill>
                <a:effectLst>
                  <a:outerShdw blurRad="38100" dist="38100" dir="2700000" algn="tl">
                    <a:srgbClr val="DDDDDD"/>
                  </a:outerShdw>
                </a:effectLst>
                <a:latin typeface="Times New Roman" charset="0"/>
              </a:rPr>
              <a:t> </a:t>
            </a:r>
            <a:r>
              <a:rPr lang="en-US" sz="3200" i="1">
                <a:solidFill>
                  <a:srgbClr val="450045"/>
                </a:solidFill>
                <a:effectLst>
                  <a:outerShdw blurRad="38100" dist="38100" dir="2700000" algn="tl">
                    <a:srgbClr val="DDDDDD"/>
                  </a:outerShdw>
                </a:effectLst>
                <a:latin typeface="Times New Roman" charset="0"/>
              </a:rPr>
              <a:t>?</a:t>
            </a:r>
          </a:p>
        </p:txBody>
      </p:sp>
      <p:sp>
        <p:nvSpPr>
          <p:cNvPr id="4" name="Rectangle 3"/>
          <p:cNvSpPr/>
          <p:nvPr/>
        </p:nvSpPr>
        <p:spPr>
          <a:xfrm>
            <a:off x="990600" y="6096000"/>
            <a:ext cx="3130550" cy="461963"/>
          </a:xfrm>
          <a:prstGeom prst="rect">
            <a:avLst/>
          </a:prstGeom>
        </p:spPr>
        <p:txBody>
          <a:bodyPr wrap="none">
            <a:spAutoFit/>
          </a:bodyPr>
          <a:lstStyle/>
          <a:p>
            <a:r>
              <a:rPr lang="en-US" i="1">
                <a:solidFill>
                  <a:srgbClr val="FE9B03"/>
                </a:solidFill>
                <a:effectLst>
                  <a:outerShdw blurRad="38100" dist="38100" dir="2700000" algn="tl">
                    <a:srgbClr val="DDDDDD"/>
                  </a:outerShdw>
                </a:effectLst>
                <a:latin typeface="Times New Roman" charset="0"/>
              </a:rPr>
              <a:t>2 mol x 44 g/mol = 88g</a:t>
            </a:r>
            <a:endParaRPr lang="en-US"/>
          </a:p>
        </p:txBody>
      </p:sp>
      <p:sp>
        <p:nvSpPr>
          <p:cNvPr id="5" name="Rectangle 4"/>
          <p:cNvSpPr/>
          <p:nvPr/>
        </p:nvSpPr>
        <p:spPr>
          <a:xfrm>
            <a:off x="4800600" y="6096000"/>
            <a:ext cx="3208338" cy="461963"/>
          </a:xfrm>
          <a:prstGeom prst="rect">
            <a:avLst/>
          </a:prstGeom>
        </p:spPr>
        <p:txBody>
          <a:bodyPr wrap="none">
            <a:spAutoFit/>
          </a:bodyPr>
          <a:lstStyle/>
          <a:p>
            <a:r>
              <a:rPr lang="en-US" i="1">
                <a:solidFill>
                  <a:schemeClr val="hlink"/>
                </a:solidFill>
                <a:effectLst>
                  <a:outerShdw blurRad="38100" dist="38100" dir="2700000" algn="tl">
                    <a:srgbClr val="DDDDDD"/>
                  </a:outerShdw>
                </a:effectLst>
                <a:latin typeface="Times New Roman" charset="0"/>
              </a:rPr>
              <a:t>3 mol x 18 g/mol = 54 g</a:t>
            </a:r>
            <a:endParaRPr lang="en-US"/>
          </a:p>
        </p:txBody>
      </p:sp>
      <p:sp>
        <p:nvSpPr>
          <p:cNvPr id="6" name="Rectangle 5"/>
          <p:cNvSpPr/>
          <p:nvPr/>
        </p:nvSpPr>
        <p:spPr>
          <a:xfrm>
            <a:off x="1371600" y="1828800"/>
            <a:ext cx="6858000" cy="584200"/>
          </a:xfrm>
          <a:prstGeom prst="rect">
            <a:avLst/>
          </a:prstGeom>
        </p:spPr>
        <p:txBody>
          <a:bodyPr>
            <a:spAutoFit/>
          </a:bodyPr>
          <a:lstStyle/>
          <a:p>
            <a:pPr marL="342900" indent="-342900" algn="ctr">
              <a:spcBef>
                <a:spcPct val="20000"/>
              </a:spcBef>
              <a:buClr>
                <a:schemeClr val="accent2"/>
              </a:buClr>
            </a:pPr>
            <a:r>
              <a:rPr lang="en-US" sz="3200" i="1">
                <a:solidFill>
                  <a:srgbClr val="450045"/>
                </a:solidFill>
                <a:effectLst>
                  <a:outerShdw blurRad="38100" dist="38100" dir="2700000" algn="tl">
                    <a:srgbClr val="DDDDDD"/>
                  </a:outerShdw>
                </a:effectLst>
                <a:latin typeface="Times New Roman" charset="0"/>
              </a:rPr>
              <a:t>C</a:t>
            </a:r>
            <a:r>
              <a:rPr lang="en-US" sz="3200" i="1" baseline="-25000">
                <a:solidFill>
                  <a:srgbClr val="450045"/>
                </a:solidFill>
                <a:effectLst>
                  <a:outerShdw blurRad="38100" dist="38100" dir="2700000" algn="tl">
                    <a:srgbClr val="DDDDDD"/>
                  </a:outerShdw>
                </a:effectLst>
                <a:latin typeface="Times New Roman" charset="0"/>
              </a:rPr>
              <a:t>2</a:t>
            </a:r>
            <a:r>
              <a:rPr lang="en-US" sz="3200" i="1">
                <a:solidFill>
                  <a:srgbClr val="450045"/>
                </a:solidFill>
                <a:effectLst>
                  <a:outerShdw blurRad="38100" dist="38100" dir="2700000" algn="tl">
                    <a:srgbClr val="DDDDDD"/>
                  </a:outerShdw>
                </a:effectLst>
                <a:latin typeface="Times New Roman" charset="0"/>
              </a:rPr>
              <a:t>H</a:t>
            </a:r>
            <a:r>
              <a:rPr lang="en-US" sz="3200" i="1" baseline="-25000">
                <a:solidFill>
                  <a:srgbClr val="450045"/>
                </a:solidFill>
                <a:effectLst>
                  <a:outerShdw blurRad="38100" dist="38100" dir="2700000" algn="tl">
                    <a:srgbClr val="DDDDDD"/>
                  </a:outerShdw>
                </a:effectLst>
                <a:latin typeface="Times New Roman" charset="0"/>
              </a:rPr>
              <a:t>5</a:t>
            </a:r>
            <a:r>
              <a:rPr lang="en-US" sz="3200" i="1">
                <a:solidFill>
                  <a:srgbClr val="450045"/>
                </a:solidFill>
                <a:effectLst>
                  <a:outerShdw blurRad="38100" dist="38100" dir="2700000" algn="tl">
                    <a:srgbClr val="DDDDDD"/>
                  </a:outerShdw>
                </a:effectLst>
                <a:latin typeface="Times New Roman" charset="0"/>
              </a:rPr>
              <a:t>OH </a:t>
            </a:r>
            <a:r>
              <a:rPr lang="en-US" sz="3200" i="1">
                <a:solidFill>
                  <a:srgbClr val="FAFD00"/>
                </a:solidFill>
                <a:effectLst>
                  <a:outerShdw blurRad="38100" dist="38100" dir="2700000" algn="tl">
                    <a:srgbClr val="DDDDDD"/>
                  </a:outerShdw>
                </a:effectLst>
                <a:latin typeface="Times New Roman" charset="0"/>
              </a:rPr>
              <a:t> </a:t>
            </a:r>
            <a:r>
              <a:rPr lang="en-US" sz="3200" i="1">
                <a:solidFill>
                  <a:schemeClr val="bg2"/>
                </a:solidFill>
                <a:effectLst>
                  <a:outerShdw blurRad="38100" dist="38100" dir="2700000" algn="tl">
                    <a:srgbClr val="DDDDDD"/>
                  </a:outerShdw>
                </a:effectLst>
                <a:latin typeface="Times New Roman" charset="0"/>
              </a:rPr>
              <a:t>+</a:t>
            </a:r>
            <a:r>
              <a:rPr lang="en-US" sz="3200" i="1">
                <a:solidFill>
                  <a:srgbClr val="FAFD00"/>
                </a:solidFill>
                <a:effectLst>
                  <a:outerShdw blurRad="38100" dist="38100" dir="2700000" algn="tl">
                    <a:srgbClr val="DDDDDD"/>
                  </a:outerShdw>
                </a:effectLst>
                <a:latin typeface="Times New Roman" charset="0"/>
              </a:rPr>
              <a:t>  </a:t>
            </a:r>
            <a:r>
              <a:rPr lang="en-US" sz="3200" i="1">
                <a:solidFill>
                  <a:srgbClr val="00AE00"/>
                </a:solidFill>
                <a:effectLst>
                  <a:outerShdw blurRad="38100" dist="38100" dir="2700000" algn="tl">
                    <a:srgbClr val="DDDDDD"/>
                  </a:outerShdw>
                </a:effectLst>
                <a:latin typeface="Times New Roman" charset="0"/>
              </a:rPr>
              <a:t>3 O</a:t>
            </a:r>
            <a:r>
              <a:rPr lang="en-US" sz="3200" i="1" baseline="-25000">
                <a:solidFill>
                  <a:srgbClr val="00AE00"/>
                </a:solidFill>
                <a:effectLst>
                  <a:outerShdw blurRad="38100" dist="38100" dir="2700000" algn="tl">
                    <a:srgbClr val="DDDDDD"/>
                  </a:outerShdw>
                </a:effectLst>
                <a:latin typeface="Times New Roman" charset="0"/>
              </a:rPr>
              <a:t>2</a:t>
            </a:r>
            <a:r>
              <a:rPr lang="en-US" sz="3200" i="1">
                <a:solidFill>
                  <a:srgbClr val="FAFD00"/>
                </a:solidFill>
                <a:effectLst>
                  <a:outerShdw blurRad="38100" dist="38100" dir="2700000" algn="tl">
                    <a:srgbClr val="DDDDDD"/>
                  </a:outerShdw>
                </a:effectLst>
                <a:latin typeface="Times New Roman" charset="0"/>
              </a:rPr>
              <a:t>  </a:t>
            </a:r>
            <a:r>
              <a:rPr lang="en-US" sz="3200" i="1">
                <a:solidFill>
                  <a:schemeClr val="bg2"/>
                </a:solidFill>
                <a:effectLst>
                  <a:outerShdw blurRad="38100" dist="38100" dir="2700000" algn="tl">
                    <a:srgbClr val="DDDDDD"/>
                  </a:outerShdw>
                </a:effectLst>
                <a:latin typeface="Symbol" charset="0"/>
              </a:rPr>
              <a:t></a:t>
            </a:r>
            <a:r>
              <a:rPr lang="en-US" sz="3200" i="1">
                <a:solidFill>
                  <a:schemeClr val="bg2"/>
                </a:solidFill>
                <a:effectLst>
                  <a:outerShdw blurRad="38100" dist="38100" dir="2700000" algn="tl">
                    <a:srgbClr val="DDDDDD"/>
                  </a:outerShdw>
                </a:effectLst>
                <a:latin typeface="Times New Roman" charset="0"/>
              </a:rPr>
              <a:t>  </a:t>
            </a:r>
            <a:r>
              <a:rPr lang="en-US" sz="3200" i="1">
                <a:solidFill>
                  <a:srgbClr val="FE9B03"/>
                </a:solidFill>
                <a:effectLst>
                  <a:outerShdw blurRad="38100" dist="38100" dir="2700000" algn="tl">
                    <a:srgbClr val="DDDDDD"/>
                  </a:outerShdw>
                </a:effectLst>
                <a:latin typeface="Times New Roman" charset="0"/>
              </a:rPr>
              <a:t>2 CO</a:t>
            </a:r>
            <a:r>
              <a:rPr lang="en-US" sz="3200" i="1" baseline="-25000">
                <a:solidFill>
                  <a:srgbClr val="FE9B03"/>
                </a:solidFill>
                <a:effectLst>
                  <a:outerShdw blurRad="38100" dist="38100" dir="2700000" algn="tl">
                    <a:srgbClr val="DDDDDD"/>
                  </a:outerShdw>
                </a:effectLst>
                <a:latin typeface="Times New Roman" charset="0"/>
              </a:rPr>
              <a:t>2</a:t>
            </a:r>
            <a:r>
              <a:rPr lang="en-US" sz="3200" i="1">
                <a:solidFill>
                  <a:srgbClr val="00AE00"/>
                </a:solidFill>
                <a:effectLst>
                  <a:outerShdw blurRad="38100" dist="38100" dir="2700000" algn="tl">
                    <a:srgbClr val="DDDDDD"/>
                  </a:outerShdw>
                </a:effectLst>
                <a:latin typeface="Times New Roman" charset="0"/>
              </a:rPr>
              <a:t>  </a:t>
            </a:r>
            <a:r>
              <a:rPr lang="en-US" sz="3200" i="1">
                <a:solidFill>
                  <a:schemeClr val="bg2"/>
                </a:solidFill>
                <a:effectLst>
                  <a:outerShdw blurRad="38100" dist="38100" dir="2700000" algn="tl">
                    <a:srgbClr val="DDDDDD"/>
                  </a:outerShdw>
                </a:effectLst>
                <a:latin typeface="Times New Roman" charset="0"/>
              </a:rPr>
              <a:t>+</a:t>
            </a:r>
            <a:r>
              <a:rPr lang="en-US" sz="3200" i="1">
                <a:solidFill>
                  <a:srgbClr val="00AE00"/>
                </a:solidFill>
                <a:effectLst>
                  <a:outerShdw blurRad="38100" dist="38100" dir="2700000" algn="tl">
                    <a:srgbClr val="DDDDDD"/>
                  </a:outerShdw>
                </a:effectLst>
                <a:latin typeface="Times New Roman" charset="0"/>
              </a:rPr>
              <a:t>  </a:t>
            </a:r>
            <a:r>
              <a:rPr lang="en-US" sz="3200" i="1">
                <a:solidFill>
                  <a:schemeClr val="hlink"/>
                </a:solidFill>
                <a:effectLst>
                  <a:outerShdw blurRad="38100" dist="38100" dir="2700000" algn="tl">
                    <a:srgbClr val="DDDDDD"/>
                  </a:outerShdw>
                </a:effectLst>
                <a:latin typeface="Times New Roman" charset="0"/>
              </a:rPr>
              <a:t>3 H</a:t>
            </a:r>
            <a:r>
              <a:rPr lang="en-US" sz="3200" i="1" baseline="-25000">
                <a:solidFill>
                  <a:schemeClr val="hlink"/>
                </a:solidFill>
                <a:effectLst>
                  <a:outerShdw blurRad="38100" dist="38100" dir="2700000" algn="tl">
                    <a:srgbClr val="DDDDDD"/>
                  </a:outerShdw>
                </a:effectLst>
                <a:latin typeface="Times New Roman" charset="0"/>
              </a:rPr>
              <a:t>2</a:t>
            </a:r>
            <a:r>
              <a:rPr lang="en-US" sz="3200" i="1">
                <a:solidFill>
                  <a:schemeClr val="hlink"/>
                </a:solidFill>
                <a:effectLst>
                  <a:outerShdw blurRad="38100" dist="38100" dir="2700000" algn="tl">
                    <a:srgbClr val="DDDDDD"/>
                  </a:outerShdw>
                </a:effectLst>
                <a:latin typeface="Times New Roman" charset="0"/>
              </a:rPr>
              <a:t>O</a:t>
            </a:r>
            <a:endParaRPr lang="en-US" sz="3200" i="1">
              <a:solidFill>
                <a:schemeClr val="bg2"/>
              </a:solidFill>
              <a:effectLst>
                <a:outerShdw blurRad="38100" dist="38100" dir="2700000" algn="tl">
                  <a:srgbClr val="DDDDDD"/>
                </a:outerShdw>
              </a:effectLst>
              <a:latin typeface="Times New Roman"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 calcmode="lin" valueType="num">
                                      <p:cBhvr additive="base">
                                        <p:cTn id="7" dur="500" fill="hold"/>
                                        <p:tgtEl>
                                          <p:spTgt spid="3174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17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1747">
                                            <p:txEl>
                                              <p:pRg st="1" end="1"/>
                                            </p:txEl>
                                          </p:spTgt>
                                        </p:tgtEl>
                                        <p:attrNameLst>
                                          <p:attrName>style.visibility</p:attrName>
                                        </p:attrNameLst>
                                      </p:cBhvr>
                                      <p:to>
                                        <p:strVal val="visible"/>
                                      </p:to>
                                    </p:set>
                                    <p:anim calcmode="lin" valueType="num">
                                      <p:cBhvr additive="base">
                                        <p:cTn id="13" dur="500" fill="hold"/>
                                        <p:tgtEl>
                                          <p:spTgt spid="3174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174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autoUpdateAnimBg="0"/>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990600" y="228600"/>
            <a:ext cx="7770813" cy="1123950"/>
          </a:xfrm>
          <a:prstGeom prst="rect">
            <a:avLst/>
          </a:prstGeom>
          <a:noFill/>
          <a:ln w="12700">
            <a:noFill/>
            <a:miter lim="800000"/>
            <a:headEnd/>
            <a:tailEnd/>
          </a:ln>
          <a:effectLst/>
        </p:spPr>
        <p:txBody>
          <a:bodyPr lIns="90487" tIns="44450" rIns="90487" bIns="44450" anchor="ctr"/>
          <a:lstStyle/>
          <a:p>
            <a:pPr algn="ctr"/>
            <a:r>
              <a:rPr lang="en-US" sz="4400" i="1">
                <a:solidFill>
                  <a:srgbClr val="450045"/>
                </a:solidFill>
                <a:effectLst>
                  <a:outerShdw blurRad="38100" dist="38100" dir="2700000" algn="tl">
                    <a:srgbClr val="DDDDDD"/>
                  </a:outerShdw>
                </a:effectLst>
                <a:latin typeface="Arial" charset="0"/>
              </a:rPr>
              <a:t>The Chemical Equation: </a:t>
            </a:r>
            <a:br>
              <a:rPr lang="en-US" sz="4400" i="1">
                <a:solidFill>
                  <a:srgbClr val="450045"/>
                </a:solidFill>
                <a:effectLst>
                  <a:outerShdw blurRad="38100" dist="38100" dir="2700000" algn="tl">
                    <a:srgbClr val="DDDDDD"/>
                  </a:outerShdw>
                </a:effectLst>
                <a:latin typeface="Arial" charset="0"/>
              </a:rPr>
            </a:br>
            <a:r>
              <a:rPr lang="en-US" sz="4000" i="1">
                <a:solidFill>
                  <a:srgbClr val="450045"/>
                </a:solidFill>
                <a:effectLst>
                  <a:outerShdw blurRad="38100" dist="38100" dir="2700000" algn="tl">
                    <a:srgbClr val="DDDDDD"/>
                  </a:outerShdw>
                </a:effectLst>
                <a:latin typeface="Arial" charset="0"/>
              </a:rPr>
              <a:t>Moles &amp; Masses</a:t>
            </a:r>
            <a:endParaRPr lang="en-US" sz="4400" i="1">
              <a:solidFill>
                <a:srgbClr val="450045"/>
              </a:solidFill>
              <a:effectLst>
                <a:outerShdw blurRad="38100" dist="38100" dir="2700000" algn="tl">
                  <a:srgbClr val="DDDDDD"/>
                </a:outerShdw>
              </a:effectLst>
              <a:latin typeface="Arial" charset="0"/>
            </a:endParaRPr>
          </a:p>
        </p:txBody>
      </p:sp>
      <p:sp>
        <p:nvSpPr>
          <p:cNvPr id="32771" name="Rectangle 3"/>
          <p:cNvSpPr>
            <a:spLocks noChangeArrowheads="1"/>
          </p:cNvSpPr>
          <p:nvPr/>
        </p:nvSpPr>
        <p:spPr bwMode="auto">
          <a:xfrm>
            <a:off x="1066800" y="1752600"/>
            <a:ext cx="7772400" cy="4343400"/>
          </a:xfrm>
          <a:prstGeom prst="rect">
            <a:avLst/>
          </a:prstGeom>
          <a:noFill/>
          <a:ln w="12700">
            <a:noFill/>
            <a:miter lim="800000"/>
            <a:headEnd/>
            <a:tailEnd/>
          </a:ln>
          <a:effectLst/>
        </p:spPr>
        <p:txBody>
          <a:bodyPr lIns="90487" tIns="44450" rIns="90487" bIns="44450"/>
          <a:lstStyle/>
          <a:p>
            <a:pPr marL="342900" indent="-342900" algn="ctr">
              <a:spcBef>
                <a:spcPct val="20000"/>
              </a:spcBef>
              <a:buClr>
                <a:schemeClr val="accent2"/>
              </a:buClr>
              <a:buFontTx/>
              <a:buChar char="•"/>
            </a:pPr>
            <a:r>
              <a:rPr lang="en-US" sz="3200" i="1">
                <a:solidFill>
                  <a:srgbClr val="450045"/>
                </a:solidFill>
                <a:effectLst>
                  <a:outerShdw blurRad="38100" dist="38100" dir="2700000" algn="tl">
                    <a:srgbClr val="DDDDDD"/>
                  </a:outerShdw>
                </a:effectLst>
                <a:latin typeface="Times New Roman" charset="0"/>
              </a:rPr>
              <a:t>C</a:t>
            </a:r>
            <a:r>
              <a:rPr lang="en-US" sz="3200" i="1" baseline="-25000">
                <a:solidFill>
                  <a:srgbClr val="450045"/>
                </a:solidFill>
                <a:effectLst>
                  <a:outerShdw blurRad="38100" dist="38100" dir="2700000" algn="tl">
                    <a:srgbClr val="DDDDDD"/>
                  </a:outerShdw>
                </a:effectLst>
                <a:latin typeface="Times New Roman" charset="0"/>
              </a:rPr>
              <a:t>2</a:t>
            </a:r>
            <a:r>
              <a:rPr lang="en-US" sz="3200" i="1">
                <a:solidFill>
                  <a:srgbClr val="450045"/>
                </a:solidFill>
                <a:effectLst>
                  <a:outerShdw blurRad="38100" dist="38100" dir="2700000" algn="tl">
                    <a:srgbClr val="DDDDDD"/>
                  </a:outerShdw>
                </a:effectLst>
                <a:latin typeface="Times New Roman" charset="0"/>
              </a:rPr>
              <a:t>H</a:t>
            </a:r>
            <a:r>
              <a:rPr lang="en-US" sz="3200" i="1" baseline="-25000">
                <a:solidFill>
                  <a:srgbClr val="450045"/>
                </a:solidFill>
                <a:effectLst>
                  <a:outerShdw blurRad="38100" dist="38100" dir="2700000" algn="tl">
                    <a:srgbClr val="DDDDDD"/>
                  </a:outerShdw>
                </a:effectLst>
                <a:latin typeface="Times New Roman" charset="0"/>
              </a:rPr>
              <a:t>5</a:t>
            </a:r>
            <a:r>
              <a:rPr lang="en-US" sz="3200" i="1">
                <a:solidFill>
                  <a:srgbClr val="450045"/>
                </a:solidFill>
                <a:effectLst>
                  <a:outerShdw blurRad="38100" dist="38100" dir="2700000" algn="tl">
                    <a:srgbClr val="DDDDDD"/>
                  </a:outerShdw>
                </a:effectLst>
                <a:latin typeface="Times New Roman" charset="0"/>
              </a:rPr>
              <a:t>OH </a:t>
            </a:r>
            <a:r>
              <a:rPr lang="en-US" sz="3200" i="1">
                <a:solidFill>
                  <a:srgbClr val="FAFD00"/>
                </a:solidFill>
                <a:effectLst>
                  <a:outerShdw blurRad="38100" dist="38100" dir="2700000" algn="tl">
                    <a:srgbClr val="DDDDDD"/>
                  </a:outerShdw>
                </a:effectLst>
                <a:latin typeface="Times New Roman" charset="0"/>
              </a:rPr>
              <a:t> </a:t>
            </a:r>
            <a:r>
              <a:rPr lang="en-US" sz="3200" i="1">
                <a:solidFill>
                  <a:schemeClr val="bg2"/>
                </a:solidFill>
                <a:effectLst>
                  <a:outerShdw blurRad="38100" dist="38100" dir="2700000" algn="tl">
                    <a:srgbClr val="DDDDDD"/>
                  </a:outerShdw>
                </a:effectLst>
                <a:latin typeface="Times New Roman" charset="0"/>
              </a:rPr>
              <a:t>+</a:t>
            </a:r>
            <a:r>
              <a:rPr lang="en-US" sz="3200" i="1">
                <a:solidFill>
                  <a:srgbClr val="FAFD00"/>
                </a:solidFill>
                <a:effectLst>
                  <a:outerShdw blurRad="38100" dist="38100" dir="2700000" algn="tl">
                    <a:srgbClr val="DDDDDD"/>
                  </a:outerShdw>
                </a:effectLst>
                <a:latin typeface="Times New Roman" charset="0"/>
              </a:rPr>
              <a:t>  </a:t>
            </a:r>
            <a:r>
              <a:rPr lang="en-US" sz="3200" i="1">
                <a:solidFill>
                  <a:srgbClr val="00AE00"/>
                </a:solidFill>
                <a:effectLst>
                  <a:outerShdw blurRad="38100" dist="38100" dir="2700000" algn="tl">
                    <a:srgbClr val="DDDDDD"/>
                  </a:outerShdw>
                </a:effectLst>
                <a:latin typeface="Times New Roman" charset="0"/>
              </a:rPr>
              <a:t>3 O</a:t>
            </a:r>
            <a:r>
              <a:rPr lang="en-US" sz="3200" i="1" baseline="-25000">
                <a:solidFill>
                  <a:srgbClr val="00AE00"/>
                </a:solidFill>
                <a:effectLst>
                  <a:outerShdw blurRad="38100" dist="38100" dir="2700000" algn="tl">
                    <a:srgbClr val="DDDDDD"/>
                  </a:outerShdw>
                </a:effectLst>
                <a:latin typeface="Times New Roman" charset="0"/>
              </a:rPr>
              <a:t>2</a:t>
            </a:r>
            <a:r>
              <a:rPr lang="en-US" sz="3200" i="1">
                <a:solidFill>
                  <a:srgbClr val="FAFD00"/>
                </a:solidFill>
                <a:effectLst>
                  <a:outerShdw blurRad="38100" dist="38100" dir="2700000" algn="tl">
                    <a:srgbClr val="DDDDDD"/>
                  </a:outerShdw>
                </a:effectLst>
                <a:latin typeface="Times New Roman" charset="0"/>
              </a:rPr>
              <a:t>  </a:t>
            </a:r>
            <a:r>
              <a:rPr lang="en-US" sz="3200" i="1">
                <a:solidFill>
                  <a:schemeClr val="bg2"/>
                </a:solidFill>
                <a:effectLst>
                  <a:outerShdw blurRad="38100" dist="38100" dir="2700000" algn="tl">
                    <a:srgbClr val="DDDDDD"/>
                  </a:outerShdw>
                </a:effectLst>
                <a:latin typeface="Symbol" charset="0"/>
              </a:rPr>
              <a:t></a:t>
            </a:r>
            <a:r>
              <a:rPr lang="en-US" sz="3200" i="1">
                <a:solidFill>
                  <a:schemeClr val="bg2"/>
                </a:solidFill>
                <a:effectLst>
                  <a:outerShdw blurRad="38100" dist="38100" dir="2700000" algn="tl">
                    <a:srgbClr val="DDDDDD"/>
                  </a:outerShdw>
                </a:effectLst>
                <a:latin typeface="Times New Roman" charset="0"/>
              </a:rPr>
              <a:t>  </a:t>
            </a:r>
            <a:r>
              <a:rPr lang="en-US" sz="3200" i="1">
                <a:solidFill>
                  <a:srgbClr val="FE9B03"/>
                </a:solidFill>
                <a:effectLst>
                  <a:outerShdw blurRad="38100" dist="38100" dir="2700000" algn="tl">
                    <a:srgbClr val="DDDDDD"/>
                  </a:outerShdw>
                </a:effectLst>
                <a:latin typeface="Times New Roman" charset="0"/>
              </a:rPr>
              <a:t>2 CO</a:t>
            </a:r>
            <a:r>
              <a:rPr lang="en-US" sz="3200" i="1" baseline="-25000">
                <a:solidFill>
                  <a:srgbClr val="FE9B03"/>
                </a:solidFill>
                <a:effectLst>
                  <a:outerShdw blurRad="38100" dist="38100" dir="2700000" algn="tl">
                    <a:srgbClr val="DDDDDD"/>
                  </a:outerShdw>
                </a:effectLst>
                <a:latin typeface="Times New Roman" charset="0"/>
              </a:rPr>
              <a:t>2</a:t>
            </a:r>
            <a:r>
              <a:rPr lang="en-US" sz="3200" i="1">
                <a:solidFill>
                  <a:srgbClr val="00AE00"/>
                </a:solidFill>
                <a:effectLst>
                  <a:outerShdw blurRad="38100" dist="38100" dir="2700000" algn="tl">
                    <a:srgbClr val="DDDDDD"/>
                  </a:outerShdw>
                </a:effectLst>
                <a:latin typeface="Times New Roman" charset="0"/>
              </a:rPr>
              <a:t>  </a:t>
            </a:r>
            <a:r>
              <a:rPr lang="en-US" sz="3200" i="1">
                <a:solidFill>
                  <a:schemeClr val="bg2"/>
                </a:solidFill>
                <a:effectLst>
                  <a:outerShdw blurRad="38100" dist="38100" dir="2700000" algn="tl">
                    <a:srgbClr val="DDDDDD"/>
                  </a:outerShdw>
                </a:effectLst>
                <a:latin typeface="Times New Roman" charset="0"/>
              </a:rPr>
              <a:t>+</a:t>
            </a:r>
            <a:r>
              <a:rPr lang="en-US" sz="3200" i="1">
                <a:solidFill>
                  <a:srgbClr val="00AE00"/>
                </a:solidFill>
                <a:effectLst>
                  <a:outerShdw blurRad="38100" dist="38100" dir="2700000" algn="tl">
                    <a:srgbClr val="DDDDDD"/>
                  </a:outerShdw>
                </a:effectLst>
                <a:latin typeface="Times New Roman" charset="0"/>
              </a:rPr>
              <a:t>  </a:t>
            </a:r>
            <a:r>
              <a:rPr lang="en-US" sz="3200" i="1">
                <a:solidFill>
                  <a:schemeClr val="hlink"/>
                </a:solidFill>
                <a:effectLst>
                  <a:outerShdw blurRad="38100" dist="38100" dir="2700000" algn="tl">
                    <a:srgbClr val="DDDDDD"/>
                  </a:outerShdw>
                </a:effectLst>
                <a:latin typeface="Times New Roman" charset="0"/>
              </a:rPr>
              <a:t>3 H</a:t>
            </a:r>
            <a:r>
              <a:rPr lang="en-US" sz="3200" i="1" baseline="-25000">
                <a:solidFill>
                  <a:schemeClr val="hlink"/>
                </a:solidFill>
                <a:effectLst>
                  <a:outerShdw blurRad="38100" dist="38100" dir="2700000" algn="tl">
                    <a:srgbClr val="DDDDDD"/>
                  </a:outerShdw>
                </a:effectLst>
                <a:latin typeface="Times New Roman" charset="0"/>
              </a:rPr>
              <a:t>2</a:t>
            </a:r>
            <a:r>
              <a:rPr lang="en-US" sz="3200" i="1">
                <a:solidFill>
                  <a:schemeClr val="hlink"/>
                </a:solidFill>
                <a:effectLst>
                  <a:outerShdw blurRad="38100" dist="38100" dir="2700000" algn="tl">
                    <a:srgbClr val="DDDDDD"/>
                  </a:outerShdw>
                </a:effectLst>
                <a:latin typeface="Times New Roman" charset="0"/>
              </a:rPr>
              <a:t>O</a:t>
            </a:r>
            <a:endParaRPr lang="en-US" sz="3200" i="1">
              <a:solidFill>
                <a:schemeClr val="bg2"/>
              </a:solidFill>
              <a:effectLst>
                <a:outerShdw blurRad="38100" dist="38100" dir="2700000" algn="tl">
                  <a:srgbClr val="DDDDDD"/>
                </a:outerShdw>
              </a:effectLst>
              <a:latin typeface="Times New Roman" charset="0"/>
            </a:endParaRPr>
          </a:p>
          <a:p>
            <a:pPr marL="342900" indent="-342900">
              <a:spcBef>
                <a:spcPct val="70000"/>
              </a:spcBef>
              <a:buClr>
                <a:schemeClr val="tx2"/>
              </a:buClr>
              <a:buSzPct val="75000"/>
              <a:buFont typeface="Monotype Sorts" charset="0"/>
              <a:buChar char="ð"/>
            </a:pPr>
            <a:r>
              <a:rPr lang="en-US" sz="3200" i="1">
                <a:solidFill>
                  <a:srgbClr val="450045"/>
                </a:solidFill>
                <a:effectLst>
                  <a:outerShdw blurRad="38100" dist="38100" dir="2700000" algn="tl">
                    <a:srgbClr val="DDDDDD"/>
                  </a:outerShdw>
                </a:effectLst>
                <a:latin typeface="Times New Roman" charset="0"/>
              </a:rPr>
              <a:t>How many grams of </a:t>
            </a:r>
            <a:r>
              <a:rPr lang="en-US" sz="3200" i="1">
                <a:solidFill>
                  <a:srgbClr val="00AE00"/>
                </a:solidFill>
                <a:effectLst>
                  <a:outerShdw blurRad="38100" dist="38100" dir="2700000" algn="tl">
                    <a:srgbClr val="DDDDDD"/>
                  </a:outerShdw>
                </a:effectLst>
                <a:latin typeface="Times New Roman" charset="0"/>
              </a:rPr>
              <a:t>oxygen </a:t>
            </a:r>
            <a:r>
              <a:rPr lang="en-US" sz="3200" i="1">
                <a:solidFill>
                  <a:srgbClr val="450045"/>
                </a:solidFill>
                <a:effectLst>
                  <a:outerShdw blurRad="38100" dist="38100" dir="2700000" algn="tl">
                    <a:srgbClr val="DDDDDD"/>
                  </a:outerShdw>
                </a:effectLst>
                <a:latin typeface="Times New Roman" charset="0"/>
              </a:rPr>
              <a:t>are needed to react with 15.3g of ethanol in a 12oz. beer</a:t>
            </a:r>
            <a:r>
              <a:rPr lang="en-US" sz="3200" i="1">
                <a:solidFill>
                  <a:srgbClr val="FAFD00"/>
                </a:solidFill>
                <a:effectLst>
                  <a:outerShdw blurRad="38100" dist="38100" dir="2700000" algn="tl">
                    <a:srgbClr val="DDDDDD"/>
                  </a:outerShdw>
                </a:effectLst>
                <a:latin typeface="Times New Roman" charset="0"/>
              </a:rPr>
              <a:t> </a:t>
            </a:r>
            <a:r>
              <a:rPr lang="en-US" sz="3200" i="1">
                <a:solidFill>
                  <a:srgbClr val="450045"/>
                </a:solidFill>
                <a:effectLst>
                  <a:outerShdw blurRad="38100" dist="38100" dir="2700000" algn="tl">
                    <a:srgbClr val="DDDDDD"/>
                  </a:outerShdw>
                </a:effectLst>
                <a:latin typeface="Times New Roman" charset="0"/>
              </a:rPr>
              <a:t>?</a:t>
            </a:r>
          </a:p>
        </p:txBody>
      </p:sp>
      <p:sp>
        <p:nvSpPr>
          <p:cNvPr id="4" name="Rectangle 3"/>
          <p:cNvSpPr/>
          <p:nvPr/>
        </p:nvSpPr>
        <p:spPr>
          <a:xfrm>
            <a:off x="1371600" y="3962400"/>
            <a:ext cx="6829425" cy="461963"/>
          </a:xfrm>
          <a:prstGeom prst="rect">
            <a:avLst/>
          </a:prstGeom>
        </p:spPr>
        <p:txBody>
          <a:bodyPr wrap="none">
            <a:spAutoFit/>
          </a:bodyPr>
          <a:lstStyle/>
          <a:p>
            <a:r>
              <a:rPr lang="en-US" i="1">
                <a:solidFill>
                  <a:srgbClr val="450045"/>
                </a:solidFill>
                <a:effectLst>
                  <a:outerShdw blurRad="38100" dist="38100" dir="2700000" algn="tl">
                    <a:srgbClr val="DDDDDD"/>
                  </a:outerShdw>
                </a:effectLst>
                <a:latin typeface="Times New Roman" charset="0"/>
              </a:rPr>
              <a:t>15.3g</a:t>
            </a:r>
            <a:r>
              <a:rPr lang="en-US" i="1" baseline="-25000">
                <a:solidFill>
                  <a:srgbClr val="450045"/>
                </a:solidFill>
                <a:effectLst>
                  <a:outerShdw blurRad="38100" dist="38100" dir="2700000" algn="tl">
                    <a:srgbClr val="DDDDDD"/>
                  </a:outerShdw>
                </a:effectLst>
                <a:latin typeface="Times New Roman" charset="0"/>
              </a:rPr>
              <a:t>ethanol </a:t>
            </a:r>
            <a:r>
              <a:rPr lang="en-US" i="1">
                <a:solidFill>
                  <a:srgbClr val="450045"/>
                </a:solidFill>
                <a:effectLst>
                  <a:outerShdw blurRad="38100" dist="38100" dir="2700000" algn="tl">
                    <a:srgbClr val="DDDDDD"/>
                  </a:outerShdw>
                </a:effectLst>
                <a:latin typeface="Times New Roman" charset="0"/>
              </a:rPr>
              <a:t> x mol</a:t>
            </a:r>
            <a:r>
              <a:rPr lang="en-US" i="1" baseline="-25000">
                <a:solidFill>
                  <a:srgbClr val="450045"/>
                </a:solidFill>
                <a:effectLst>
                  <a:outerShdw blurRad="38100" dist="38100" dir="2700000" algn="tl">
                    <a:srgbClr val="DDDDDD"/>
                  </a:outerShdw>
                </a:effectLst>
                <a:latin typeface="Times New Roman" charset="0"/>
              </a:rPr>
              <a:t>ethanol </a:t>
            </a:r>
            <a:r>
              <a:rPr lang="en-US" i="1">
                <a:solidFill>
                  <a:srgbClr val="450045"/>
                </a:solidFill>
                <a:effectLst>
                  <a:outerShdw blurRad="38100" dist="38100" dir="2700000" algn="tl">
                    <a:srgbClr val="DDDDDD"/>
                  </a:outerShdw>
                </a:effectLst>
                <a:latin typeface="Times New Roman" charset="0"/>
              </a:rPr>
              <a:t>/46.0g</a:t>
            </a:r>
            <a:r>
              <a:rPr lang="en-US" i="1" baseline="-25000">
                <a:solidFill>
                  <a:srgbClr val="450045"/>
                </a:solidFill>
                <a:effectLst>
                  <a:outerShdw blurRad="38100" dist="38100" dir="2700000" algn="tl">
                    <a:srgbClr val="DDDDDD"/>
                  </a:outerShdw>
                </a:effectLst>
                <a:latin typeface="Times New Roman" charset="0"/>
              </a:rPr>
              <a:t>ethanol </a:t>
            </a:r>
            <a:r>
              <a:rPr lang="en-US" i="1">
                <a:solidFill>
                  <a:srgbClr val="450045"/>
                </a:solidFill>
                <a:effectLst>
                  <a:outerShdw blurRad="38100" dist="38100" dir="2700000" algn="tl">
                    <a:srgbClr val="DDDDDD"/>
                  </a:outerShdw>
                </a:effectLst>
                <a:latin typeface="Times New Roman" charset="0"/>
              </a:rPr>
              <a:t> = 0.333mol</a:t>
            </a:r>
            <a:r>
              <a:rPr lang="en-US" i="1" baseline="-25000">
                <a:solidFill>
                  <a:srgbClr val="450045"/>
                </a:solidFill>
                <a:effectLst>
                  <a:outerShdw blurRad="38100" dist="38100" dir="2700000" algn="tl">
                    <a:srgbClr val="DDDDDD"/>
                  </a:outerShdw>
                </a:effectLst>
                <a:latin typeface="Times New Roman" charset="0"/>
              </a:rPr>
              <a:t>ethanol </a:t>
            </a:r>
            <a:r>
              <a:rPr lang="en-US" i="1">
                <a:solidFill>
                  <a:srgbClr val="450045"/>
                </a:solidFill>
                <a:effectLst>
                  <a:outerShdw blurRad="38100" dist="38100" dir="2700000" algn="tl">
                    <a:srgbClr val="DDDDDD"/>
                  </a:outerShdw>
                </a:effectLst>
                <a:latin typeface="Times New Roman" charset="0"/>
              </a:rPr>
              <a:t> </a:t>
            </a:r>
            <a:endParaRPr lang="en-US"/>
          </a:p>
        </p:txBody>
      </p:sp>
      <p:sp>
        <p:nvSpPr>
          <p:cNvPr id="5" name="Rectangle 4"/>
          <p:cNvSpPr/>
          <p:nvPr/>
        </p:nvSpPr>
        <p:spPr>
          <a:xfrm>
            <a:off x="914400" y="4572000"/>
            <a:ext cx="7123113" cy="461963"/>
          </a:xfrm>
          <a:prstGeom prst="rect">
            <a:avLst/>
          </a:prstGeom>
        </p:spPr>
        <p:txBody>
          <a:bodyPr wrap="none">
            <a:spAutoFit/>
          </a:bodyPr>
          <a:lstStyle/>
          <a:p>
            <a:r>
              <a:rPr lang="en-US" i="1">
                <a:solidFill>
                  <a:srgbClr val="450045"/>
                </a:solidFill>
                <a:effectLst>
                  <a:outerShdw blurRad="38100" dist="38100" dir="2700000" algn="tl">
                    <a:srgbClr val="DDDDDD"/>
                  </a:outerShdw>
                </a:effectLst>
                <a:latin typeface="Times New Roman" charset="0"/>
              </a:rPr>
              <a:t>0.333mol</a:t>
            </a:r>
            <a:r>
              <a:rPr lang="en-US" i="1" baseline="-25000">
                <a:solidFill>
                  <a:srgbClr val="450045"/>
                </a:solidFill>
                <a:effectLst>
                  <a:outerShdw blurRad="38100" dist="38100" dir="2700000" algn="tl">
                    <a:srgbClr val="DDDDDD"/>
                  </a:outerShdw>
                </a:effectLst>
                <a:latin typeface="Times New Roman" charset="0"/>
              </a:rPr>
              <a:t>ethanol </a:t>
            </a:r>
            <a:r>
              <a:rPr lang="en-US" i="1">
                <a:solidFill>
                  <a:srgbClr val="450045"/>
                </a:solidFill>
                <a:effectLst>
                  <a:outerShdw blurRad="38100" dist="38100" dir="2700000" algn="tl">
                    <a:srgbClr val="DDDDDD"/>
                  </a:outerShdw>
                </a:effectLst>
                <a:latin typeface="Times New Roman" charset="0"/>
              </a:rPr>
              <a:t> x </a:t>
            </a:r>
            <a:r>
              <a:rPr lang="en-US" i="1">
                <a:solidFill>
                  <a:srgbClr val="00AE00"/>
                </a:solidFill>
                <a:effectLst>
                  <a:outerShdw blurRad="38100" dist="38100" dir="2700000" algn="tl">
                    <a:srgbClr val="DDDDDD"/>
                  </a:outerShdw>
                </a:effectLst>
                <a:latin typeface="Times New Roman" charset="0"/>
              </a:rPr>
              <a:t>3mol</a:t>
            </a:r>
            <a:r>
              <a:rPr lang="en-US" i="1" baseline="-25000">
                <a:solidFill>
                  <a:srgbClr val="00AE00"/>
                </a:solidFill>
                <a:effectLst>
                  <a:outerShdw blurRad="38100" dist="38100" dir="2700000" algn="tl">
                    <a:srgbClr val="DDDDDD"/>
                  </a:outerShdw>
                </a:effectLst>
                <a:latin typeface="Times New Roman" charset="0"/>
              </a:rPr>
              <a:t>oxygen</a:t>
            </a:r>
            <a:r>
              <a:rPr lang="en-US" i="1">
                <a:solidFill>
                  <a:srgbClr val="00AE00"/>
                </a:solidFill>
                <a:effectLst>
                  <a:outerShdw blurRad="38100" dist="38100" dir="2700000" algn="tl">
                    <a:srgbClr val="DDDDDD"/>
                  </a:outerShdw>
                </a:effectLst>
                <a:latin typeface="Times New Roman" charset="0"/>
              </a:rPr>
              <a:t> / </a:t>
            </a:r>
            <a:r>
              <a:rPr lang="en-US" i="1">
                <a:solidFill>
                  <a:srgbClr val="450045"/>
                </a:solidFill>
                <a:effectLst>
                  <a:outerShdw blurRad="38100" dist="38100" dir="2700000" algn="tl">
                    <a:srgbClr val="DDDDDD"/>
                  </a:outerShdw>
                </a:effectLst>
                <a:latin typeface="Times New Roman" charset="0"/>
              </a:rPr>
              <a:t>1mol</a:t>
            </a:r>
            <a:r>
              <a:rPr lang="en-US" i="1" baseline="-25000">
                <a:solidFill>
                  <a:srgbClr val="450045"/>
                </a:solidFill>
                <a:effectLst>
                  <a:outerShdw blurRad="38100" dist="38100" dir="2700000" algn="tl">
                    <a:srgbClr val="DDDDDD"/>
                  </a:outerShdw>
                </a:effectLst>
                <a:latin typeface="Times New Roman" charset="0"/>
              </a:rPr>
              <a:t>ethanol </a:t>
            </a:r>
            <a:r>
              <a:rPr lang="en-US" i="1">
                <a:solidFill>
                  <a:srgbClr val="450045"/>
                </a:solidFill>
                <a:effectLst>
                  <a:outerShdw blurRad="38100" dist="38100" dir="2700000" algn="tl">
                    <a:srgbClr val="DDDDDD"/>
                  </a:outerShdw>
                </a:effectLst>
                <a:latin typeface="Times New Roman" charset="0"/>
              </a:rPr>
              <a:t>= </a:t>
            </a:r>
            <a:r>
              <a:rPr lang="en-US" i="1">
                <a:solidFill>
                  <a:srgbClr val="00AE00"/>
                </a:solidFill>
                <a:effectLst>
                  <a:outerShdw blurRad="38100" dist="38100" dir="2700000" algn="tl">
                    <a:srgbClr val="DDDDDD"/>
                  </a:outerShdw>
                </a:effectLst>
                <a:latin typeface="Times New Roman" charset="0"/>
              </a:rPr>
              <a:t>0.999mol</a:t>
            </a:r>
            <a:r>
              <a:rPr lang="en-US" i="1" baseline="-25000">
                <a:solidFill>
                  <a:srgbClr val="00AE00"/>
                </a:solidFill>
                <a:effectLst>
                  <a:outerShdw blurRad="38100" dist="38100" dir="2700000" algn="tl">
                    <a:srgbClr val="DDDDDD"/>
                  </a:outerShdw>
                </a:effectLst>
                <a:latin typeface="Times New Roman" charset="0"/>
              </a:rPr>
              <a:t>oxygen</a:t>
            </a:r>
            <a:r>
              <a:rPr lang="en-US" i="1">
                <a:solidFill>
                  <a:srgbClr val="450045"/>
                </a:solidFill>
                <a:effectLst>
                  <a:outerShdw blurRad="38100" dist="38100" dir="2700000" algn="tl">
                    <a:srgbClr val="DDDDDD"/>
                  </a:outerShdw>
                </a:effectLst>
                <a:latin typeface="Times New Roman" charset="0"/>
              </a:rPr>
              <a:t> </a:t>
            </a:r>
            <a:endParaRPr lang="en-US"/>
          </a:p>
        </p:txBody>
      </p:sp>
      <p:sp>
        <p:nvSpPr>
          <p:cNvPr id="6" name="Rectangle 5"/>
          <p:cNvSpPr/>
          <p:nvPr/>
        </p:nvSpPr>
        <p:spPr>
          <a:xfrm>
            <a:off x="1447800" y="5105400"/>
            <a:ext cx="6489700" cy="461963"/>
          </a:xfrm>
          <a:prstGeom prst="rect">
            <a:avLst/>
          </a:prstGeom>
        </p:spPr>
        <p:txBody>
          <a:bodyPr wrap="none">
            <a:spAutoFit/>
          </a:bodyPr>
          <a:lstStyle/>
          <a:p>
            <a:r>
              <a:rPr lang="en-US" i="1">
                <a:solidFill>
                  <a:srgbClr val="00AE00"/>
                </a:solidFill>
                <a:effectLst>
                  <a:outerShdw blurRad="38100" dist="38100" dir="2700000" algn="tl">
                    <a:srgbClr val="DDDDDD"/>
                  </a:outerShdw>
                </a:effectLst>
                <a:latin typeface="Times New Roman" charset="0"/>
              </a:rPr>
              <a:t>32.0g</a:t>
            </a:r>
            <a:r>
              <a:rPr lang="en-US" i="1" baseline="-25000">
                <a:solidFill>
                  <a:srgbClr val="00AE00"/>
                </a:solidFill>
                <a:effectLst>
                  <a:outerShdw blurRad="38100" dist="38100" dir="2700000" algn="tl">
                    <a:srgbClr val="DDDDDD"/>
                  </a:outerShdw>
                </a:effectLst>
                <a:latin typeface="Times New Roman" charset="0"/>
              </a:rPr>
              <a:t>oxygen</a:t>
            </a:r>
            <a:r>
              <a:rPr lang="en-US" i="1">
                <a:solidFill>
                  <a:srgbClr val="00AE00"/>
                </a:solidFill>
                <a:effectLst>
                  <a:outerShdw blurRad="38100" dist="38100" dir="2700000" algn="tl">
                    <a:srgbClr val="DDDDDD"/>
                  </a:outerShdw>
                </a:effectLst>
                <a:latin typeface="Times New Roman" charset="0"/>
              </a:rPr>
              <a:t> /mol</a:t>
            </a:r>
            <a:r>
              <a:rPr lang="en-US" i="1" baseline="-25000">
                <a:solidFill>
                  <a:srgbClr val="00AE00"/>
                </a:solidFill>
                <a:effectLst>
                  <a:outerShdw blurRad="38100" dist="38100" dir="2700000" algn="tl">
                    <a:srgbClr val="DDDDDD"/>
                  </a:outerShdw>
                </a:effectLst>
                <a:latin typeface="Times New Roman" charset="0"/>
              </a:rPr>
              <a:t>oxygen</a:t>
            </a:r>
            <a:r>
              <a:rPr lang="en-US" i="1">
                <a:solidFill>
                  <a:srgbClr val="00AE00"/>
                </a:solidFill>
                <a:effectLst>
                  <a:outerShdw blurRad="38100" dist="38100" dir="2700000" algn="tl">
                    <a:srgbClr val="DDDDDD"/>
                  </a:outerShdw>
                </a:effectLst>
                <a:latin typeface="Times New Roman" charset="0"/>
              </a:rPr>
              <a:t> x 0.999mol</a:t>
            </a:r>
            <a:r>
              <a:rPr lang="en-US" i="1" baseline="-25000">
                <a:solidFill>
                  <a:srgbClr val="00AE00"/>
                </a:solidFill>
                <a:effectLst>
                  <a:outerShdw blurRad="38100" dist="38100" dir="2700000" algn="tl">
                    <a:srgbClr val="DDDDDD"/>
                  </a:outerShdw>
                </a:effectLst>
                <a:latin typeface="Times New Roman" charset="0"/>
              </a:rPr>
              <a:t>oxygen </a:t>
            </a:r>
            <a:r>
              <a:rPr lang="en-US" i="1">
                <a:solidFill>
                  <a:srgbClr val="00AE00"/>
                </a:solidFill>
                <a:effectLst>
                  <a:outerShdw blurRad="38100" dist="38100" dir="2700000" algn="tl">
                    <a:srgbClr val="DDDDDD"/>
                  </a:outerShdw>
                </a:effectLst>
                <a:latin typeface="Times New Roman" charset="0"/>
              </a:rPr>
              <a:t>= 32.0g</a:t>
            </a:r>
            <a:r>
              <a:rPr lang="en-US" i="1" baseline="-25000">
                <a:solidFill>
                  <a:srgbClr val="00AE00"/>
                </a:solidFill>
                <a:effectLst>
                  <a:outerShdw blurRad="38100" dist="38100" dir="2700000" algn="tl">
                    <a:srgbClr val="DDDDDD"/>
                  </a:outerShdw>
                </a:effectLst>
                <a:latin typeface="Times New Roman" charset="0"/>
              </a:rPr>
              <a:t>oxygen</a:t>
            </a:r>
            <a:endParaRPr lang="en-US"/>
          </a:p>
        </p:txBody>
      </p:sp>
      <p:sp>
        <p:nvSpPr>
          <p:cNvPr id="7" name="TextBox 6"/>
          <p:cNvSpPr txBox="1">
            <a:spLocks noChangeArrowheads="1"/>
          </p:cNvSpPr>
          <p:nvPr/>
        </p:nvSpPr>
        <p:spPr bwMode="auto">
          <a:xfrm>
            <a:off x="381000" y="5638800"/>
            <a:ext cx="83058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Book Antiqua" charset="0"/>
                <a:ea typeface="ＭＳ Ｐゴシック" charset="0"/>
                <a:cs typeface="ＭＳ Ｐゴシック" charset="0"/>
              </a:defRPr>
            </a:lvl1pPr>
            <a:lvl2pPr marL="37931725" indent="-37474525">
              <a:defRPr sz="2400">
                <a:solidFill>
                  <a:schemeClr val="tx1"/>
                </a:solidFill>
                <a:latin typeface="Book Antiqua" charset="0"/>
                <a:ea typeface="ＭＳ Ｐゴシック" charset="0"/>
              </a:defRPr>
            </a:lvl2pPr>
            <a:lvl3pPr>
              <a:defRPr sz="2400">
                <a:solidFill>
                  <a:schemeClr val="tx1"/>
                </a:solidFill>
                <a:latin typeface="Book Antiqua" charset="0"/>
                <a:ea typeface="ＭＳ Ｐゴシック" charset="0"/>
              </a:defRPr>
            </a:lvl3pPr>
            <a:lvl4pPr>
              <a:defRPr sz="2400">
                <a:solidFill>
                  <a:schemeClr val="tx1"/>
                </a:solidFill>
                <a:latin typeface="Book Antiqua" charset="0"/>
                <a:ea typeface="ＭＳ Ｐゴシック" charset="0"/>
              </a:defRPr>
            </a:lvl4pPr>
            <a:lvl5pPr>
              <a:defRPr sz="2400">
                <a:solidFill>
                  <a:schemeClr val="tx1"/>
                </a:solidFill>
                <a:latin typeface="Book Antiqua" charset="0"/>
                <a:ea typeface="ＭＳ Ｐゴシック" charset="0"/>
              </a:defRPr>
            </a:lvl5pPr>
            <a:lvl6pPr marL="457200" eaLnBrk="0" fontAlgn="base" hangingPunct="0">
              <a:spcBef>
                <a:spcPct val="0"/>
              </a:spcBef>
              <a:spcAft>
                <a:spcPct val="0"/>
              </a:spcAft>
              <a:defRPr sz="2400">
                <a:solidFill>
                  <a:schemeClr val="tx1"/>
                </a:solidFill>
                <a:latin typeface="Book Antiqua" charset="0"/>
                <a:ea typeface="ＭＳ Ｐゴシック" charset="0"/>
              </a:defRPr>
            </a:lvl6pPr>
            <a:lvl7pPr marL="914400" eaLnBrk="0" fontAlgn="base" hangingPunct="0">
              <a:spcBef>
                <a:spcPct val="0"/>
              </a:spcBef>
              <a:spcAft>
                <a:spcPct val="0"/>
              </a:spcAft>
              <a:defRPr sz="2400">
                <a:solidFill>
                  <a:schemeClr val="tx1"/>
                </a:solidFill>
                <a:latin typeface="Book Antiqua" charset="0"/>
                <a:ea typeface="ＭＳ Ｐゴシック" charset="0"/>
              </a:defRPr>
            </a:lvl7pPr>
            <a:lvl8pPr marL="1371600" eaLnBrk="0" fontAlgn="base" hangingPunct="0">
              <a:spcBef>
                <a:spcPct val="0"/>
              </a:spcBef>
              <a:spcAft>
                <a:spcPct val="0"/>
              </a:spcAft>
              <a:defRPr sz="2400">
                <a:solidFill>
                  <a:schemeClr val="tx1"/>
                </a:solidFill>
                <a:latin typeface="Book Antiqua" charset="0"/>
                <a:ea typeface="ＭＳ Ｐゴシック" charset="0"/>
              </a:defRPr>
            </a:lvl8pPr>
            <a:lvl9pPr marL="1828800" eaLnBrk="0" fontAlgn="base" hangingPunct="0">
              <a:spcBef>
                <a:spcPct val="0"/>
              </a:spcBef>
              <a:spcAft>
                <a:spcPct val="0"/>
              </a:spcAft>
              <a:defRPr sz="2400">
                <a:solidFill>
                  <a:schemeClr val="tx1"/>
                </a:solidFill>
                <a:latin typeface="Book Antiqua" charset="0"/>
                <a:ea typeface="ＭＳ Ｐゴシック" charset="0"/>
              </a:defRPr>
            </a:lvl9pPr>
          </a:lstStyle>
          <a:p>
            <a:pPr algn="ctr"/>
            <a:r>
              <a:rPr lang="en-US" sz="2000">
                <a:solidFill>
                  <a:srgbClr val="161616"/>
                </a:solidFill>
                <a:latin typeface="Arial" charset="0"/>
              </a:rPr>
              <a:t>NOTE: It takes approximately 1 hour for the biologically equivalent amount of oxygen available from cytochrome p450 to consume the alcohol in a human in 1 beer to a level below the legal limit of 0.08%.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latin typeface="Arial" charset="0"/>
                <a:ea typeface="ＭＳ Ｐゴシック" charset="0"/>
                <a:cs typeface="ＭＳ Ｐゴシック" charset="0"/>
              </a:rPr>
              <a:t>Chemical Stoichiometry</a:t>
            </a:r>
          </a:p>
        </p:txBody>
      </p:sp>
      <p:sp>
        <p:nvSpPr>
          <p:cNvPr id="44035" name="Rectangle 3"/>
          <p:cNvSpPr>
            <a:spLocks noGrp="1" noChangeArrowheads="1"/>
          </p:cNvSpPr>
          <p:nvPr>
            <p:ph type="body" idx="1"/>
          </p:nvPr>
        </p:nvSpPr>
        <p:spPr>
          <a:xfrm>
            <a:off x="990600" y="1981200"/>
            <a:ext cx="8077200" cy="3657600"/>
          </a:xfrm>
        </p:spPr>
        <p:txBody>
          <a:bodyPr/>
          <a:lstStyle/>
          <a:p>
            <a:pPr>
              <a:buClr>
                <a:schemeClr val="tx2"/>
              </a:buClr>
              <a:buSzPct val="75000"/>
              <a:buFont typeface="Monotype Sorts" charset="0"/>
              <a:buChar char="ð"/>
            </a:pPr>
            <a:r>
              <a:rPr lang="en-US" sz="2800">
                <a:latin typeface="Times New Roman" charset="0"/>
                <a:ea typeface="ＭＳ Ｐゴシック" charset="0"/>
                <a:cs typeface="ＭＳ Ｐゴシック" charset="0"/>
              </a:rPr>
              <a:t>Epsom salt (magnesium sulfate heptahydrate) is one of five possible hydrates: mono-, di-, tri-, hexa-, or hepta- hydrate.</a:t>
            </a:r>
          </a:p>
          <a:p>
            <a:pPr>
              <a:buClr>
                <a:schemeClr val="tx2"/>
              </a:buClr>
              <a:buSzPct val="75000"/>
              <a:buFont typeface="Monotype Sorts" charset="0"/>
              <a:buChar char="ð"/>
            </a:pPr>
            <a:r>
              <a:rPr lang="en-US" sz="2800">
                <a:latin typeface="Times New Roman" charset="0"/>
                <a:ea typeface="ＭＳ Ｐゴシック" charset="0"/>
                <a:cs typeface="ＭＳ Ｐゴシック" charset="0"/>
              </a:rPr>
              <a:t>How can stoichiometry be used to determine, which hydrate is present in a pure unknown sample, by heating the sample in a kitchen oven at 400 </a:t>
            </a:r>
            <a:r>
              <a:rPr lang="en-US" sz="2800" baseline="30000">
                <a:latin typeface="Times New Roman" charset="0"/>
                <a:ea typeface="ＭＳ Ｐゴシック" charset="0"/>
                <a:cs typeface="ＭＳ Ｐゴシック" charset="0"/>
              </a:rPr>
              <a:t>o</a:t>
            </a:r>
            <a:r>
              <a:rPr lang="en-US" sz="2800">
                <a:latin typeface="Times New Roman" charset="0"/>
                <a:ea typeface="ＭＳ Ｐゴシック" charset="0"/>
                <a:cs typeface="ＭＳ Ｐゴシック" charset="0"/>
              </a:rPr>
              <a:t> C for 45 minutes? </a:t>
            </a:r>
            <a:endParaRPr lang="en-US" sz="3600">
              <a:latin typeface="Times New Roman" charset="0"/>
              <a:ea typeface="ＭＳ Ｐゴシック" charset="0"/>
              <a:cs typeface="ＭＳ Ｐゴシック" charset="0"/>
            </a:endParaRPr>
          </a:p>
        </p:txBody>
      </p:sp>
      <p:sp>
        <p:nvSpPr>
          <p:cNvPr id="26628" name="TextBox 5"/>
          <p:cNvSpPr txBox="1">
            <a:spLocks noChangeArrowheads="1"/>
          </p:cNvSpPr>
          <p:nvPr/>
        </p:nvSpPr>
        <p:spPr bwMode="auto">
          <a:xfrm>
            <a:off x="304800" y="5410200"/>
            <a:ext cx="8839200"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Book Antiqua" charset="0"/>
                <a:ea typeface="ＭＳ Ｐゴシック" charset="0"/>
                <a:cs typeface="ＭＳ Ｐゴシック" charset="0"/>
              </a:defRPr>
            </a:lvl1pPr>
            <a:lvl2pPr marL="37931725" indent="-37474525">
              <a:defRPr sz="2400">
                <a:solidFill>
                  <a:schemeClr val="tx1"/>
                </a:solidFill>
                <a:latin typeface="Book Antiqua" charset="0"/>
                <a:ea typeface="ＭＳ Ｐゴシック" charset="0"/>
              </a:defRPr>
            </a:lvl2pPr>
            <a:lvl3pPr>
              <a:defRPr sz="2400">
                <a:solidFill>
                  <a:schemeClr val="tx1"/>
                </a:solidFill>
                <a:latin typeface="Book Antiqua" charset="0"/>
                <a:ea typeface="ＭＳ Ｐゴシック" charset="0"/>
              </a:defRPr>
            </a:lvl3pPr>
            <a:lvl4pPr>
              <a:defRPr sz="2400">
                <a:solidFill>
                  <a:schemeClr val="tx1"/>
                </a:solidFill>
                <a:latin typeface="Book Antiqua" charset="0"/>
                <a:ea typeface="ＭＳ Ｐゴシック" charset="0"/>
              </a:defRPr>
            </a:lvl4pPr>
            <a:lvl5pPr>
              <a:defRPr sz="2400">
                <a:solidFill>
                  <a:schemeClr val="tx1"/>
                </a:solidFill>
                <a:latin typeface="Book Antiqua" charset="0"/>
                <a:ea typeface="ＭＳ Ｐゴシック" charset="0"/>
              </a:defRPr>
            </a:lvl5pPr>
            <a:lvl6pPr marL="457200" eaLnBrk="0" fontAlgn="base" hangingPunct="0">
              <a:spcBef>
                <a:spcPct val="0"/>
              </a:spcBef>
              <a:spcAft>
                <a:spcPct val="0"/>
              </a:spcAft>
              <a:defRPr sz="2400">
                <a:solidFill>
                  <a:schemeClr val="tx1"/>
                </a:solidFill>
                <a:latin typeface="Book Antiqua" charset="0"/>
                <a:ea typeface="ＭＳ Ｐゴシック" charset="0"/>
              </a:defRPr>
            </a:lvl6pPr>
            <a:lvl7pPr marL="914400" eaLnBrk="0" fontAlgn="base" hangingPunct="0">
              <a:spcBef>
                <a:spcPct val="0"/>
              </a:spcBef>
              <a:spcAft>
                <a:spcPct val="0"/>
              </a:spcAft>
              <a:defRPr sz="2400">
                <a:solidFill>
                  <a:schemeClr val="tx1"/>
                </a:solidFill>
                <a:latin typeface="Book Antiqua" charset="0"/>
                <a:ea typeface="ＭＳ Ｐゴシック" charset="0"/>
              </a:defRPr>
            </a:lvl7pPr>
            <a:lvl8pPr marL="1371600" eaLnBrk="0" fontAlgn="base" hangingPunct="0">
              <a:spcBef>
                <a:spcPct val="0"/>
              </a:spcBef>
              <a:spcAft>
                <a:spcPct val="0"/>
              </a:spcAft>
              <a:defRPr sz="2400">
                <a:solidFill>
                  <a:schemeClr val="tx1"/>
                </a:solidFill>
                <a:latin typeface="Book Antiqua" charset="0"/>
                <a:ea typeface="ＭＳ Ｐゴシック" charset="0"/>
              </a:defRPr>
            </a:lvl8pPr>
            <a:lvl9pPr marL="1828800" eaLnBrk="0" fontAlgn="base" hangingPunct="0">
              <a:spcBef>
                <a:spcPct val="0"/>
              </a:spcBef>
              <a:spcAft>
                <a:spcPct val="0"/>
              </a:spcAft>
              <a:defRPr sz="2400">
                <a:solidFill>
                  <a:schemeClr val="tx1"/>
                </a:solidFill>
                <a:latin typeface="Book Antiqua" charset="0"/>
                <a:ea typeface="ＭＳ Ｐゴシック" charset="0"/>
              </a:defRPr>
            </a:lvl9pPr>
          </a:lstStyle>
          <a:p>
            <a:pPr algn="ctr"/>
            <a:r>
              <a:rPr lang="en-US" sz="2800" i="1">
                <a:solidFill>
                  <a:schemeClr val="bg2"/>
                </a:solidFill>
                <a:latin typeface="Times New Roman" charset="0"/>
              </a:rPr>
              <a:t> MgSO</a:t>
            </a:r>
            <a:r>
              <a:rPr lang="en-US" sz="2800" i="1" baseline="-25000">
                <a:solidFill>
                  <a:schemeClr val="bg2"/>
                </a:solidFill>
                <a:latin typeface="Times New Roman" charset="0"/>
              </a:rPr>
              <a:t>4</a:t>
            </a:r>
            <a:r>
              <a:rPr lang="en-US" sz="2800" i="1">
                <a:solidFill>
                  <a:schemeClr val="bg2"/>
                </a:solidFill>
                <a:latin typeface="Times New Roman" charset="0"/>
              </a:rPr>
              <a:t> </a:t>
            </a:r>
            <a:r>
              <a:rPr lang="en-US" sz="3200" i="1" baseline="30000">
                <a:solidFill>
                  <a:schemeClr val="bg2"/>
                </a:solidFill>
                <a:latin typeface="Times New Roman" charset="0"/>
              </a:rPr>
              <a:t>.</a:t>
            </a:r>
            <a:r>
              <a:rPr lang="en-US" sz="2800" i="1">
                <a:solidFill>
                  <a:schemeClr val="bg2"/>
                </a:solidFill>
                <a:latin typeface="Times New Roman" charset="0"/>
              </a:rPr>
              <a:t> x H</a:t>
            </a:r>
            <a:r>
              <a:rPr lang="en-US" sz="2800" i="1" baseline="-25000">
                <a:solidFill>
                  <a:schemeClr val="bg2"/>
                </a:solidFill>
                <a:latin typeface="Times New Roman" charset="0"/>
              </a:rPr>
              <a:t>2</a:t>
            </a:r>
            <a:r>
              <a:rPr lang="en-US" sz="2800" i="1">
                <a:solidFill>
                  <a:schemeClr val="bg2"/>
                </a:solidFill>
                <a:latin typeface="Times New Roman" charset="0"/>
              </a:rPr>
              <a:t>O</a:t>
            </a:r>
            <a:r>
              <a:rPr lang="en-US" sz="2800" i="1" baseline="-25000">
                <a:solidFill>
                  <a:schemeClr val="bg2"/>
                </a:solidFill>
                <a:latin typeface="Times New Roman" charset="0"/>
              </a:rPr>
              <a:t>(s)        </a:t>
            </a:r>
            <a:r>
              <a:rPr lang="en-US" sz="2800" i="1">
                <a:solidFill>
                  <a:schemeClr val="bg2"/>
                </a:solidFill>
                <a:latin typeface="Times New Roman" charset="0"/>
              </a:rPr>
              <a:t>MgSO</a:t>
            </a:r>
            <a:r>
              <a:rPr lang="en-US" sz="2800" i="1" baseline="-25000">
                <a:solidFill>
                  <a:schemeClr val="bg2"/>
                </a:solidFill>
                <a:latin typeface="Times New Roman" charset="0"/>
              </a:rPr>
              <a:t>4</a:t>
            </a:r>
            <a:r>
              <a:rPr lang="en-US" sz="2800" i="1">
                <a:solidFill>
                  <a:schemeClr val="bg2"/>
                </a:solidFill>
                <a:latin typeface="Times New Roman" charset="0"/>
              </a:rPr>
              <a:t> </a:t>
            </a:r>
            <a:r>
              <a:rPr lang="en-US" sz="2800" i="1" baseline="-25000">
                <a:solidFill>
                  <a:schemeClr val="bg2"/>
                </a:solidFill>
                <a:latin typeface="Times New Roman" charset="0"/>
              </a:rPr>
              <a:t>(s) </a:t>
            </a:r>
            <a:r>
              <a:rPr lang="en-US" sz="2800" i="1">
                <a:solidFill>
                  <a:schemeClr val="bg2"/>
                </a:solidFill>
                <a:latin typeface="Times New Roman" charset="0"/>
              </a:rPr>
              <a:t>+ x H</a:t>
            </a:r>
            <a:r>
              <a:rPr lang="en-US" sz="2800" i="1" baseline="-25000">
                <a:solidFill>
                  <a:schemeClr val="bg2"/>
                </a:solidFill>
                <a:latin typeface="Times New Roman" charset="0"/>
              </a:rPr>
              <a:t>2</a:t>
            </a:r>
            <a:r>
              <a:rPr lang="en-US" sz="2800" i="1">
                <a:solidFill>
                  <a:schemeClr val="bg2"/>
                </a:solidFill>
              </a:rPr>
              <a:t>O</a:t>
            </a:r>
            <a:r>
              <a:rPr lang="en-US" sz="2800" i="1">
                <a:solidFill>
                  <a:schemeClr val="bg2"/>
                </a:solidFill>
                <a:latin typeface="Times New Roman" charset="0"/>
              </a:rPr>
              <a:t> </a:t>
            </a:r>
            <a:r>
              <a:rPr lang="en-US" sz="2800" i="1" baseline="-25000">
                <a:solidFill>
                  <a:schemeClr val="bg2"/>
                </a:solidFill>
                <a:latin typeface="Times New Roman" charset="0"/>
              </a:rPr>
              <a:t>(g)</a:t>
            </a:r>
            <a:endParaRPr lang="en-US" sz="2800" i="1">
              <a:solidFill>
                <a:schemeClr val="bg2"/>
              </a:solidFill>
              <a:latin typeface="Times New Roman" charset="0"/>
            </a:endParaRPr>
          </a:p>
        </p:txBody>
      </p:sp>
      <p:cxnSp>
        <p:nvCxnSpPr>
          <p:cNvPr id="26629" name="Straight Arrow Connector 9"/>
          <p:cNvCxnSpPr>
            <a:cxnSpLocks noChangeShapeType="1"/>
          </p:cNvCxnSpPr>
          <p:nvPr/>
        </p:nvCxnSpPr>
        <p:spPr bwMode="auto">
          <a:xfrm>
            <a:off x="4191000" y="5715000"/>
            <a:ext cx="381000" cy="1588"/>
          </a:xfrm>
          <a:prstGeom prst="straightConnector1">
            <a:avLst/>
          </a:prstGeom>
          <a:noFill/>
          <a:ln w="12700">
            <a:solidFill>
              <a:schemeClr val="bg2"/>
            </a:solidFill>
            <a:round/>
            <a:headEnd/>
            <a:tailEnd type="arrow" w="med" len="med"/>
          </a:ln>
          <a:extLst>
            <a:ext uri="{909E8E84-426E-40dd-AFC4-6F175D3DCCD1}">
              <a14:hiddenFill xmlns:a14="http://schemas.microsoft.com/office/drawing/2010/main">
                <a:noFill/>
              </a14:hiddenFill>
            </a:ext>
          </a:extLst>
        </p:spPr>
      </p:cxnSp>
      <p:sp>
        <p:nvSpPr>
          <p:cNvPr id="6" name="TextBox 5"/>
          <p:cNvSpPr txBox="1">
            <a:spLocks noChangeArrowheads="1"/>
          </p:cNvSpPr>
          <p:nvPr/>
        </p:nvSpPr>
        <p:spPr bwMode="auto">
          <a:xfrm>
            <a:off x="533400" y="6172200"/>
            <a:ext cx="8305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Book Antiqua" charset="0"/>
                <a:ea typeface="ＭＳ Ｐゴシック" charset="0"/>
                <a:cs typeface="ＭＳ Ｐゴシック" charset="0"/>
              </a:defRPr>
            </a:lvl1pPr>
            <a:lvl2pPr marL="37931725" indent="-37474525">
              <a:defRPr sz="2400">
                <a:solidFill>
                  <a:schemeClr val="tx1"/>
                </a:solidFill>
                <a:latin typeface="Book Antiqua" charset="0"/>
                <a:ea typeface="ＭＳ Ｐゴシック" charset="0"/>
              </a:defRPr>
            </a:lvl2pPr>
            <a:lvl3pPr>
              <a:defRPr sz="2400">
                <a:solidFill>
                  <a:schemeClr val="tx1"/>
                </a:solidFill>
                <a:latin typeface="Book Antiqua" charset="0"/>
                <a:ea typeface="ＭＳ Ｐゴシック" charset="0"/>
              </a:defRPr>
            </a:lvl3pPr>
            <a:lvl4pPr>
              <a:defRPr sz="2400">
                <a:solidFill>
                  <a:schemeClr val="tx1"/>
                </a:solidFill>
                <a:latin typeface="Book Antiqua" charset="0"/>
                <a:ea typeface="ＭＳ Ｐゴシック" charset="0"/>
              </a:defRPr>
            </a:lvl4pPr>
            <a:lvl5pPr>
              <a:defRPr sz="2400">
                <a:solidFill>
                  <a:schemeClr val="tx1"/>
                </a:solidFill>
                <a:latin typeface="Book Antiqua" charset="0"/>
                <a:ea typeface="ＭＳ Ｐゴシック" charset="0"/>
              </a:defRPr>
            </a:lvl5pPr>
            <a:lvl6pPr marL="457200" eaLnBrk="0" fontAlgn="base" hangingPunct="0">
              <a:spcBef>
                <a:spcPct val="0"/>
              </a:spcBef>
              <a:spcAft>
                <a:spcPct val="0"/>
              </a:spcAft>
              <a:defRPr sz="2400">
                <a:solidFill>
                  <a:schemeClr val="tx1"/>
                </a:solidFill>
                <a:latin typeface="Book Antiqua" charset="0"/>
                <a:ea typeface="ＭＳ Ｐゴシック" charset="0"/>
              </a:defRPr>
            </a:lvl6pPr>
            <a:lvl7pPr marL="914400" eaLnBrk="0" fontAlgn="base" hangingPunct="0">
              <a:spcBef>
                <a:spcPct val="0"/>
              </a:spcBef>
              <a:spcAft>
                <a:spcPct val="0"/>
              </a:spcAft>
              <a:defRPr sz="2400">
                <a:solidFill>
                  <a:schemeClr val="tx1"/>
                </a:solidFill>
                <a:latin typeface="Book Antiqua" charset="0"/>
                <a:ea typeface="ＭＳ Ｐゴシック" charset="0"/>
              </a:defRPr>
            </a:lvl7pPr>
            <a:lvl8pPr marL="1371600" eaLnBrk="0" fontAlgn="base" hangingPunct="0">
              <a:spcBef>
                <a:spcPct val="0"/>
              </a:spcBef>
              <a:spcAft>
                <a:spcPct val="0"/>
              </a:spcAft>
              <a:defRPr sz="2400">
                <a:solidFill>
                  <a:schemeClr val="tx1"/>
                </a:solidFill>
                <a:latin typeface="Book Antiqua" charset="0"/>
                <a:ea typeface="ＭＳ Ｐゴシック" charset="0"/>
              </a:defRPr>
            </a:lvl8pPr>
            <a:lvl9pPr marL="1828800" eaLnBrk="0" fontAlgn="base" hangingPunct="0">
              <a:spcBef>
                <a:spcPct val="0"/>
              </a:spcBef>
              <a:spcAft>
                <a:spcPct val="0"/>
              </a:spcAft>
              <a:defRPr sz="2400">
                <a:solidFill>
                  <a:schemeClr val="tx1"/>
                </a:solidFill>
                <a:latin typeface="Book Antiqua" charset="0"/>
                <a:ea typeface="ＭＳ Ｐゴシック" charset="0"/>
              </a:defRPr>
            </a:lvl9pPr>
          </a:lstStyle>
          <a:p>
            <a:pPr algn="ctr"/>
            <a:r>
              <a:rPr lang="en-US" b="1" dirty="0">
                <a:solidFill>
                  <a:schemeClr val="bg2"/>
                </a:solidFill>
              </a:rPr>
              <a:t>Refer to % Hydrate Lab </a:t>
            </a:r>
            <a:r>
              <a:rPr lang="en-US" b="1" dirty="0" smtClean="0">
                <a:solidFill>
                  <a:schemeClr val="bg2"/>
                </a:solidFill>
              </a:rPr>
              <a:t>Experiment.</a:t>
            </a:r>
            <a:endParaRPr lang="en-US" b="1" dirty="0">
              <a:solidFill>
                <a:schemeClr val="bg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atin typeface="Arial" charset="0"/>
                <a:ea typeface="ＭＳ Ｐゴシック" charset="0"/>
                <a:cs typeface="ＭＳ Ｐゴシック" charset="0"/>
              </a:rPr>
              <a:t>Mass Calculations</a:t>
            </a:r>
          </a:p>
        </p:txBody>
      </p:sp>
      <p:sp>
        <p:nvSpPr>
          <p:cNvPr id="22531" name="Rectangle 3"/>
          <p:cNvSpPr>
            <a:spLocks noGrp="1" noChangeArrowheads="1"/>
          </p:cNvSpPr>
          <p:nvPr>
            <p:ph type="body" idx="1"/>
          </p:nvPr>
        </p:nvSpPr>
        <p:spPr>
          <a:xfrm>
            <a:off x="1295400" y="1752600"/>
            <a:ext cx="7302500" cy="3721100"/>
          </a:xfrm>
          <a:ln cap="flat">
            <a:solidFill>
              <a:schemeClr val="tx1"/>
            </a:solidFill>
          </a:ln>
        </p:spPr>
        <p:txBody>
          <a:bodyPr/>
          <a:lstStyle/>
          <a:p>
            <a:pPr>
              <a:lnSpc>
                <a:spcPct val="90000"/>
              </a:lnSpc>
              <a:buClr>
                <a:schemeClr val="tx1"/>
              </a:buClr>
              <a:buFontTx/>
              <a:buNone/>
            </a:pPr>
            <a:r>
              <a:rPr lang="en-US" sz="2400">
                <a:latin typeface="Times New Roman" charset="0"/>
                <a:ea typeface="ＭＳ Ｐゴシック" charset="0"/>
                <a:cs typeface="ＭＳ Ｐゴシック" charset="0"/>
              </a:rPr>
              <a:t>All Balanced Equations relate on a molar and mass basis. For the combustion of octane:</a:t>
            </a:r>
          </a:p>
          <a:p>
            <a:pPr>
              <a:lnSpc>
                <a:spcPct val="90000"/>
              </a:lnSpc>
              <a:buFontTx/>
              <a:buNone/>
            </a:pPr>
            <a:r>
              <a:rPr lang="en-US" b="1">
                <a:latin typeface="Times New Roman" charset="0"/>
                <a:ea typeface="ＭＳ Ｐゴシック" charset="0"/>
                <a:cs typeface="ＭＳ Ｐゴシック" charset="0"/>
              </a:rPr>
              <a:t>2 </a:t>
            </a:r>
            <a:r>
              <a:rPr lang="en-US">
                <a:latin typeface="Times New Roman" charset="0"/>
                <a:ea typeface="ＭＳ Ｐゴシック" charset="0"/>
                <a:cs typeface="ＭＳ Ｐゴシック" charset="0"/>
              </a:rPr>
              <a:t>C</a:t>
            </a:r>
            <a:r>
              <a:rPr lang="en-US" baseline="-25000">
                <a:latin typeface="Times New Roman" charset="0"/>
                <a:ea typeface="ＭＳ Ｐゴシック" charset="0"/>
                <a:cs typeface="ＭＳ Ｐゴシック" charset="0"/>
              </a:rPr>
              <a:t>8</a:t>
            </a:r>
            <a:r>
              <a:rPr lang="en-US">
                <a:latin typeface="Times New Roman" charset="0"/>
                <a:ea typeface="ＭＳ Ｐゴシック" charset="0"/>
                <a:cs typeface="ＭＳ Ｐゴシック" charset="0"/>
              </a:rPr>
              <a:t>H</a:t>
            </a:r>
            <a:r>
              <a:rPr lang="en-US" baseline="-25000">
                <a:latin typeface="Times New Roman" charset="0"/>
                <a:ea typeface="ＭＳ Ｐゴシック" charset="0"/>
                <a:cs typeface="ＭＳ Ｐゴシック" charset="0"/>
              </a:rPr>
              <a:t>18(l)</a:t>
            </a:r>
            <a:r>
              <a:rPr lang="en-US">
                <a:latin typeface="Times New Roman" charset="0"/>
                <a:ea typeface="ＭＳ Ｐゴシック" charset="0"/>
                <a:cs typeface="ＭＳ Ｐゴシック" charset="0"/>
              </a:rPr>
              <a:t>+ </a:t>
            </a:r>
            <a:r>
              <a:rPr lang="en-US" b="1">
                <a:latin typeface="Times New Roman" charset="0"/>
                <a:ea typeface="ＭＳ Ｐゴシック" charset="0"/>
                <a:cs typeface="ＭＳ Ｐゴシック" charset="0"/>
              </a:rPr>
              <a:t>25 </a:t>
            </a:r>
            <a:r>
              <a:rPr lang="en-US">
                <a:latin typeface="Times New Roman" charset="0"/>
                <a:ea typeface="ＭＳ Ｐゴシック" charset="0"/>
                <a:cs typeface="ＭＳ Ｐゴシック" charset="0"/>
              </a:rPr>
              <a:t>O</a:t>
            </a:r>
            <a:r>
              <a:rPr lang="en-US" baseline="-25000">
                <a:latin typeface="Times New Roman" charset="0"/>
                <a:ea typeface="ＭＳ Ｐゴシック" charset="0"/>
                <a:cs typeface="ＭＳ Ｐゴシック" charset="0"/>
              </a:rPr>
              <a:t>2(g)</a:t>
            </a:r>
            <a:r>
              <a:rPr lang="en-US">
                <a:latin typeface="Times New Roman" charset="0"/>
                <a:ea typeface="ＭＳ Ｐゴシック" charset="0"/>
                <a:cs typeface="ＭＳ Ｐゴシック" charset="0"/>
              </a:rPr>
              <a:t> 						             </a:t>
            </a:r>
            <a:r>
              <a:rPr lang="en-US" b="1">
                <a:latin typeface="Times New Roman" charset="0"/>
                <a:ea typeface="ＭＳ Ｐゴシック" charset="0"/>
                <a:cs typeface="ＭＳ Ｐゴシック" charset="0"/>
              </a:rPr>
              <a:t>16 </a:t>
            </a:r>
            <a:r>
              <a:rPr lang="en-US">
                <a:latin typeface="Times New Roman" charset="0"/>
                <a:ea typeface="ＭＳ Ｐゴシック" charset="0"/>
                <a:cs typeface="ＭＳ Ｐゴシック" charset="0"/>
              </a:rPr>
              <a:t>CO</a:t>
            </a:r>
            <a:r>
              <a:rPr lang="en-US" baseline="-25000">
                <a:latin typeface="Times New Roman" charset="0"/>
                <a:ea typeface="ＭＳ Ｐゴシック" charset="0"/>
                <a:cs typeface="ＭＳ Ｐゴシック" charset="0"/>
              </a:rPr>
              <a:t>2(g) </a:t>
            </a:r>
            <a:r>
              <a:rPr lang="en-US">
                <a:latin typeface="Times New Roman" charset="0"/>
                <a:ea typeface="ＭＳ Ｐゴシック" charset="0"/>
                <a:cs typeface="ＭＳ Ｐゴシック" charset="0"/>
              </a:rPr>
              <a:t>+</a:t>
            </a:r>
            <a:r>
              <a:rPr lang="en-US" b="1">
                <a:latin typeface="Times New Roman" charset="0"/>
                <a:ea typeface="ＭＳ Ｐゴシック" charset="0"/>
                <a:cs typeface="ＭＳ Ｐゴシック" charset="0"/>
              </a:rPr>
              <a:t>18 </a:t>
            </a:r>
            <a:r>
              <a:rPr lang="en-US">
                <a:latin typeface="Times New Roman" charset="0"/>
                <a:ea typeface="ＭＳ Ｐゴシック" charset="0"/>
                <a:cs typeface="ＭＳ Ｐゴシック" charset="0"/>
              </a:rPr>
              <a:t>H</a:t>
            </a:r>
            <a:r>
              <a:rPr lang="en-US" baseline="-25000">
                <a:latin typeface="Times New Roman" charset="0"/>
                <a:ea typeface="ＭＳ Ｐゴシック" charset="0"/>
                <a:cs typeface="ＭＳ Ｐゴシック" charset="0"/>
              </a:rPr>
              <a:t>2</a:t>
            </a:r>
            <a:r>
              <a:rPr lang="en-US">
                <a:latin typeface="Times New Roman" charset="0"/>
                <a:ea typeface="ＭＳ Ｐゴシック" charset="0"/>
                <a:cs typeface="ＭＳ Ｐゴシック" charset="0"/>
              </a:rPr>
              <a:t>O</a:t>
            </a:r>
            <a:r>
              <a:rPr lang="en-US" baseline="-25000">
                <a:latin typeface="Times New Roman" charset="0"/>
                <a:ea typeface="ＭＳ Ｐゴシック" charset="0"/>
                <a:cs typeface="ＭＳ Ｐゴシック" charset="0"/>
              </a:rPr>
              <a:t>(l)</a:t>
            </a:r>
          </a:p>
          <a:p>
            <a:pPr>
              <a:lnSpc>
                <a:spcPct val="90000"/>
              </a:lnSpc>
              <a:buFontTx/>
              <a:buNone/>
            </a:pPr>
            <a:r>
              <a:rPr lang="en-US" sz="2400">
                <a:latin typeface="Times New Roman" charset="0"/>
                <a:ea typeface="ＭＳ Ｐゴシック" charset="0"/>
                <a:cs typeface="ＭＳ Ｐゴシック" charset="0"/>
              </a:rPr>
              <a:t>228 g of octane (</a:t>
            </a:r>
            <a:r>
              <a:rPr lang="en-US" sz="2400" b="1">
                <a:latin typeface="Times New Roman" charset="0"/>
                <a:ea typeface="ＭＳ Ｐゴシック" charset="0"/>
                <a:cs typeface="ＭＳ Ｐゴシック" charset="0"/>
              </a:rPr>
              <a:t>2  moles)* </a:t>
            </a:r>
            <a:r>
              <a:rPr lang="en-US" sz="2400">
                <a:latin typeface="Times New Roman" charset="0"/>
                <a:ea typeface="ＭＳ Ｐゴシック" charset="0"/>
                <a:cs typeface="ＭＳ Ｐゴシック" charset="0"/>
              </a:rPr>
              <a:t>will react with 800 g of oxygen (</a:t>
            </a:r>
            <a:r>
              <a:rPr lang="en-US" sz="2400" b="1">
                <a:latin typeface="Times New Roman" charset="0"/>
                <a:ea typeface="ＭＳ Ｐゴシック" charset="0"/>
                <a:cs typeface="ＭＳ Ｐゴシック" charset="0"/>
              </a:rPr>
              <a:t>25  moles) </a:t>
            </a:r>
            <a:r>
              <a:rPr lang="en-US" sz="2400">
                <a:latin typeface="Times New Roman" charset="0"/>
                <a:ea typeface="ＭＳ Ｐゴシック" charset="0"/>
                <a:cs typeface="ＭＳ Ｐゴシック" charset="0"/>
              </a:rPr>
              <a:t>to produce (</a:t>
            </a:r>
            <a:r>
              <a:rPr lang="en-US" sz="2400" b="1">
                <a:latin typeface="Times New Roman" charset="0"/>
                <a:ea typeface="ＭＳ Ｐゴシック" charset="0"/>
                <a:cs typeface="ＭＳ Ｐゴシック" charset="0"/>
              </a:rPr>
              <a:t>16  moles) </a:t>
            </a:r>
            <a:r>
              <a:rPr lang="en-US" sz="2400">
                <a:latin typeface="Times New Roman" charset="0"/>
                <a:ea typeface="ＭＳ Ｐゴシック" charset="0"/>
                <a:cs typeface="ＭＳ Ｐゴシック" charset="0"/>
              </a:rPr>
              <a:t>704 g of carbon dioxide and (</a:t>
            </a:r>
            <a:r>
              <a:rPr lang="en-US" sz="2400" b="1">
                <a:latin typeface="Times New Roman" charset="0"/>
                <a:ea typeface="ＭＳ Ｐゴシック" charset="0"/>
                <a:cs typeface="ＭＳ Ｐゴシック" charset="0"/>
              </a:rPr>
              <a:t>18  moles) </a:t>
            </a:r>
            <a:r>
              <a:rPr lang="en-US" sz="2400">
                <a:latin typeface="Times New Roman" charset="0"/>
                <a:ea typeface="ＭＳ Ｐゴシック" charset="0"/>
                <a:cs typeface="ＭＳ Ｐゴシック" charset="0"/>
              </a:rPr>
              <a:t>324 g of water. </a:t>
            </a:r>
          </a:p>
          <a:p>
            <a:pPr>
              <a:lnSpc>
                <a:spcPct val="90000"/>
              </a:lnSpc>
              <a:buFontTx/>
              <a:buNone/>
            </a:pPr>
            <a:r>
              <a:rPr lang="en-US" sz="2400">
                <a:latin typeface="Times New Roman" charset="0"/>
                <a:ea typeface="ＭＳ Ｐゴシック" charset="0"/>
                <a:cs typeface="ＭＳ Ｐゴシック" charset="0"/>
              </a:rPr>
              <a:t>*(</a:t>
            </a:r>
            <a:r>
              <a:rPr lang="en-US" sz="2400" b="1">
                <a:latin typeface="Times New Roman" charset="0"/>
                <a:ea typeface="ＭＳ Ｐゴシック" charset="0"/>
                <a:cs typeface="ＭＳ Ｐゴシック" charset="0"/>
              </a:rPr>
              <a:t>2  moles octane x 114 g/mol  = 228 g )</a:t>
            </a:r>
          </a:p>
          <a:p>
            <a:pPr>
              <a:lnSpc>
                <a:spcPct val="90000"/>
              </a:lnSpc>
            </a:pPr>
            <a:endParaRPr lang="en-US" sz="2400" b="1">
              <a:latin typeface="Times New Roman" charset="0"/>
              <a:ea typeface="ＭＳ Ｐゴシック" charset="0"/>
              <a:cs typeface="ＭＳ Ｐゴシック" charset="0"/>
            </a:endParaRPr>
          </a:p>
        </p:txBody>
      </p:sp>
      <p:graphicFrame>
        <p:nvGraphicFramePr>
          <p:cNvPr id="28674" name="Object 2"/>
          <p:cNvGraphicFramePr>
            <a:graphicFrameLocks/>
          </p:cNvGraphicFramePr>
          <p:nvPr/>
        </p:nvGraphicFramePr>
        <p:xfrm>
          <a:off x="7620000" y="5029200"/>
          <a:ext cx="1574800" cy="1612900"/>
        </p:xfrm>
        <a:graphic>
          <a:graphicData uri="http://schemas.openxmlformats.org/presentationml/2006/ole">
            <mc:AlternateContent xmlns:mc="http://schemas.openxmlformats.org/markup-compatibility/2006">
              <mc:Choice xmlns:v="urn:schemas-microsoft-com:vml" Requires="v">
                <p:oleObj spid="_x0000_s28706" r:id="rId4" imgW="1574800" imgH="1612900" progId="MS_ClipArt_Gallery">
                  <p:embed/>
                </p:oleObj>
              </mc:Choice>
              <mc:Fallback>
                <p:oleObj r:id="rId4" imgW="1574800" imgH="1612900" progId="MS_ClipArt_Gallery">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0" y="5029200"/>
                        <a:ext cx="1574800" cy="161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28675" name="Object 3"/>
          <p:cNvGraphicFramePr>
            <a:graphicFrameLocks/>
          </p:cNvGraphicFramePr>
          <p:nvPr/>
        </p:nvGraphicFramePr>
        <p:xfrm>
          <a:off x="1104900" y="1752600"/>
          <a:ext cx="241300" cy="190500"/>
        </p:xfrm>
        <a:graphic>
          <a:graphicData uri="http://schemas.openxmlformats.org/presentationml/2006/ole">
            <mc:AlternateContent xmlns:mc="http://schemas.openxmlformats.org/markup-compatibility/2006">
              <mc:Choice xmlns:v="urn:schemas-microsoft-com:vml" Requires="v">
                <p:oleObj spid="_x0000_s28707" name="Equation" r:id="rId6" imgW="241300" imgH="190500" progId="Equation.3">
                  <p:embed/>
                </p:oleObj>
              </mc:Choice>
              <mc:Fallback>
                <p:oleObj name="Equation" r:id="rId6" imgW="241300" imgH="1905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4900" y="1752600"/>
                        <a:ext cx="241300" cy="19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2535" name="Line 7"/>
          <p:cNvSpPr>
            <a:spLocks noChangeShapeType="1"/>
          </p:cNvSpPr>
          <p:nvPr/>
        </p:nvSpPr>
        <p:spPr bwMode="auto">
          <a:xfrm>
            <a:off x="5029200" y="2819400"/>
            <a:ext cx="457200" cy="0"/>
          </a:xfrm>
          <a:prstGeom prst="line">
            <a:avLst/>
          </a:prstGeom>
          <a:noFill/>
          <a:ln w="12700">
            <a:solidFill>
              <a:schemeClr val="tx1">
                <a:lumMod val="10000"/>
              </a:schemeClr>
            </a:solidFill>
            <a:round/>
            <a:headEnd/>
            <a:tailEnd type="triangle" w="med" len="med"/>
          </a:ln>
          <a:effectLst/>
        </p:spPr>
        <p:txBody>
          <a:bodyPr wrap="none" anchor="ctr"/>
          <a:lstStyle/>
          <a:p>
            <a:pPr>
              <a:defRPr/>
            </a:pP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990600" y="304800"/>
            <a:ext cx="7770813" cy="1123950"/>
          </a:xfrm>
        </p:spPr>
        <p:txBody>
          <a:bodyPr anchor="b"/>
          <a:lstStyle/>
          <a:p>
            <a:r>
              <a:rPr lang="en-US" sz="3600">
                <a:latin typeface="Arial" charset="0"/>
                <a:ea typeface="ＭＳ Ｐゴシック" charset="0"/>
                <a:cs typeface="ＭＳ Ｐゴシック" charset="0"/>
              </a:rPr>
              <a:t>Mass Calculations: 		</a:t>
            </a:r>
            <a:br>
              <a:rPr lang="en-US" sz="3600">
                <a:latin typeface="Arial" charset="0"/>
                <a:ea typeface="ＭＳ Ｐゴシック" charset="0"/>
                <a:cs typeface="ＭＳ Ｐゴシック" charset="0"/>
              </a:rPr>
            </a:br>
            <a:r>
              <a:rPr lang="en-US" sz="3600">
                <a:latin typeface="Arial" charset="0"/>
                <a:ea typeface="ＭＳ Ｐゴシック" charset="0"/>
                <a:cs typeface="ＭＳ Ｐゴシック" charset="0"/>
              </a:rPr>
              <a:t>	Reactants       Products</a:t>
            </a:r>
          </a:p>
        </p:txBody>
      </p:sp>
      <p:sp>
        <p:nvSpPr>
          <p:cNvPr id="81923" name="Rectangle 3"/>
          <p:cNvSpPr>
            <a:spLocks noGrp="1" noChangeArrowheads="1"/>
          </p:cNvSpPr>
          <p:nvPr>
            <p:ph type="body" idx="1"/>
          </p:nvPr>
        </p:nvSpPr>
        <p:spPr/>
        <p:txBody>
          <a:bodyPr/>
          <a:lstStyle/>
          <a:p>
            <a:pPr lvl="1">
              <a:buFontTx/>
              <a:buNone/>
            </a:pPr>
            <a:r>
              <a:rPr lang="en-US">
                <a:ea typeface="ＭＳ Ｐゴシック" charset="0"/>
              </a:rPr>
              <a:t> </a:t>
            </a:r>
          </a:p>
        </p:txBody>
      </p:sp>
      <p:pic>
        <p:nvPicPr>
          <p:cNvPr id="30725" name="Picture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2057400"/>
            <a:ext cx="694690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0726" name="Line 5"/>
          <p:cNvSpPr>
            <a:spLocks noChangeShapeType="1"/>
          </p:cNvSpPr>
          <p:nvPr/>
        </p:nvSpPr>
        <p:spPr bwMode="auto">
          <a:xfrm>
            <a:off x="5162550" y="1143000"/>
            <a:ext cx="628650" cy="0"/>
          </a:xfrm>
          <a:prstGeom prst="line">
            <a:avLst/>
          </a:prstGeom>
          <a:noFill/>
          <a:ln w="12700">
            <a:solidFill>
              <a:srgbClr val="45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30722" name="Object 2"/>
          <p:cNvGraphicFramePr>
            <a:graphicFrameLocks/>
          </p:cNvGraphicFramePr>
          <p:nvPr/>
        </p:nvGraphicFramePr>
        <p:xfrm>
          <a:off x="7010400" y="4876800"/>
          <a:ext cx="1371600" cy="1404938"/>
        </p:xfrm>
        <a:graphic>
          <a:graphicData uri="http://schemas.openxmlformats.org/presentationml/2006/ole">
            <mc:AlternateContent xmlns:mc="http://schemas.openxmlformats.org/markup-compatibility/2006">
              <mc:Choice xmlns:v="urn:schemas-microsoft-com:vml" Requires="v">
                <p:oleObj spid="_x0000_s30741" name="Microsoft ClipArt Gallery" r:id="rId5" imgW="1574800" imgH="1612900" progId="MS_ClipArt_Gallery">
                  <p:embed/>
                </p:oleObj>
              </mc:Choice>
              <mc:Fallback>
                <p:oleObj name="Microsoft ClipArt Gallery" r:id="rId5" imgW="1574800" imgH="1612900" progId="MS_ClipArt_Gallery">
                  <p:embed/>
                  <p:pic>
                    <p:nvPicPr>
                      <p:cNvPr id="0" name="Object 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10400" y="4876800"/>
                        <a:ext cx="1371600" cy="1404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1371600" y="1828800"/>
            <a:ext cx="8137525"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2800" i="1">
                <a:solidFill>
                  <a:srgbClr val="161616"/>
                </a:solidFill>
                <a:latin typeface="Times" charset="0"/>
              </a:rPr>
              <a:t>1.	Balance the chemical equation.</a:t>
            </a:r>
          </a:p>
          <a:p>
            <a:r>
              <a:rPr lang="en-US" sz="2800" i="1">
                <a:solidFill>
                  <a:srgbClr val="161616"/>
                </a:solidFill>
                <a:latin typeface="Times" charset="0"/>
              </a:rPr>
              <a:t>2.	Convert mass of reactant or product </a:t>
            </a:r>
          </a:p>
          <a:p>
            <a:pPr lvl="2"/>
            <a:r>
              <a:rPr lang="en-US" sz="2800" i="1">
                <a:solidFill>
                  <a:srgbClr val="161616"/>
                </a:solidFill>
                <a:latin typeface="Times" charset="0"/>
              </a:rPr>
              <a:t>to moles.</a:t>
            </a:r>
          </a:p>
          <a:p>
            <a:r>
              <a:rPr lang="en-US" sz="2800" i="1">
                <a:solidFill>
                  <a:srgbClr val="161616"/>
                </a:solidFill>
                <a:latin typeface="Times" charset="0"/>
              </a:rPr>
              <a:t>3.	Identify mole ratios in balanced equation:</a:t>
            </a:r>
          </a:p>
          <a:p>
            <a:pPr lvl="3"/>
            <a:r>
              <a:rPr lang="en-US" sz="2800" i="1">
                <a:solidFill>
                  <a:srgbClr val="161616"/>
                </a:solidFill>
                <a:latin typeface="Times" charset="0"/>
              </a:rPr>
              <a:t>They serve as the </a:t>
            </a:r>
            <a:r>
              <a:rPr lang="ja-JP" altLang="en-US" sz="2800" i="1">
                <a:solidFill>
                  <a:srgbClr val="161616"/>
                </a:solidFill>
                <a:latin typeface="Times" charset="0"/>
              </a:rPr>
              <a:t>“</a:t>
            </a:r>
            <a:r>
              <a:rPr lang="en-US" sz="2800" i="1">
                <a:solidFill>
                  <a:srgbClr val="161616"/>
                </a:solidFill>
                <a:latin typeface="Times" charset="0"/>
              </a:rPr>
              <a:t>Gatekeeper</a:t>
            </a:r>
            <a:r>
              <a:rPr lang="ja-JP" altLang="en-US" sz="2800" i="1">
                <a:solidFill>
                  <a:srgbClr val="161616"/>
                </a:solidFill>
                <a:latin typeface="Times" charset="0"/>
              </a:rPr>
              <a:t>”</a:t>
            </a:r>
            <a:r>
              <a:rPr lang="en-US" sz="2800" i="1">
                <a:solidFill>
                  <a:srgbClr val="161616"/>
                </a:solidFill>
                <a:latin typeface="Times" charset="0"/>
              </a:rPr>
              <a:t>.</a:t>
            </a:r>
          </a:p>
          <a:p>
            <a:r>
              <a:rPr lang="en-US" sz="2800" i="1">
                <a:solidFill>
                  <a:srgbClr val="161616"/>
                </a:solidFill>
                <a:latin typeface="Times" charset="0"/>
              </a:rPr>
              <a:t>4.	Calculate moles of desired product or </a:t>
            </a:r>
          </a:p>
          <a:p>
            <a:pPr lvl="2"/>
            <a:r>
              <a:rPr lang="en-US" sz="2800" i="1">
                <a:solidFill>
                  <a:srgbClr val="161616"/>
                </a:solidFill>
                <a:latin typeface="Times" charset="0"/>
              </a:rPr>
              <a:t>reactant.</a:t>
            </a:r>
          </a:p>
          <a:p>
            <a:r>
              <a:rPr lang="en-US" sz="2800" i="1">
                <a:solidFill>
                  <a:srgbClr val="161616"/>
                </a:solidFill>
                <a:latin typeface="Times" charset="0"/>
              </a:rPr>
              <a:t>5.	Convert moles to grams.</a:t>
            </a:r>
          </a:p>
        </p:txBody>
      </p:sp>
      <p:graphicFrame>
        <p:nvGraphicFramePr>
          <p:cNvPr id="32770" name="Object 2"/>
          <p:cNvGraphicFramePr>
            <a:graphicFrameLocks/>
          </p:cNvGraphicFramePr>
          <p:nvPr/>
        </p:nvGraphicFramePr>
        <p:xfrm>
          <a:off x="7086600" y="5029200"/>
          <a:ext cx="1574800" cy="1612900"/>
        </p:xfrm>
        <a:graphic>
          <a:graphicData uri="http://schemas.openxmlformats.org/presentationml/2006/ole">
            <mc:AlternateContent xmlns:mc="http://schemas.openxmlformats.org/markup-compatibility/2006">
              <mc:Choice xmlns:v="urn:schemas-microsoft-com:vml" Requires="v">
                <p:oleObj spid="_x0000_s32789" r:id="rId4" imgW="1574800" imgH="1612900" progId="MS_ClipArt_Gallery">
                  <p:embed/>
                </p:oleObj>
              </mc:Choice>
              <mc:Fallback>
                <p:oleObj r:id="rId4" imgW="1574800" imgH="1612900" progId="MS_ClipArt_Gallery">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6600" y="5029200"/>
                        <a:ext cx="1574800" cy="161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pSp>
        <p:nvGrpSpPr>
          <p:cNvPr id="32772" name="Group 8"/>
          <p:cNvGrpSpPr>
            <a:grpSpLocks/>
          </p:cNvGrpSpPr>
          <p:nvPr/>
        </p:nvGrpSpPr>
        <p:grpSpPr bwMode="auto">
          <a:xfrm>
            <a:off x="990600" y="304800"/>
            <a:ext cx="7770813" cy="1123950"/>
            <a:chOff x="990600" y="304800"/>
            <a:chExt cx="7770813" cy="1123950"/>
          </a:xfrm>
        </p:grpSpPr>
        <p:sp>
          <p:nvSpPr>
            <p:cNvPr id="7" name="Rectangle 2"/>
            <p:cNvSpPr txBox="1">
              <a:spLocks noChangeArrowheads="1"/>
            </p:cNvSpPr>
            <p:nvPr/>
          </p:nvSpPr>
          <p:spPr bwMode="auto">
            <a:xfrm>
              <a:off x="990600" y="304800"/>
              <a:ext cx="7770813" cy="1123950"/>
            </a:xfrm>
            <a:prstGeom prst="rect">
              <a:avLst/>
            </a:prstGeom>
            <a:noFill/>
            <a:ln w="12700">
              <a:noFill/>
              <a:miter lim="800000"/>
              <a:headEnd/>
              <a:tailEnd/>
            </a:ln>
            <a:effectLst/>
          </p:spPr>
          <p:txBody>
            <a:bodyPr lIns="90487" tIns="44450" rIns="90487" bIns="44450" anchor="b"/>
            <a:lstStyle>
              <a:lvl1pPr>
                <a:defRPr sz="2400">
                  <a:solidFill>
                    <a:schemeClr val="tx1"/>
                  </a:solidFill>
                  <a:latin typeface="Book Antiqua" charset="0"/>
                  <a:ea typeface="ＭＳ Ｐゴシック" charset="0"/>
                  <a:cs typeface="ＭＳ Ｐゴシック" charset="0"/>
                </a:defRPr>
              </a:lvl1pPr>
              <a:lvl2pPr marL="37931725" indent="-37474525">
                <a:defRPr sz="2400">
                  <a:solidFill>
                    <a:schemeClr val="tx1"/>
                  </a:solidFill>
                  <a:latin typeface="Book Antiqua" charset="0"/>
                  <a:ea typeface="ＭＳ Ｐゴシック" charset="0"/>
                </a:defRPr>
              </a:lvl2pPr>
              <a:lvl3pPr>
                <a:defRPr sz="2400">
                  <a:solidFill>
                    <a:schemeClr val="tx1"/>
                  </a:solidFill>
                  <a:latin typeface="Book Antiqua" charset="0"/>
                  <a:ea typeface="ＭＳ Ｐゴシック" charset="0"/>
                </a:defRPr>
              </a:lvl3pPr>
              <a:lvl4pPr>
                <a:defRPr sz="2400">
                  <a:solidFill>
                    <a:schemeClr val="tx1"/>
                  </a:solidFill>
                  <a:latin typeface="Book Antiqua" charset="0"/>
                  <a:ea typeface="ＭＳ Ｐゴシック" charset="0"/>
                </a:defRPr>
              </a:lvl4pPr>
              <a:lvl5pPr>
                <a:defRPr sz="2400">
                  <a:solidFill>
                    <a:schemeClr val="tx1"/>
                  </a:solidFill>
                  <a:latin typeface="Book Antiqua" charset="0"/>
                  <a:ea typeface="ＭＳ Ｐゴシック" charset="0"/>
                </a:defRPr>
              </a:lvl5pPr>
              <a:lvl6pPr marL="457200" eaLnBrk="0" fontAlgn="base" hangingPunct="0">
                <a:spcBef>
                  <a:spcPct val="0"/>
                </a:spcBef>
                <a:spcAft>
                  <a:spcPct val="0"/>
                </a:spcAft>
                <a:defRPr sz="2400">
                  <a:solidFill>
                    <a:schemeClr val="tx1"/>
                  </a:solidFill>
                  <a:latin typeface="Book Antiqua" charset="0"/>
                  <a:ea typeface="ＭＳ Ｐゴシック" charset="0"/>
                </a:defRPr>
              </a:lvl6pPr>
              <a:lvl7pPr marL="914400" eaLnBrk="0" fontAlgn="base" hangingPunct="0">
                <a:spcBef>
                  <a:spcPct val="0"/>
                </a:spcBef>
                <a:spcAft>
                  <a:spcPct val="0"/>
                </a:spcAft>
                <a:defRPr sz="2400">
                  <a:solidFill>
                    <a:schemeClr val="tx1"/>
                  </a:solidFill>
                  <a:latin typeface="Book Antiqua" charset="0"/>
                  <a:ea typeface="ＭＳ Ｐゴシック" charset="0"/>
                </a:defRPr>
              </a:lvl7pPr>
              <a:lvl8pPr marL="1371600" eaLnBrk="0" fontAlgn="base" hangingPunct="0">
                <a:spcBef>
                  <a:spcPct val="0"/>
                </a:spcBef>
                <a:spcAft>
                  <a:spcPct val="0"/>
                </a:spcAft>
                <a:defRPr sz="2400">
                  <a:solidFill>
                    <a:schemeClr val="tx1"/>
                  </a:solidFill>
                  <a:latin typeface="Book Antiqua" charset="0"/>
                  <a:ea typeface="ＭＳ Ｐゴシック" charset="0"/>
                </a:defRPr>
              </a:lvl8pPr>
              <a:lvl9pPr marL="1828800" eaLnBrk="0" fontAlgn="base" hangingPunct="0">
                <a:spcBef>
                  <a:spcPct val="0"/>
                </a:spcBef>
                <a:spcAft>
                  <a:spcPct val="0"/>
                </a:spcAft>
                <a:defRPr sz="2400">
                  <a:solidFill>
                    <a:schemeClr val="tx1"/>
                  </a:solidFill>
                  <a:latin typeface="Book Antiqua" charset="0"/>
                  <a:ea typeface="ＭＳ Ｐゴシック" charset="0"/>
                </a:defRPr>
              </a:lvl9pPr>
            </a:lstStyle>
            <a:p>
              <a:pPr algn="ctr"/>
              <a:r>
                <a:rPr lang="en-US" sz="3600" i="1">
                  <a:solidFill>
                    <a:srgbClr val="450045"/>
                  </a:solidFill>
                  <a:effectLst>
                    <a:outerShdw blurRad="38100" dist="38100" dir="2700000" algn="tl">
                      <a:srgbClr val="DDDDDD"/>
                    </a:outerShdw>
                  </a:effectLst>
                  <a:latin typeface="Arial" charset="0"/>
                </a:rPr>
                <a:t>Mass Calculations: 		</a:t>
              </a:r>
              <a:br>
                <a:rPr lang="en-US" sz="3600" i="1">
                  <a:solidFill>
                    <a:srgbClr val="450045"/>
                  </a:solidFill>
                  <a:effectLst>
                    <a:outerShdw blurRad="38100" dist="38100" dir="2700000" algn="tl">
                      <a:srgbClr val="DDDDDD"/>
                    </a:outerShdw>
                  </a:effectLst>
                  <a:latin typeface="Arial" charset="0"/>
                </a:rPr>
              </a:br>
              <a:r>
                <a:rPr lang="en-US" sz="3600" i="1">
                  <a:solidFill>
                    <a:srgbClr val="450045"/>
                  </a:solidFill>
                  <a:effectLst>
                    <a:outerShdw blurRad="38100" dist="38100" dir="2700000" algn="tl">
                      <a:srgbClr val="DDDDDD"/>
                    </a:outerShdw>
                  </a:effectLst>
                  <a:latin typeface="Arial" charset="0"/>
                </a:rPr>
                <a:t>	Reactants       Products</a:t>
              </a:r>
            </a:p>
          </p:txBody>
        </p:sp>
        <p:sp>
          <p:nvSpPr>
            <p:cNvPr id="32774" name="Line 5"/>
            <p:cNvSpPr>
              <a:spLocks noChangeShapeType="1"/>
            </p:cNvSpPr>
            <p:nvPr/>
          </p:nvSpPr>
          <p:spPr bwMode="auto">
            <a:xfrm>
              <a:off x="4933950" y="1143000"/>
              <a:ext cx="628650" cy="0"/>
            </a:xfrm>
            <a:prstGeom prst="line">
              <a:avLst/>
            </a:prstGeom>
            <a:noFill/>
            <a:ln w="12700">
              <a:solidFill>
                <a:srgbClr val="45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anim calcmode="lin" valueType="num">
                                      <p:cBhvr additive="base">
                                        <p:cTn id="7" dur="500" fill="hold"/>
                                        <p:tgtEl>
                                          <p:spTgt spid="2457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457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578">
                                            <p:txEl>
                                              <p:pRg st="1" end="1"/>
                                            </p:txEl>
                                          </p:spTgt>
                                        </p:tgtEl>
                                        <p:attrNameLst>
                                          <p:attrName>style.visibility</p:attrName>
                                        </p:attrNameLst>
                                      </p:cBhvr>
                                      <p:to>
                                        <p:strVal val="visible"/>
                                      </p:to>
                                    </p:set>
                                    <p:anim calcmode="lin" valueType="num">
                                      <p:cBhvr additive="base">
                                        <p:cTn id="13" dur="500" fill="hold"/>
                                        <p:tgtEl>
                                          <p:spTgt spid="24578">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4578">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24578">
                                            <p:txEl>
                                              <p:pRg st="2" end="2"/>
                                            </p:txEl>
                                          </p:spTgt>
                                        </p:tgtEl>
                                        <p:attrNameLst>
                                          <p:attrName>style.visibility</p:attrName>
                                        </p:attrNameLst>
                                      </p:cBhvr>
                                      <p:to>
                                        <p:strVal val="visible"/>
                                      </p:to>
                                    </p:set>
                                    <p:anim calcmode="lin" valueType="num">
                                      <p:cBhvr additive="base">
                                        <p:cTn id="17" dur="500" fill="hold"/>
                                        <p:tgtEl>
                                          <p:spTgt spid="24578">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457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24578">
                                            <p:txEl>
                                              <p:pRg st="3" end="3"/>
                                            </p:txEl>
                                          </p:spTgt>
                                        </p:tgtEl>
                                        <p:attrNameLst>
                                          <p:attrName>style.visibility</p:attrName>
                                        </p:attrNameLst>
                                      </p:cBhvr>
                                      <p:to>
                                        <p:strVal val="visible"/>
                                      </p:to>
                                    </p:set>
                                    <p:anim calcmode="lin" valueType="num">
                                      <p:cBhvr additive="base">
                                        <p:cTn id="23" dur="500" fill="hold"/>
                                        <p:tgtEl>
                                          <p:spTgt spid="24578">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24578">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4578">
                                            <p:txEl>
                                              <p:pRg st="4" end="4"/>
                                            </p:txEl>
                                          </p:spTgt>
                                        </p:tgtEl>
                                        <p:attrNameLst>
                                          <p:attrName>style.visibility</p:attrName>
                                        </p:attrNameLst>
                                      </p:cBhvr>
                                      <p:to>
                                        <p:strVal val="visible"/>
                                      </p:to>
                                    </p:set>
                                    <p:anim calcmode="lin" valueType="num">
                                      <p:cBhvr additive="base">
                                        <p:cTn id="27" dur="500" fill="hold"/>
                                        <p:tgtEl>
                                          <p:spTgt spid="24578">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24578">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24578">
                                            <p:txEl>
                                              <p:pRg st="5" end="5"/>
                                            </p:txEl>
                                          </p:spTgt>
                                        </p:tgtEl>
                                        <p:attrNameLst>
                                          <p:attrName>style.visibility</p:attrName>
                                        </p:attrNameLst>
                                      </p:cBhvr>
                                      <p:to>
                                        <p:strVal val="visible"/>
                                      </p:to>
                                    </p:set>
                                    <p:anim calcmode="lin" valueType="num">
                                      <p:cBhvr additive="base">
                                        <p:cTn id="33" dur="500" fill="hold"/>
                                        <p:tgtEl>
                                          <p:spTgt spid="24578">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24578">
                                            <p:txEl>
                                              <p:pRg st="5" end="5"/>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24578">
                                            <p:txEl>
                                              <p:pRg st="6" end="6"/>
                                            </p:txEl>
                                          </p:spTgt>
                                        </p:tgtEl>
                                        <p:attrNameLst>
                                          <p:attrName>style.visibility</p:attrName>
                                        </p:attrNameLst>
                                      </p:cBhvr>
                                      <p:to>
                                        <p:strVal val="visible"/>
                                      </p:to>
                                    </p:set>
                                    <p:anim calcmode="lin" valueType="num">
                                      <p:cBhvr additive="base">
                                        <p:cTn id="37" dur="500" fill="hold"/>
                                        <p:tgtEl>
                                          <p:spTgt spid="24578">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4578">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4578">
                                            <p:txEl>
                                              <p:pRg st="7" end="7"/>
                                            </p:txEl>
                                          </p:spTgt>
                                        </p:tgtEl>
                                        <p:attrNameLst>
                                          <p:attrName>style.visibility</p:attrName>
                                        </p:attrNameLst>
                                      </p:cBhvr>
                                      <p:to>
                                        <p:strVal val="visible"/>
                                      </p:to>
                                    </p:set>
                                    <p:anim calcmode="lin" valueType="num">
                                      <p:cBhvr additive="base">
                                        <p:cTn id="43" dur="500" fill="hold"/>
                                        <p:tgtEl>
                                          <p:spTgt spid="24578">
                                            <p:txEl>
                                              <p:pRg st="7" end="7"/>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4578">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idx="1"/>
          </p:nvPr>
        </p:nvSpPr>
        <p:spPr/>
        <p:txBody>
          <a:bodyPr/>
          <a:lstStyle/>
          <a:p>
            <a:pPr>
              <a:buFontTx/>
              <a:buNone/>
            </a:pPr>
            <a:r>
              <a:rPr lang="en-US">
                <a:latin typeface="Times New Roman" charset="0"/>
                <a:ea typeface="ＭＳ Ｐゴシック" charset="0"/>
                <a:cs typeface="ＭＳ Ｐゴシック" charset="0"/>
              </a:rPr>
              <a:t> </a:t>
            </a:r>
          </a:p>
        </p:txBody>
      </p:sp>
      <p:graphicFrame>
        <p:nvGraphicFramePr>
          <p:cNvPr id="34818" name="Object 2"/>
          <p:cNvGraphicFramePr>
            <a:graphicFrameLocks/>
          </p:cNvGraphicFramePr>
          <p:nvPr/>
        </p:nvGraphicFramePr>
        <p:xfrm>
          <a:off x="7010400" y="4876800"/>
          <a:ext cx="1371600" cy="1404938"/>
        </p:xfrm>
        <a:graphic>
          <a:graphicData uri="http://schemas.openxmlformats.org/presentationml/2006/ole">
            <mc:AlternateContent xmlns:mc="http://schemas.openxmlformats.org/markup-compatibility/2006">
              <mc:Choice xmlns:v="urn:schemas-microsoft-com:vml" Requires="v">
                <p:oleObj spid="_x0000_s34837" name="Microsoft ClipArt Gallery" r:id="rId4" imgW="1574800" imgH="1612900" progId="MS_ClipArt_Gallery">
                  <p:embed/>
                </p:oleObj>
              </mc:Choice>
              <mc:Fallback>
                <p:oleObj name="Microsoft ClipArt Gallery" r:id="rId4" imgW="1574800" imgH="1612900" progId="MS_ClipArt_Gallery">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0400" y="4876800"/>
                        <a:ext cx="1371600" cy="1404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34820" name="Picture 7"/>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1828800"/>
            <a:ext cx="70358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2"/>
          <p:cNvSpPr>
            <a:spLocks noGrp="1" noChangeArrowheads="1"/>
          </p:cNvSpPr>
          <p:nvPr>
            <p:ph type="title"/>
          </p:nvPr>
        </p:nvSpPr>
        <p:spPr>
          <a:xfrm>
            <a:off x="990600" y="304800"/>
            <a:ext cx="7770813" cy="1123950"/>
          </a:xfrm>
        </p:spPr>
        <p:txBody>
          <a:bodyPr anchor="b"/>
          <a:lstStyle/>
          <a:p>
            <a:r>
              <a:rPr lang="en-US" sz="3600">
                <a:latin typeface="Arial" charset="0"/>
                <a:ea typeface="ＭＳ Ｐゴシック" charset="0"/>
                <a:cs typeface="ＭＳ Ｐゴシック" charset="0"/>
              </a:rPr>
              <a:t>Mass Calculations: 		</a:t>
            </a:r>
            <a:br>
              <a:rPr lang="en-US" sz="3600">
                <a:latin typeface="Arial" charset="0"/>
                <a:ea typeface="ＭＳ Ｐゴシック" charset="0"/>
                <a:cs typeface="ＭＳ Ｐゴシック" charset="0"/>
              </a:rPr>
            </a:br>
            <a:r>
              <a:rPr lang="en-US" sz="3600">
                <a:latin typeface="Arial" charset="0"/>
                <a:ea typeface="ＭＳ Ｐゴシック" charset="0"/>
                <a:cs typeface="ＭＳ Ｐゴシック" charset="0"/>
              </a:rPr>
              <a:t>	Reactants       Products</a:t>
            </a:r>
          </a:p>
        </p:txBody>
      </p:sp>
      <p:sp>
        <p:nvSpPr>
          <p:cNvPr id="34822" name="Line 5"/>
          <p:cNvSpPr>
            <a:spLocks noChangeShapeType="1"/>
          </p:cNvSpPr>
          <p:nvPr/>
        </p:nvSpPr>
        <p:spPr bwMode="auto">
          <a:xfrm>
            <a:off x="4953000" y="1143000"/>
            <a:ext cx="628650" cy="0"/>
          </a:xfrm>
          <a:prstGeom prst="line">
            <a:avLst/>
          </a:prstGeom>
          <a:noFill/>
          <a:ln w="12700">
            <a:solidFill>
              <a:srgbClr val="45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381000" y="76200"/>
            <a:ext cx="8382000" cy="914400"/>
          </a:xfrm>
        </p:spPr>
        <p:txBody>
          <a:bodyPr/>
          <a:lstStyle/>
          <a:p>
            <a:r>
              <a:rPr lang="en-US" sz="6600" b="1">
                <a:latin typeface="Arial" charset="0"/>
                <a:ea typeface="ＭＳ Ｐゴシック" charset="0"/>
                <a:cs typeface="ＭＳ Ｐゴシック" charset="0"/>
              </a:rPr>
              <a:t>QUESTION</a:t>
            </a:r>
          </a:p>
        </p:txBody>
      </p:sp>
      <p:sp>
        <p:nvSpPr>
          <p:cNvPr id="36868" name="Text Box 3"/>
          <p:cNvSpPr txBox="1">
            <a:spLocks noChangeArrowheads="1"/>
          </p:cNvSpPr>
          <p:nvPr/>
        </p:nvSpPr>
        <p:spPr bwMode="auto">
          <a:xfrm>
            <a:off x="838200" y="1676400"/>
            <a:ext cx="800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Book Antiqua" charset="0"/>
                <a:ea typeface="ＭＳ Ｐゴシック" charset="0"/>
                <a:cs typeface="ＭＳ Ｐゴシック" charset="0"/>
              </a:defRPr>
            </a:lvl1pPr>
            <a:lvl2pPr marL="37931725" indent="-37474525">
              <a:defRPr sz="2400">
                <a:solidFill>
                  <a:schemeClr val="tx1"/>
                </a:solidFill>
                <a:latin typeface="Book Antiqua" charset="0"/>
                <a:ea typeface="ＭＳ Ｐゴシック" charset="0"/>
              </a:defRPr>
            </a:lvl2pPr>
            <a:lvl3pPr>
              <a:defRPr sz="2400">
                <a:solidFill>
                  <a:schemeClr val="tx1"/>
                </a:solidFill>
                <a:latin typeface="Book Antiqua" charset="0"/>
                <a:ea typeface="ＭＳ Ｐゴシック" charset="0"/>
              </a:defRPr>
            </a:lvl3pPr>
            <a:lvl4pPr>
              <a:defRPr sz="2400">
                <a:solidFill>
                  <a:schemeClr val="tx1"/>
                </a:solidFill>
                <a:latin typeface="Book Antiqua" charset="0"/>
                <a:ea typeface="ＭＳ Ｐゴシック" charset="0"/>
              </a:defRPr>
            </a:lvl4pPr>
            <a:lvl5pPr>
              <a:defRPr sz="2400">
                <a:solidFill>
                  <a:schemeClr val="tx1"/>
                </a:solidFill>
                <a:latin typeface="Book Antiqua" charset="0"/>
                <a:ea typeface="ＭＳ Ｐゴシック" charset="0"/>
              </a:defRPr>
            </a:lvl5pPr>
            <a:lvl6pPr marL="457200" eaLnBrk="0" fontAlgn="base" hangingPunct="0">
              <a:spcBef>
                <a:spcPct val="0"/>
              </a:spcBef>
              <a:spcAft>
                <a:spcPct val="0"/>
              </a:spcAft>
              <a:defRPr sz="2400">
                <a:solidFill>
                  <a:schemeClr val="tx1"/>
                </a:solidFill>
                <a:latin typeface="Book Antiqua" charset="0"/>
                <a:ea typeface="ＭＳ Ｐゴシック" charset="0"/>
              </a:defRPr>
            </a:lvl6pPr>
            <a:lvl7pPr marL="914400" eaLnBrk="0" fontAlgn="base" hangingPunct="0">
              <a:spcBef>
                <a:spcPct val="0"/>
              </a:spcBef>
              <a:spcAft>
                <a:spcPct val="0"/>
              </a:spcAft>
              <a:defRPr sz="2400">
                <a:solidFill>
                  <a:schemeClr val="tx1"/>
                </a:solidFill>
                <a:latin typeface="Book Antiqua" charset="0"/>
                <a:ea typeface="ＭＳ Ｐゴシック" charset="0"/>
              </a:defRPr>
            </a:lvl7pPr>
            <a:lvl8pPr marL="1371600" eaLnBrk="0" fontAlgn="base" hangingPunct="0">
              <a:spcBef>
                <a:spcPct val="0"/>
              </a:spcBef>
              <a:spcAft>
                <a:spcPct val="0"/>
              </a:spcAft>
              <a:defRPr sz="2400">
                <a:solidFill>
                  <a:schemeClr val="tx1"/>
                </a:solidFill>
                <a:latin typeface="Book Antiqua" charset="0"/>
                <a:ea typeface="ＭＳ Ｐゴシック" charset="0"/>
              </a:defRPr>
            </a:lvl8pPr>
            <a:lvl9pPr marL="1828800" eaLnBrk="0" fontAlgn="base" hangingPunct="0">
              <a:spcBef>
                <a:spcPct val="0"/>
              </a:spcBef>
              <a:spcAft>
                <a:spcPct val="0"/>
              </a:spcAft>
              <a:defRPr sz="2400">
                <a:solidFill>
                  <a:schemeClr val="tx1"/>
                </a:solidFill>
                <a:latin typeface="Book Antiqua" charset="0"/>
                <a:ea typeface="ＭＳ Ｐゴシック" charset="0"/>
              </a:defRPr>
            </a:lvl9pPr>
          </a:lstStyle>
          <a:p>
            <a:endParaRPr lang="en-US">
              <a:latin typeface="Times" charset="0"/>
            </a:endParaRPr>
          </a:p>
        </p:txBody>
      </p:sp>
      <p:sp>
        <p:nvSpPr>
          <p:cNvPr id="36869" name="Text Box 4"/>
          <p:cNvSpPr txBox="1">
            <a:spLocks noChangeArrowheads="1"/>
          </p:cNvSpPr>
          <p:nvPr/>
        </p:nvSpPr>
        <p:spPr bwMode="auto">
          <a:xfrm>
            <a:off x="838200" y="1905000"/>
            <a:ext cx="792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Book Antiqua" charset="0"/>
                <a:ea typeface="ＭＳ Ｐゴシック" charset="0"/>
                <a:cs typeface="ＭＳ Ｐゴシック" charset="0"/>
              </a:defRPr>
            </a:lvl1pPr>
            <a:lvl2pPr marL="37931725" indent="-37474525">
              <a:defRPr sz="2400">
                <a:solidFill>
                  <a:schemeClr val="tx1"/>
                </a:solidFill>
                <a:latin typeface="Book Antiqua" charset="0"/>
                <a:ea typeface="ＭＳ Ｐゴシック" charset="0"/>
              </a:defRPr>
            </a:lvl2pPr>
            <a:lvl3pPr>
              <a:defRPr sz="2400">
                <a:solidFill>
                  <a:schemeClr val="tx1"/>
                </a:solidFill>
                <a:latin typeface="Book Antiqua" charset="0"/>
                <a:ea typeface="ＭＳ Ｐゴシック" charset="0"/>
              </a:defRPr>
            </a:lvl3pPr>
            <a:lvl4pPr>
              <a:defRPr sz="2400">
                <a:solidFill>
                  <a:schemeClr val="tx1"/>
                </a:solidFill>
                <a:latin typeface="Book Antiqua" charset="0"/>
                <a:ea typeface="ＭＳ Ｐゴシック" charset="0"/>
              </a:defRPr>
            </a:lvl4pPr>
            <a:lvl5pPr>
              <a:defRPr sz="2400">
                <a:solidFill>
                  <a:schemeClr val="tx1"/>
                </a:solidFill>
                <a:latin typeface="Book Antiqua" charset="0"/>
                <a:ea typeface="ＭＳ Ｐゴシック" charset="0"/>
              </a:defRPr>
            </a:lvl5pPr>
            <a:lvl6pPr marL="457200" eaLnBrk="0" fontAlgn="base" hangingPunct="0">
              <a:spcBef>
                <a:spcPct val="0"/>
              </a:spcBef>
              <a:spcAft>
                <a:spcPct val="0"/>
              </a:spcAft>
              <a:defRPr sz="2400">
                <a:solidFill>
                  <a:schemeClr val="tx1"/>
                </a:solidFill>
                <a:latin typeface="Book Antiqua" charset="0"/>
                <a:ea typeface="ＭＳ Ｐゴシック" charset="0"/>
              </a:defRPr>
            </a:lvl6pPr>
            <a:lvl7pPr marL="914400" eaLnBrk="0" fontAlgn="base" hangingPunct="0">
              <a:spcBef>
                <a:spcPct val="0"/>
              </a:spcBef>
              <a:spcAft>
                <a:spcPct val="0"/>
              </a:spcAft>
              <a:defRPr sz="2400">
                <a:solidFill>
                  <a:schemeClr val="tx1"/>
                </a:solidFill>
                <a:latin typeface="Book Antiqua" charset="0"/>
                <a:ea typeface="ＭＳ Ｐゴシック" charset="0"/>
              </a:defRPr>
            </a:lvl7pPr>
            <a:lvl8pPr marL="1371600" eaLnBrk="0" fontAlgn="base" hangingPunct="0">
              <a:spcBef>
                <a:spcPct val="0"/>
              </a:spcBef>
              <a:spcAft>
                <a:spcPct val="0"/>
              </a:spcAft>
              <a:defRPr sz="2400">
                <a:solidFill>
                  <a:schemeClr val="tx1"/>
                </a:solidFill>
                <a:latin typeface="Book Antiqua" charset="0"/>
                <a:ea typeface="ＭＳ Ｐゴシック" charset="0"/>
              </a:defRPr>
            </a:lvl8pPr>
            <a:lvl9pPr marL="1828800" eaLnBrk="0" fontAlgn="base" hangingPunct="0">
              <a:spcBef>
                <a:spcPct val="0"/>
              </a:spcBef>
              <a:spcAft>
                <a:spcPct val="0"/>
              </a:spcAft>
              <a:defRPr sz="2400">
                <a:solidFill>
                  <a:schemeClr val="tx1"/>
                </a:solidFill>
                <a:latin typeface="Book Antiqua" charset="0"/>
                <a:ea typeface="ＭＳ Ｐゴシック" charset="0"/>
              </a:defRPr>
            </a:lvl9pPr>
          </a:lstStyle>
          <a:p>
            <a:endParaRPr lang="en-US">
              <a:latin typeface="Times" charset="0"/>
            </a:endParaRPr>
          </a:p>
        </p:txBody>
      </p:sp>
      <p:sp>
        <p:nvSpPr>
          <p:cNvPr id="36870" name="Text Box 5"/>
          <p:cNvSpPr txBox="1">
            <a:spLocks noChangeArrowheads="1"/>
          </p:cNvSpPr>
          <p:nvPr/>
        </p:nvSpPr>
        <p:spPr bwMode="auto">
          <a:xfrm>
            <a:off x="228600" y="996950"/>
            <a:ext cx="86868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763">
              <a:tabLst>
                <a:tab pos="461963" algn="l"/>
              </a:tabLst>
              <a:defRPr sz="2400">
                <a:solidFill>
                  <a:schemeClr val="tx1"/>
                </a:solidFill>
                <a:latin typeface="Book Antiqua" charset="0"/>
                <a:ea typeface="ＭＳ Ｐゴシック" charset="0"/>
                <a:cs typeface="ＭＳ Ｐゴシック" charset="0"/>
              </a:defRPr>
            </a:lvl1pPr>
            <a:lvl2pPr indent="4763">
              <a:tabLst>
                <a:tab pos="461963" algn="l"/>
              </a:tabLst>
              <a:defRPr sz="2400">
                <a:solidFill>
                  <a:schemeClr val="tx1"/>
                </a:solidFill>
                <a:latin typeface="Book Antiqua" charset="0"/>
                <a:ea typeface="ＭＳ Ｐゴシック" charset="0"/>
              </a:defRPr>
            </a:lvl2pPr>
            <a:lvl3pPr>
              <a:tabLst>
                <a:tab pos="461963" algn="l"/>
              </a:tabLst>
              <a:defRPr sz="2400">
                <a:solidFill>
                  <a:schemeClr val="tx1"/>
                </a:solidFill>
                <a:latin typeface="Book Antiqua" charset="0"/>
                <a:ea typeface="ＭＳ Ｐゴシック" charset="0"/>
              </a:defRPr>
            </a:lvl3pPr>
            <a:lvl4pPr>
              <a:tabLst>
                <a:tab pos="461963" algn="l"/>
              </a:tabLst>
              <a:defRPr sz="2400">
                <a:solidFill>
                  <a:schemeClr val="tx1"/>
                </a:solidFill>
                <a:latin typeface="Book Antiqua" charset="0"/>
                <a:ea typeface="ＭＳ Ｐゴシック" charset="0"/>
              </a:defRPr>
            </a:lvl4pPr>
            <a:lvl5pPr>
              <a:tabLst>
                <a:tab pos="461963" algn="l"/>
              </a:tabLst>
              <a:defRPr sz="2400">
                <a:solidFill>
                  <a:schemeClr val="tx1"/>
                </a:solidFill>
                <a:latin typeface="Book Antiqua" charset="0"/>
                <a:ea typeface="ＭＳ Ｐゴシック" charset="0"/>
              </a:defRPr>
            </a:lvl5pPr>
            <a:lvl6pPr marL="457200" eaLnBrk="0" fontAlgn="base" hangingPunct="0">
              <a:spcBef>
                <a:spcPct val="0"/>
              </a:spcBef>
              <a:spcAft>
                <a:spcPct val="0"/>
              </a:spcAft>
              <a:tabLst>
                <a:tab pos="461963" algn="l"/>
              </a:tabLst>
              <a:defRPr sz="2400">
                <a:solidFill>
                  <a:schemeClr val="tx1"/>
                </a:solidFill>
                <a:latin typeface="Book Antiqua" charset="0"/>
                <a:ea typeface="ＭＳ Ｐゴシック" charset="0"/>
              </a:defRPr>
            </a:lvl6pPr>
            <a:lvl7pPr marL="914400" eaLnBrk="0" fontAlgn="base" hangingPunct="0">
              <a:spcBef>
                <a:spcPct val="0"/>
              </a:spcBef>
              <a:spcAft>
                <a:spcPct val="0"/>
              </a:spcAft>
              <a:tabLst>
                <a:tab pos="461963" algn="l"/>
              </a:tabLst>
              <a:defRPr sz="2400">
                <a:solidFill>
                  <a:schemeClr val="tx1"/>
                </a:solidFill>
                <a:latin typeface="Book Antiqua" charset="0"/>
                <a:ea typeface="ＭＳ Ｐゴシック" charset="0"/>
              </a:defRPr>
            </a:lvl7pPr>
            <a:lvl8pPr marL="1371600" eaLnBrk="0" fontAlgn="base" hangingPunct="0">
              <a:spcBef>
                <a:spcPct val="0"/>
              </a:spcBef>
              <a:spcAft>
                <a:spcPct val="0"/>
              </a:spcAft>
              <a:tabLst>
                <a:tab pos="461963" algn="l"/>
              </a:tabLst>
              <a:defRPr sz="2400">
                <a:solidFill>
                  <a:schemeClr val="tx1"/>
                </a:solidFill>
                <a:latin typeface="Book Antiqua" charset="0"/>
                <a:ea typeface="ＭＳ Ｐゴシック" charset="0"/>
              </a:defRPr>
            </a:lvl8pPr>
            <a:lvl9pPr marL="1828800" eaLnBrk="0" fontAlgn="base" hangingPunct="0">
              <a:spcBef>
                <a:spcPct val="0"/>
              </a:spcBef>
              <a:spcAft>
                <a:spcPct val="0"/>
              </a:spcAft>
              <a:tabLst>
                <a:tab pos="461963" algn="l"/>
              </a:tabLst>
              <a:defRPr sz="2400">
                <a:solidFill>
                  <a:schemeClr val="tx1"/>
                </a:solidFill>
                <a:latin typeface="Book Antiqua" charset="0"/>
                <a:ea typeface="ＭＳ Ｐゴシック" charset="0"/>
              </a:defRPr>
            </a:lvl9pPr>
          </a:lstStyle>
          <a:p>
            <a:r>
              <a:rPr lang="en-US">
                <a:solidFill>
                  <a:srgbClr val="081D58"/>
                </a:solidFill>
                <a:latin typeface="Times" charset="0"/>
              </a:rPr>
              <a:t>The fuel in small portable lighters is butane (C</a:t>
            </a:r>
            <a:r>
              <a:rPr lang="en-US" baseline="-25000">
                <a:solidFill>
                  <a:srgbClr val="081D58"/>
                </a:solidFill>
                <a:latin typeface="Times" charset="0"/>
              </a:rPr>
              <a:t>4</a:t>
            </a:r>
            <a:r>
              <a:rPr lang="en-US">
                <a:solidFill>
                  <a:srgbClr val="081D58"/>
                </a:solidFill>
                <a:latin typeface="Times" charset="0"/>
              </a:rPr>
              <a:t>H</a:t>
            </a:r>
            <a:r>
              <a:rPr lang="en-US" baseline="-25000">
                <a:solidFill>
                  <a:srgbClr val="081D58"/>
                </a:solidFill>
                <a:latin typeface="Times" charset="0"/>
              </a:rPr>
              <a:t>10</a:t>
            </a:r>
            <a:r>
              <a:rPr lang="en-US">
                <a:solidFill>
                  <a:srgbClr val="081D58"/>
                </a:solidFill>
                <a:latin typeface="Times" charset="0"/>
              </a:rPr>
              <a:t>). After using a lighter for a few minutes, 1.0 gram of fuel was used.  How many moles of carbon dioxide would it produce?</a:t>
            </a:r>
          </a:p>
          <a:p>
            <a:endParaRPr lang="en-US">
              <a:solidFill>
                <a:srgbClr val="081D58"/>
              </a:solidFill>
              <a:latin typeface="Times" charset="0"/>
            </a:endParaRPr>
          </a:p>
          <a:p>
            <a:pPr lvl="1">
              <a:buFont typeface="Arial" charset="0"/>
              <a:buAutoNum type="alphaUcPeriod"/>
            </a:pPr>
            <a:r>
              <a:rPr lang="en-US">
                <a:solidFill>
                  <a:srgbClr val="081D58"/>
                </a:solidFill>
                <a:latin typeface="Times" charset="0"/>
              </a:rPr>
              <a:t>	58 moles</a:t>
            </a:r>
          </a:p>
          <a:p>
            <a:pPr lvl="1">
              <a:buFont typeface="Arial" charset="0"/>
              <a:buAutoNum type="alphaUcPeriod"/>
            </a:pPr>
            <a:r>
              <a:rPr lang="en-US">
                <a:solidFill>
                  <a:srgbClr val="081D58"/>
                </a:solidFill>
                <a:latin typeface="Times" charset="0"/>
              </a:rPr>
              <a:t>	0.017 moles</a:t>
            </a:r>
          </a:p>
          <a:p>
            <a:pPr lvl="1">
              <a:buFont typeface="Arial" charset="0"/>
              <a:buAutoNum type="alphaUcPeriod"/>
            </a:pPr>
            <a:r>
              <a:rPr lang="en-US">
                <a:solidFill>
                  <a:srgbClr val="081D58"/>
                </a:solidFill>
                <a:latin typeface="Times" charset="0"/>
              </a:rPr>
              <a:t>	1.7 </a:t>
            </a:r>
            <a:r>
              <a:rPr lang="en-US">
                <a:solidFill>
                  <a:srgbClr val="081D58"/>
                </a:solidFill>
                <a:latin typeface="Times" charset="0"/>
                <a:sym typeface="Symbol" charset="0"/>
              </a:rPr>
              <a:t></a:t>
            </a:r>
            <a:r>
              <a:rPr lang="en-US">
                <a:solidFill>
                  <a:srgbClr val="081D58"/>
                </a:solidFill>
                <a:latin typeface="Times" charset="0"/>
              </a:rPr>
              <a:t> 10</a:t>
            </a:r>
            <a:r>
              <a:rPr lang="en-US" baseline="30000">
                <a:solidFill>
                  <a:srgbClr val="081D58"/>
                </a:solidFill>
                <a:latin typeface="Times" charset="0"/>
              </a:rPr>
              <a:t>–24</a:t>
            </a:r>
            <a:r>
              <a:rPr lang="en-US">
                <a:solidFill>
                  <a:srgbClr val="081D58"/>
                </a:solidFill>
                <a:latin typeface="Times" charset="0"/>
              </a:rPr>
              <a:t> moles</a:t>
            </a:r>
          </a:p>
          <a:p>
            <a:pPr lvl="1">
              <a:buFont typeface="Arial" charset="0"/>
              <a:buAutoNum type="alphaUcPeriod"/>
            </a:pPr>
            <a:r>
              <a:rPr lang="en-US">
                <a:solidFill>
                  <a:srgbClr val="081D58"/>
                </a:solidFill>
                <a:latin typeface="Times" charset="0"/>
              </a:rPr>
              <a:t>	0.068 moles</a:t>
            </a:r>
          </a:p>
          <a:p>
            <a:endParaRPr lang="en-US">
              <a:latin typeface="Times" charset="0"/>
            </a:endParaRPr>
          </a:p>
          <a:p>
            <a:endParaRPr lang="en-US">
              <a:latin typeface="Times" charset="0"/>
            </a:endParaRPr>
          </a:p>
        </p:txBody>
      </p:sp>
      <p:graphicFrame>
        <p:nvGraphicFramePr>
          <p:cNvPr id="36866" name="Object 2"/>
          <p:cNvGraphicFramePr>
            <a:graphicFrameLocks noChangeAspect="1"/>
          </p:cNvGraphicFramePr>
          <p:nvPr/>
        </p:nvGraphicFramePr>
        <p:xfrm>
          <a:off x="228600" y="4572000"/>
          <a:ext cx="8688388" cy="481013"/>
        </p:xfrm>
        <a:graphic>
          <a:graphicData uri="http://schemas.openxmlformats.org/presentationml/2006/ole">
            <mc:AlternateContent xmlns:mc="http://schemas.openxmlformats.org/markup-compatibility/2006">
              <mc:Choice xmlns:v="urn:schemas-microsoft-com:vml" Requires="v">
                <p:oleObj spid="_x0000_s36885" name="Document" r:id="rId3" imgW="5486400" imgH="304800" progId="Word.Document.8">
                  <p:embed/>
                </p:oleObj>
              </mc:Choice>
              <mc:Fallback>
                <p:oleObj name="Document" r:id="rId3" imgW="5486400" imgH="304800"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4572000"/>
                        <a:ext cx="8688388" cy="481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4034" name="Picture 2" descr="C:\Documents and Settings\smithja\Desktop\zumdahl\ppts\lineart\jpg\ill_03_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524000"/>
            <a:ext cx="5253038" cy="4891088"/>
          </a:xfrm>
          <a:prstGeom prst="rect">
            <a:avLst/>
          </a:prstGeom>
          <a:noFill/>
          <a:ln w="12699">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44035" name="Group 2"/>
          <p:cNvGrpSpPr>
            <a:grpSpLocks/>
          </p:cNvGrpSpPr>
          <p:nvPr/>
        </p:nvGrpSpPr>
        <p:grpSpPr bwMode="auto">
          <a:xfrm>
            <a:off x="990600" y="304800"/>
            <a:ext cx="7770813" cy="1123950"/>
            <a:chOff x="990600" y="304800"/>
            <a:chExt cx="7770813" cy="1123950"/>
          </a:xfrm>
        </p:grpSpPr>
        <p:sp>
          <p:nvSpPr>
            <p:cNvPr id="4" name="Rectangle 2"/>
            <p:cNvSpPr txBox="1">
              <a:spLocks noChangeArrowheads="1"/>
            </p:cNvSpPr>
            <p:nvPr/>
          </p:nvSpPr>
          <p:spPr bwMode="auto">
            <a:xfrm>
              <a:off x="990600" y="304800"/>
              <a:ext cx="7770813" cy="1123950"/>
            </a:xfrm>
            <a:prstGeom prst="rect">
              <a:avLst/>
            </a:prstGeom>
            <a:noFill/>
            <a:ln w="12700">
              <a:noFill/>
              <a:miter lim="800000"/>
              <a:headEnd/>
              <a:tailEnd/>
            </a:ln>
            <a:effectLst/>
          </p:spPr>
          <p:txBody>
            <a:bodyPr lIns="90487" tIns="44450" rIns="90487" bIns="44450" anchor="b"/>
            <a:lstStyle>
              <a:lvl1pPr>
                <a:defRPr sz="2400">
                  <a:solidFill>
                    <a:schemeClr val="tx1"/>
                  </a:solidFill>
                  <a:latin typeface="Book Antiqua" charset="0"/>
                  <a:ea typeface="ＭＳ Ｐゴシック" charset="0"/>
                  <a:cs typeface="ＭＳ Ｐゴシック" charset="0"/>
                </a:defRPr>
              </a:lvl1pPr>
              <a:lvl2pPr marL="37931725" indent="-37474525">
                <a:defRPr sz="2400">
                  <a:solidFill>
                    <a:schemeClr val="tx1"/>
                  </a:solidFill>
                  <a:latin typeface="Book Antiqua" charset="0"/>
                  <a:ea typeface="ＭＳ Ｐゴシック" charset="0"/>
                </a:defRPr>
              </a:lvl2pPr>
              <a:lvl3pPr>
                <a:defRPr sz="2400">
                  <a:solidFill>
                    <a:schemeClr val="tx1"/>
                  </a:solidFill>
                  <a:latin typeface="Book Antiqua" charset="0"/>
                  <a:ea typeface="ＭＳ Ｐゴシック" charset="0"/>
                </a:defRPr>
              </a:lvl3pPr>
              <a:lvl4pPr>
                <a:defRPr sz="2400">
                  <a:solidFill>
                    <a:schemeClr val="tx1"/>
                  </a:solidFill>
                  <a:latin typeface="Book Antiqua" charset="0"/>
                  <a:ea typeface="ＭＳ Ｐゴシック" charset="0"/>
                </a:defRPr>
              </a:lvl4pPr>
              <a:lvl5pPr>
                <a:defRPr sz="2400">
                  <a:solidFill>
                    <a:schemeClr val="tx1"/>
                  </a:solidFill>
                  <a:latin typeface="Book Antiqua" charset="0"/>
                  <a:ea typeface="ＭＳ Ｐゴシック" charset="0"/>
                </a:defRPr>
              </a:lvl5pPr>
              <a:lvl6pPr marL="457200" eaLnBrk="0" fontAlgn="base" hangingPunct="0">
                <a:spcBef>
                  <a:spcPct val="0"/>
                </a:spcBef>
                <a:spcAft>
                  <a:spcPct val="0"/>
                </a:spcAft>
                <a:defRPr sz="2400">
                  <a:solidFill>
                    <a:schemeClr val="tx1"/>
                  </a:solidFill>
                  <a:latin typeface="Book Antiqua" charset="0"/>
                  <a:ea typeface="ＭＳ Ｐゴシック" charset="0"/>
                </a:defRPr>
              </a:lvl6pPr>
              <a:lvl7pPr marL="914400" eaLnBrk="0" fontAlgn="base" hangingPunct="0">
                <a:spcBef>
                  <a:spcPct val="0"/>
                </a:spcBef>
                <a:spcAft>
                  <a:spcPct val="0"/>
                </a:spcAft>
                <a:defRPr sz="2400">
                  <a:solidFill>
                    <a:schemeClr val="tx1"/>
                  </a:solidFill>
                  <a:latin typeface="Book Antiqua" charset="0"/>
                  <a:ea typeface="ＭＳ Ｐゴシック" charset="0"/>
                </a:defRPr>
              </a:lvl7pPr>
              <a:lvl8pPr marL="1371600" eaLnBrk="0" fontAlgn="base" hangingPunct="0">
                <a:spcBef>
                  <a:spcPct val="0"/>
                </a:spcBef>
                <a:spcAft>
                  <a:spcPct val="0"/>
                </a:spcAft>
                <a:defRPr sz="2400">
                  <a:solidFill>
                    <a:schemeClr val="tx1"/>
                  </a:solidFill>
                  <a:latin typeface="Book Antiqua" charset="0"/>
                  <a:ea typeface="ＭＳ Ｐゴシック" charset="0"/>
                </a:defRPr>
              </a:lvl8pPr>
              <a:lvl9pPr marL="1828800" eaLnBrk="0" fontAlgn="base" hangingPunct="0">
                <a:spcBef>
                  <a:spcPct val="0"/>
                </a:spcBef>
                <a:spcAft>
                  <a:spcPct val="0"/>
                </a:spcAft>
                <a:defRPr sz="2400">
                  <a:solidFill>
                    <a:schemeClr val="tx1"/>
                  </a:solidFill>
                  <a:latin typeface="Book Antiqua" charset="0"/>
                  <a:ea typeface="ＭＳ Ｐゴシック" charset="0"/>
                </a:defRPr>
              </a:lvl9pPr>
            </a:lstStyle>
            <a:p>
              <a:pPr algn="ctr"/>
              <a:r>
                <a:rPr lang="en-US" sz="3600" i="1">
                  <a:solidFill>
                    <a:srgbClr val="450045"/>
                  </a:solidFill>
                  <a:effectLst>
                    <a:outerShdw blurRad="38100" dist="38100" dir="2700000" algn="tl">
                      <a:srgbClr val="DDDDDD"/>
                    </a:outerShdw>
                  </a:effectLst>
                  <a:latin typeface="Arial" charset="0"/>
                </a:rPr>
                <a:t>Mass Calculations: 		</a:t>
              </a:r>
              <a:br>
                <a:rPr lang="en-US" sz="3600" i="1">
                  <a:solidFill>
                    <a:srgbClr val="450045"/>
                  </a:solidFill>
                  <a:effectLst>
                    <a:outerShdw blurRad="38100" dist="38100" dir="2700000" algn="tl">
                      <a:srgbClr val="DDDDDD"/>
                    </a:outerShdw>
                  </a:effectLst>
                  <a:latin typeface="Arial" charset="0"/>
                </a:rPr>
              </a:br>
              <a:r>
                <a:rPr lang="en-US" sz="3600" i="1">
                  <a:solidFill>
                    <a:srgbClr val="450045"/>
                  </a:solidFill>
                  <a:effectLst>
                    <a:outerShdw blurRad="38100" dist="38100" dir="2700000" algn="tl">
                      <a:srgbClr val="DDDDDD"/>
                    </a:outerShdw>
                  </a:effectLst>
                  <a:latin typeface="Arial" charset="0"/>
                </a:rPr>
                <a:t>	Reactants       Products</a:t>
              </a:r>
            </a:p>
          </p:txBody>
        </p:sp>
        <p:sp>
          <p:nvSpPr>
            <p:cNvPr id="44037" name="Line 5"/>
            <p:cNvSpPr>
              <a:spLocks noChangeShapeType="1"/>
            </p:cNvSpPr>
            <p:nvPr/>
          </p:nvSpPr>
          <p:spPr bwMode="auto">
            <a:xfrm>
              <a:off x="4953000" y="1143000"/>
              <a:ext cx="628650" cy="0"/>
            </a:xfrm>
            <a:prstGeom prst="line">
              <a:avLst/>
            </a:prstGeom>
            <a:noFill/>
            <a:ln w="12700">
              <a:solidFill>
                <a:srgbClr val="45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381000" y="76200"/>
            <a:ext cx="8382000" cy="914400"/>
          </a:xfrm>
        </p:spPr>
        <p:txBody>
          <a:bodyPr/>
          <a:lstStyle/>
          <a:p>
            <a:r>
              <a:rPr lang="en-US" sz="6600" b="1">
                <a:latin typeface="Arial" charset="0"/>
                <a:ea typeface="ＭＳ Ｐゴシック" charset="0"/>
                <a:cs typeface="ＭＳ Ｐゴシック" charset="0"/>
              </a:rPr>
              <a:t>QUESTION</a:t>
            </a:r>
          </a:p>
        </p:txBody>
      </p:sp>
      <p:sp>
        <p:nvSpPr>
          <p:cNvPr id="45060" name="Text Box 3"/>
          <p:cNvSpPr txBox="1">
            <a:spLocks noChangeArrowheads="1"/>
          </p:cNvSpPr>
          <p:nvPr/>
        </p:nvSpPr>
        <p:spPr bwMode="auto">
          <a:xfrm>
            <a:off x="838200" y="1676400"/>
            <a:ext cx="800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Book Antiqua" charset="0"/>
                <a:ea typeface="ＭＳ Ｐゴシック" charset="0"/>
                <a:cs typeface="ＭＳ Ｐゴシック" charset="0"/>
              </a:defRPr>
            </a:lvl1pPr>
            <a:lvl2pPr marL="37931725" indent="-37474525">
              <a:defRPr sz="2400">
                <a:solidFill>
                  <a:schemeClr val="tx1"/>
                </a:solidFill>
                <a:latin typeface="Book Antiqua" charset="0"/>
                <a:ea typeface="ＭＳ Ｐゴシック" charset="0"/>
              </a:defRPr>
            </a:lvl2pPr>
            <a:lvl3pPr>
              <a:defRPr sz="2400">
                <a:solidFill>
                  <a:schemeClr val="tx1"/>
                </a:solidFill>
                <a:latin typeface="Book Antiqua" charset="0"/>
                <a:ea typeface="ＭＳ Ｐゴシック" charset="0"/>
              </a:defRPr>
            </a:lvl3pPr>
            <a:lvl4pPr>
              <a:defRPr sz="2400">
                <a:solidFill>
                  <a:schemeClr val="tx1"/>
                </a:solidFill>
                <a:latin typeface="Book Antiqua" charset="0"/>
                <a:ea typeface="ＭＳ Ｐゴシック" charset="0"/>
              </a:defRPr>
            </a:lvl4pPr>
            <a:lvl5pPr>
              <a:defRPr sz="2400">
                <a:solidFill>
                  <a:schemeClr val="tx1"/>
                </a:solidFill>
                <a:latin typeface="Book Antiqua" charset="0"/>
                <a:ea typeface="ＭＳ Ｐゴシック" charset="0"/>
              </a:defRPr>
            </a:lvl5pPr>
            <a:lvl6pPr marL="457200" eaLnBrk="0" fontAlgn="base" hangingPunct="0">
              <a:spcBef>
                <a:spcPct val="0"/>
              </a:spcBef>
              <a:spcAft>
                <a:spcPct val="0"/>
              </a:spcAft>
              <a:defRPr sz="2400">
                <a:solidFill>
                  <a:schemeClr val="tx1"/>
                </a:solidFill>
                <a:latin typeface="Book Antiqua" charset="0"/>
                <a:ea typeface="ＭＳ Ｐゴシック" charset="0"/>
              </a:defRPr>
            </a:lvl6pPr>
            <a:lvl7pPr marL="914400" eaLnBrk="0" fontAlgn="base" hangingPunct="0">
              <a:spcBef>
                <a:spcPct val="0"/>
              </a:spcBef>
              <a:spcAft>
                <a:spcPct val="0"/>
              </a:spcAft>
              <a:defRPr sz="2400">
                <a:solidFill>
                  <a:schemeClr val="tx1"/>
                </a:solidFill>
                <a:latin typeface="Book Antiqua" charset="0"/>
                <a:ea typeface="ＭＳ Ｐゴシック" charset="0"/>
              </a:defRPr>
            </a:lvl7pPr>
            <a:lvl8pPr marL="1371600" eaLnBrk="0" fontAlgn="base" hangingPunct="0">
              <a:spcBef>
                <a:spcPct val="0"/>
              </a:spcBef>
              <a:spcAft>
                <a:spcPct val="0"/>
              </a:spcAft>
              <a:defRPr sz="2400">
                <a:solidFill>
                  <a:schemeClr val="tx1"/>
                </a:solidFill>
                <a:latin typeface="Book Antiqua" charset="0"/>
                <a:ea typeface="ＭＳ Ｐゴシック" charset="0"/>
              </a:defRPr>
            </a:lvl8pPr>
            <a:lvl9pPr marL="1828800" eaLnBrk="0" fontAlgn="base" hangingPunct="0">
              <a:spcBef>
                <a:spcPct val="0"/>
              </a:spcBef>
              <a:spcAft>
                <a:spcPct val="0"/>
              </a:spcAft>
              <a:defRPr sz="2400">
                <a:solidFill>
                  <a:schemeClr val="tx1"/>
                </a:solidFill>
                <a:latin typeface="Book Antiqua" charset="0"/>
                <a:ea typeface="ＭＳ Ｐゴシック" charset="0"/>
              </a:defRPr>
            </a:lvl9pPr>
          </a:lstStyle>
          <a:p>
            <a:endParaRPr lang="en-US">
              <a:latin typeface="Times" charset="0"/>
            </a:endParaRPr>
          </a:p>
        </p:txBody>
      </p:sp>
      <p:sp>
        <p:nvSpPr>
          <p:cNvPr id="45061" name="Text Box 4"/>
          <p:cNvSpPr txBox="1">
            <a:spLocks noChangeArrowheads="1"/>
          </p:cNvSpPr>
          <p:nvPr/>
        </p:nvSpPr>
        <p:spPr bwMode="auto">
          <a:xfrm>
            <a:off x="838200" y="1905000"/>
            <a:ext cx="792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Book Antiqua" charset="0"/>
                <a:ea typeface="ＭＳ Ｐゴシック" charset="0"/>
                <a:cs typeface="ＭＳ Ｐゴシック" charset="0"/>
              </a:defRPr>
            </a:lvl1pPr>
            <a:lvl2pPr marL="37931725" indent="-37474525">
              <a:defRPr sz="2400">
                <a:solidFill>
                  <a:schemeClr val="tx1"/>
                </a:solidFill>
                <a:latin typeface="Book Antiqua" charset="0"/>
                <a:ea typeface="ＭＳ Ｐゴシック" charset="0"/>
              </a:defRPr>
            </a:lvl2pPr>
            <a:lvl3pPr>
              <a:defRPr sz="2400">
                <a:solidFill>
                  <a:schemeClr val="tx1"/>
                </a:solidFill>
                <a:latin typeface="Book Antiqua" charset="0"/>
                <a:ea typeface="ＭＳ Ｐゴシック" charset="0"/>
              </a:defRPr>
            </a:lvl3pPr>
            <a:lvl4pPr>
              <a:defRPr sz="2400">
                <a:solidFill>
                  <a:schemeClr val="tx1"/>
                </a:solidFill>
                <a:latin typeface="Book Antiqua" charset="0"/>
                <a:ea typeface="ＭＳ Ｐゴシック" charset="0"/>
              </a:defRPr>
            </a:lvl4pPr>
            <a:lvl5pPr>
              <a:defRPr sz="2400">
                <a:solidFill>
                  <a:schemeClr val="tx1"/>
                </a:solidFill>
                <a:latin typeface="Book Antiqua" charset="0"/>
                <a:ea typeface="ＭＳ Ｐゴシック" charset="0"/>
              </a:defRPr>
            </a:lvl5pPr>
            <a:lvl6pPr marL="457200" eaLnBrk="0" fontAlgn="base" hangingPunct="0">
              <a:spcBef>
                <a:spcPct val="0"/>
              </a:spcBef>
              <a:spcAft>
                <a:spcPct val="0"/>
              </a:spcAft>
              <a:defRPr sz="2400">
                <a:solidFill>
                  <a:schemeClr val="tx1"/>
                </a:solidFill>
                <a:latin typeface="Book Antiqua" charset="0"/>
                <a:ea typeface="ＭＳ Ｐゴシック" charset="0"/>
              </a:defRPr>
            </a:lvl6pPr>
            <a:lvl7pPr marL="914400" eaLnBrk="0" fontAlgn="base" hangingPunct="0">
              <a:spcBef>
                <a:spcPct val="0"/>
              </a:spcBef>
              <a:spcAft>
                <a:spcPct val="0"/>
              </a:spcAft>
              <a:defRPr sz="2400">
                <a:solidFill>
                  <a:schemeClr val="tx1"/>
                </a:solidFill>
                <a:latin typeface="Book Antiqua" charset="0"/>
                <a:ea typeface="ＭＳ Ｐゴシック" charset="0"/>
              </a:defRPr>
            </a:lvl7pPr>
            <a:lvl8pPr marL="1371600" eaLnBrk="0" fontAlgn="base" hangingPunct="0">
              <a:spcBef>
                <a:spcPct val="0"/>
              </a:spcBef>
              <a:spcAft>
                <a:spcPct val="0"/>
              </a:spcAft>
              <a:defRPr sz="2400">
                <a:solidFill>
                  <a:schemeClr val="tx1"/>
                </a:solidFill>
                <a:latin typeface="Book Antiqua" charset="0"/>
                <a:ea typeface="ＭＳ Ｐゴシック" charset="0"/>
              </a:defRPr>
            </a:lvl8pPr>
            <a:lvl9pPr marL="1828800" eaLnBrk="0" fontAlgn="base" hangingPunct="0">
              <a:spcBef>
                <a:spcPct val="0"/>
              </a:spcBef>
              <a:spcAft>
                <a:spcPct val="0"/>
              </a:spcAft>
              <a:defRPr sz="2400">
                <a:solidFill>
                  <a:schemeClr val="tx1"/>
                </a:solidFill>
                <a:latin typeface="Book Antiqua" charset="0"/>
                <a:ea typeface="ＭＳ Ｐゴシック" charset="0"/>
              </a:defRPr>
            </a:lvl9pPr>
          </a:lstStyle>
          <a:p>
            <a:endParaRPr lang="en-US">
              <a:latin typeface="Times" charset="0"/>
            </a:endParaRPr>
          </a:p>
        </p:txBody>
      </p:sp>
      <p:sp>
        <p:nvSpPr>
          <p:cNvPr id="45062" name="Text Box 5"/>
          <p:cNvSpPr txBox="1">
            <a:spLocks noChangeArrowheads="1"/>
          </p:cNvSpPr>
          <p:nvPr/>
        </p:nvSpPr>
        <p:spPr bwMode="auto">
          <a:xfrm>
            <a:off x="228600" y="996950"/>
            <a:ext cx="8686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763">
              <a:tabLst>
                <a:tab pos="461963" algn="l"/>
              </a:tabLst>
              <a:defRPr sz="2400">
                <a:solidFill>
                  <a:schemeClr val="tx1"/>
                </a:solidFill>
                <a:latin typeface="Book Antiqua" charset="0"/>
                <a:ea typeface="ＭＳ Ｐゴシック" charset="0"/>
                <a:cs typeface="ＭＳ Ｐゴシック" charset="0"/>
              </a:defRPr>
            </a:lvl1pPr>
            <a:lvl2pPr marL="37931725" indent="-37474525">
              <a:tabLst>
                <a:tab pos="461963" algn="l"/>
              </a:tabLst>
              <a:defRPr sz="2400">
                <a:solidFill>
                  <a:schemeClr val="tx1"/>
                </a:solidFill>
                <a:latin typeface="Book Antiqua" charset="0"/>
                <a:ea typeface="ＭＳ Ｐゴシック" charset="0"/>
              </a:defRPr>
            </a:lvl2pPr>
            <a:lvl3pPr>
              <a:tabLst>
                <a:tab pos="461963" algn="l"/>
              </a:tabLst>
              <a:defRPr sz="2400">
                <a:solidFill>
                  <a:schemeClr val="tx1"/>
                </a:solidFill>
                <a:latin typeface="Book Antiqua" charset="0"/>
                <a:ea typeface="ＭＳ Ｐゴシック" charset="0"/>
              </a:defRPr>
            </a:lvl3pPr>
            <a:lvl4pPr>
              <a:tabLst>
                <a:tab pos="461963" algn="l"/>
              </a:tabLst>
              <a:defRPr sz="2400">
                <a:solidFill>
                  <a:schemeClr val="tx1"/>
                </a:solidFill>
                <a:latin typeface="Book Antiqua" charset="0"/>
                <a:ea typeface="ＭＳ Ｐゴシック" charset="0"/>
              </a:defRPr>
            </a:lvl4pPr>
            <a:lvl5pPr>
              <a:tabLst>
                <a:tab pos="461963" algn="l"/>
              </a:tabLst>
              <a:defRPr sz="2400">
                <a:solidFill>
                  <a:schemeClr val="tx1"/>
                </a:solidFill>
                <a:latin typeface="Book Antiqua" charset="0"/>
                <a:ea typeface="ＭＳ Ｐゴシック" charset="0"/>
              </a:defRPr>
            </a:lvl5pPr>
            <a:lvl6pPr marL="457200" eaLnBrk="0" fontAlgn="base" hangingPunct="0">
              <a:spcBef>
                <a:spcPct val="0"/>
              </a:spcBef>
              <a:spcAft>
                <a:spcPct val="0"/>
              </a:spcAft>
              <a:tabLst>
                <a:tab pos="461963" algn="l"/>
              </a:tabLst>
              <a:defRPr sz="2400">
                <a:solidFill>
                  <a:schemeClr val="tx1"/>
                </a:solidFill>
                <a:latin typeface="Book Antiqua" charset="0"/>
                <a:ea typeface="ＭＳ Ｐゴシック" charset="0"/>
              </a:defRPr>
            </a:lvl6pPr>
            <a:lvl7pPr marL="914400" eaLnBrk="0" fontAlgn="base" hangingPunct="0">
              <a:spcBef>
                <a:spcPct val="0"/>
              </a:spcBef>
              <a:spcAft>
                <a:spcPct val="0"/>
              </a:spcAft>
              <a:tabLst>
                <a:tab pos="461963" algn="l"/>
              </a:tabLst>
              <a:defRPr sz="2400">
                <a:solidFill>
                  <a:schemeClr val="tx1"/>
                </a:solidFill>
                <a:latin typeface="Book Antiqua" charset="0"/>
                <a:ea typeface="ＭＳ Ｐゴシック" charset="0"/>
              </a:defRPr>
            </a:lvl7pPr>
            <a:lvl8pPr marL="1371600" eaLnBrk="0" fontAlgn="base" hangingPunct="0">
              <a:spcBef>
                <a:spcPct val="0"/>
              </a:spcBef>
              <a:spcAft>
                <a:spcPct val="0"/>
              </a:spcAft>
              <a:tabLst>
                <a:tab pos="461963" algn="l"/>
              </a:tabLst>
              <a:defRPr sz="2400">
                <a:solidFill>
                  <a:schemeClr val="tx1"/>
                </a:solidFill>
                <a:latin typeface="Book Antiqua" charset="0"/>
                <a:ea typeface="ＭＳ Ｐゴシック" charset="0"/>
              </a:defRPr>
            </a:lvl8pPr>
            <a:lvl9pPr marL="1828800" eaLnBrk="0" fontAlgn="base" hangingPunct="0">
              <a:spcBef>
                <a:spcPct val="0"/>
              </a:spcBef>
              <a:spcAft>
                <a:spcPct val="0"/>
              </a:spcAft>
              <a:tabLst>
                <a:tab pos="461963" algn="l"/>
              </a:tabLst>
              <a:defRPr sz="2400">
                <a:solidFill>
                  <a:schemeClr val="tx1"/>
                </a:solidFill>
                <a:latin typeface="Book Antiqua" charset="0"/>
                <a:ea typeface="ＭＳ Ｐゴシック" charset="0"/>
              </a:defRPr>
            </a:lvl9pPr>
          </a:lstStyle>
          <a:p>
            <a:r>
              <a:rPr lang="en-US">
                <a:solidFill>
                  <a:srgbClr val="081D58"/>
                </a:solidFill>
                <a:latin typeface="Times" charset="0"/>
              </a:rPr>
              <a:t>The fuel in small portable lighters is butane (C</a:t>
            </a:r>
            <a:r>
              <a:rPr lang="en-US" baseline="-25000">
                <a:solidFill>
                  <a:srgbClr val="081D58"/>
                </a:solidFill>
                <a:latin typeface="Times" charset="0"/>
              </a:rPr>
              <a:t>4</a:t>
            </a:r>
            <a:r>
              <a:rPr lang="en-US">
                <a:solidFill>
                  <a:srgbClr val="081D58"/>
                </a:solidFill>
                <a:latin typeface="Times" charset="0"/>
              </a:rPr>
              <a:t>H</a:t>
            </a:r>
            <a:r>
              <a:rPr lang="en-US" baseline="-25000">
                <a:solidFill>
                  <a:srgbClr val="081D58"/>
                </a:solidFill>
                <a:latin typeface="Times" charset="0"/>
              </a:rPr>
              <a:t>10</a:t>
            </a:r>
            <a:r>
              <a:rPr lang="en-US">
                <a:solidFill>
                  <a:srgbClr val="081D58"/>
                </a:solidFill>
                <a:latin typeface="Times" charset="0"/>
              </a:rPr>
              <a:t>). After using a lighter for a few minutes, 1.0 gram </a:t>
            </a:r>
            <a:r>
              <a:rPr lang="en-US">
                <a:solidFill>
                  <a:srgbClr val="D8244F"/>
                </a:solidFill>
                <a:latin typeface="Times" charset="0"/>
              </a:rPr>
              <a:t>(0.017 moles)</a:t>
            </a:r>
            <a:r>
              <a:rPr lang="en-US">
                <a:latin typeface="Times" charset="0"/>
              </a:rPr>
              <a:t> </a:t>
            </a:r>
            <a:r>
              <a:rPr lang="en-US">
                <a:solidFill>
                  <a:srgbClr val="081D58"/>
                </a:solidFill>
                <a:latin typeface="Times" charset="0"/>
              </a:rPr>
              <a:t>of fuel was used.  How many grams of carbon dioxide would it produce?</a:t>
            </a:r>
          </a:p>
        </p:txBody>
      </p:sp>
      <p:graphicFrame>
        <p:nvGraphicFramePr>
          <p:cNvPr id="45058" name="Object 2"/>
          <p:cNvGraphicFramePr>
            <a:graphicFrameLocks noChangeAspect="1"/>
          </p:cNvGraphicFramePr>
          <p:nvPr/>
        </p:nvGraphicFramePr>
        <p:xfrm>
          <a:off x="455613" y="3048000"/>
          <a:ext cx="8688387" cy="476250"/>
        </p:xfrm>
        <a:graphic>
          <a:graphicData uri="http://schemas.openxmlformats.org/presentationml/2006/ole">
            <mc:AlternateContent xmlns:mc="http://schemas.openxmlformats.org/markup-compatibility/2006">
              <mc:Choice xmlns:v="urn:schemas-microsoft-com:vml" Requires="v">
                <p:oleObj spid="_x0000_s45078" name="Document" r:id="rId3" imgW="5486400" imgH="301752" progId="Word.Document.8">
                  <p:embed/>
                </p:oleObj>
              </mc:Choice>
              <mc:Fallback>
                <p:oleObj name="Document" r:id="rId3" imgW="5486400" imgH="301752"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613" y="3048000"/>
                        <a:ext cx="8688387"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45063" name="Rectangle 7"/>
          <p:cNvSpPr>
            <a:spLocks noChangeArrowheads="1"/>
          </p:cNvSpPr>
          <p:nvPr/>
        </p:nvSpPr>
        <p:spPr bwMode="auto">
          <a:xfrm>
            <a:off x="609600" y="3657600"/>
            <a:ext cx="7623175"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r>
              <a:rPr lang="en-US" b="1">
                <a:solidFill>
                  <a:srgbClr val="161616"/>
                </a:solidFill>
                <a:latin typeface="Times" charset="0"/>
              </a:rPr>
              <a:t>How many grams of carbon dioxide would this produce?</a:t>
            </a:r>
          </a:p>
          <a:p>
            <a:endParaRPr lang="en-US">
              <a:solidFill>
                <a:srgbClr val="161616"/>
              </a:solidFill>
              <a:latin typeface="Times" charset="0"/>
            </a:endParaRPr>
          </a:p>
          <a:p>
            <a:r>
              <a:rPr lang="en-US">
                <a:solidFill>
                  <a:srgbClr val="161616"/>
                </a:solidFill>
                <a:latin typeface="Times" charset="0"/>
              </a:rPr>
              <a:t>A.)  750 mg		B.) 6.0 g</a:t>
            </a:r>
          </a:p>
          <a:p>
            <a:endParaRPr lang="en-US">
              <a:solidFill>
                <a:srgbClr val="161616"/>
              </a:solidFill>
              <a:latin typeface="Times" charset="0"/>
            </a:endParaRPr>
          </a:p>
          <a:p>
            <a:r>
              <a:rPr lang="en-US">
                <a:solidFill>
                  <a:srgbClr val="161616"/>
                </a:solidFill>
                <a:latin typeface="Times" charset="0"/>
              </a:rPr>
              <a:t>C) 1.5 g		D.) 3.0 g</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latin typeface="Arial" charset="0"/>
                <a:ea typeface="ＭＳ Ｐゴシック" charset="0"/>
                <a:cs typeface="ＭＳ Ｐゴシック" charset="0"/>
              </a:rPr>
              <a:t>Percent Yield</a:t>
            </a:r>
          </a:p>
        </p:txBody>
      </p:sp>
      <p:sp>
        <p:nvSpPr>
          <p:cNvPr id="36867" name="Rectangle 3"/>
          <p:cNvSpPr>
            <a:spLocks noGrp="1" noChangeArrowheads="1"/>
          </p:cNvSpPr>
          <p:nvPr>
            <p:ph type="body" idx="1"/>
          </p:nvPr>
        </p:nvSpPr>
        <p:spPr>
          <a:xfrm>
            <a:off x="914400" y="1676400"/>
            <a:ext cx="7302500" cy="1828800"/>
          </a:xfrm>
          <a:ln cap="flat">
            <a:noFill/>
          </a:ln>
        </p:spPr>
        <p:txBody>
          <a:bodyPr/>
          <a:lstStyle/>
          <a:p>
            <a:pPr>
              <a:buClr>
                <a:schemeClr val="tx1"/>
              </a:buClr>
              <a:buFont typeface="Monotype Sorts" charset="0"/>
              <a:buChar char=""/>
            </a:pPr>
            <a:r>
              <a:rPr lang="en-US" sz="2800">
                <a:latin typeface="Times New Roman" charset="0"/>
                <a:ea typeface="ＭＳ Ｐゴシック" charset="0"/>
                <a:cs typeface="ＭＳ Ｐゴシック" charset="0"/>
              </a:rPr>
              <a:t>In synthesis as in any experimentation, it is very difficult and at most times impossible to be perfect. Therefore the actual yield (g) is measured  and compared to the theoretical calculated yield (g). This is the percent yield:</a:t>
            </a:r>
            <a:r>
              <a:rPr lang="en-US" sz="2400">
                <a:latin typeface="Times New Roman" charset="0"/>
                <a:ea typeface="ＭＳ Ｐゴシック" charset="0"/>
                <a:cs typeface="ＭＳ Ｐゴシック" charset="0"/>
              </a:rPr>
              <a:t>					</a:t>
            </a:r>
          </a:p>
          <a:p>
            <a:pPr>
              <a:buClr>
                <a:schemeClr val="tx1"/>
              </a:buClr>
              <a:buFont typeface="Monotype Sorts" charset="0"/>
              <a:buChar char=""/>
            </a:pPr>
            <a:r>
              <a:rPr lang="en-US" sz="2800">
                <a:latin typeface="Times New Roman" charset="0"/>
                <a:ea typeface="ＭＳ Ｐゴシック" charset="0"/>
                <a:cs typeface="ＭＳ Ｐゴシック" charset="0"/>
              </a:rPr>
              <a:t>% Yield = actual (g) / theoretical (g) x 100</a:t>
            </a:r>
          </a:p>
          <a:p>
            <a:pPr>
              <a:buFontTx/>
              <a:buNone/>
            </a:pPr>
            <a:endParaRPr lang="en-US" sz="1200">
              <a:latin typeface="Times New Roman" charset="0"/>
              <a:ea typeface="ＭＳ Ｐゴシック" charset="0"/>
              <a:cs typeface="ＭＳ Ｐゴシック" charset="0"/>
            </a:endParaRPr>
          </a:p>
        </p:txBody>
      </p:sp>
      <p:graphicFrame>
        <p:nvGraphicFramePr>
          <p:cNvPr id="47106" name="Object 2"/>
          <p:cNvGraphicFramePr>
            <a:graphicFrameLocks/>
          </p:cNvGraphicFramePr>
          <p:nvPr/>
        </p:nvGraphicFramePr>
        <p:xfrm>
          <a:off x="7391400" y="4648200"/>
          <a:ext cx="1422400" cy="1460500"/>
        </p:xfrm>
        <a:graphic>
          <a:graphicData uri="http://schemas.openxmlformats.org/presentationml/2006/ole">
            <mc:AlternateContent xmlns:mc="http://schemas.openxmlformats.org/markup-compatibility/2006">
              <mc:Choice xmlns:v="urn:schemas-microsoft-com:vml" Requires="v">
                <p:oleObj spid="_x0000_s47142" r:id="rId6" imgW="1422400" imgH="1460500" progId="MS_ClipArt_Gallery">
                  <p:embed/>
                </p:oleObj>
              </mc:Choice>
              <mc:Fallback>
                <p:oleObj r:id="rId6" imgW="1422400" imgH="1460500" progId="MS_ClipArt_Gallery">
                  <p:embed/>
                  <p:pic>
                    <p:nvPicPr>
                      <p:cNvPr id="0" name="Object 2"/>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91400" y="4648200"/>
                        <a:ext cx="1422400" cy="146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47107" name="Object 3"/>
          <p:cNvGraphicFramePr>
            <a:graphicFrameLocks/>
          </p:cNvGraphicFramePr>
          <p:nvPr/>
        </p:nvGraphicFramePr>
        <p:xfrm>
          <a:off x="1104900" y="1752600"/>
          <a:ext cx="241300" cy="190500"/>
        </p:xfrm>
        <a:graphic>
          <a:graphicData uri="http://schemas.openxmlformats.org/presentationml/2006/ole">
            <mc:AlternateContent xmlns:mc="http://schemas.openxmlformats.org/markup-compatibility/2006">
              <mc:Choice xmlns:v="urn:schemas-microsoft-com:vml" Requires="v">
                <p:oleObj spid="_x0000_s47143" name="Equation" r:id="rId8" imgW="241300" imgH="190500" progId="Equation.3">
                  <p:embed/>
                </p:oleObj>
              </mc:Choice>
              <mc:Fallback>
                <p:oleObj name="Equation" r:id="rId8" imgW="241300" imgH="190500" progId="Equation.3">
                  <p:embed/>
                  <p:pic>
                    <p:nvPicPr>
                      <p:cNvPr id="0" name="Object 3"/>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04900" y="1752600"/>
                        <a:ext cx="241300" cy="19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7" name="TextBox 6"/>
          <p:cNvSpPr txBox="1">
            <a:spLocks noChangeArrowheads="1"/>
          </p:cNvSpPr>
          <p:nvPr/>
        </p:nvSpPr>
        <p:spPr bwMode="auto">
          <a:xfrm>
            <a:off x="609600" y="5094288"/>
            <a:ext cx="662940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Book Antiqua" charset="0"/>
                <a:ea typeface="ＭＳ Ｐゴシック" charset="0"/>
                <a:cs typeface="ＭＳ Ｐゴシック" charset="0"/>
              </a:defRPr>
            </a:lvl1pPr>
            <a:lvl2pPr marL="37931725" indent="-37474525">
              <a:defRPr sz="2400">
                <a:solidFill>
                  <a:schemeClr val="tx1"/>
                </a:solidFill>
                <a:latin typeface="Book Antiqua" charset="0"/>
                <a:ea typeface="ＭＳ Ｐゴシック" charset="0"/>
              </a:defRPr>
            </a:lvl2pPr>
            <a:lvl3pPr>
              <a:defRPr sz="2400">
                <a:solidFill>
                  <a:schemeClr val="tx1"/>
                </a:solidFill>
                <a:latin typeface="Book Antiqua" charset="0"/>
                <a:ea typeface="ＭＳ Ｐゴシック" charset="0"/>
              </a:defRPr>
            </a:lvl3pPr>
            <a:lvl4pPr>
              <a:defRPr sz="2400">
                <a:solidFill>
                  <a:schemeClr val="tx1"/>
                </a:solidFill>
                <a:latin typeface="Book Antiqua" charset="0"/>
                <a:ea typeface="ＭＳ Ｐゴシック" charset="0"/>
              </a:defRPr>
            </a:lvl4pPr>
            <a:lvl5pPr>
              <a:defRPr sz="2400">
                <a:solidFill>
                  <a:schemeClr val="tx1"/>
                </a:solidFill>
                <a:latin typeface="Book Antiqua" charset="0"/>
                <a:ea typeface="ＭＳ Ｐゴシック" charset="0"/>
              </a:defRPr>
            </a:lvl5pPr>
            <a:lvl6pPr marL="457200" eaLnBrk="0" fontAlgn="base" hangingPunct="0">
              <a:spcBef>
                <a:spcPct val="0"/>
              </a:spcBef>
              <a:spcAft>
                <a:spcPct val="0"/>
              </a:spcAft>
              <a:defRPr sz="2400">
                <a:solidFill>
                  <a:schemeClr val="tx1"/>
                </a:solidFill>
                <a:latin typeface="Book Antiqua" charset="0"/>
                <a:ea typeface="ＭＳ Ｐゴシック" charset="0"/>
              </a:defRPr>
            </a:lvl6pPr>
            <a:lvl7pPr marL="914400" eaLnBrk="0" fontAlgn="base" hangingPunct="0">
              <a:spcBef>
                <a:spcPct val="0"/>
              </a:spcBef>
              <a:spcAft>
                <a:spcPct val="0"/>
              </a:spcAft>
              <a:defRPr sz="2400">
                <a:solidFill>
                  <a:schemeClr val="tx1"/>
                </a:solidFill>
                <a:latin typeface="Book Antiqua" charset="0"/>
                <a:ea typeface="ＭＳ Ｐゴシック" charset="0"/>
              </a:defRPr>
            </a:lvl7pPr>
            <a:lvl8pPr marL="1371600" eaLnBrk="0" fontAlgn="base" hangingPunct="0">
              <a:spcBef>
                <a:spcPct val="0"/>
              </a:spcBef>
              <a:spcAft>
                <a:spcPct val="0"/>
              </a:spcAft>
              <a:defRPr sz="2400">
                <a:solidFill>
                  <a:schemeClr val="tx1"/>
                </a:solidFill>
                <a:latin typeface="Book Antiqua" charset="0"/>
                <a:ea typeface="ＭＳ Ｐゴシック" charset="0"/>
              </a:defRPr>
            </a:lvl8pPr>
            <a:lvl9pPr marL="1828800" eaLnBrk="0" fontAlgn="base" hangingPunct="0">
              <a:spcBef>
                <a:spcPct val="0"/>
              </a:spcBef>
              <a:spcAft>
                <a:spcPct val="0"/>
              </a:spcAft>
              <a:defRPr sz="2400">
                <a:solidFill>
                  <a:schemeClr val="tx1"/>
                </a:solidFill>
                <a:latin typeface="Book Antiqua" charset="0"/>
                <a:ea typeface="ＭＳ Ｐゴシック" charset="0"/>
              </a:defRPr>
            </a:lvl9pPr>
          </a:lstStyle>
          <a:p>
            <a:r>
              <a:rPr lang="en-US" sz="2000" i="1" dirty="0">
                <a:solidFill>
                  <a:srgbClr val="081D58"/>
                </a:solidFill>
              </a:rPr>
              <a:t>Some DVC students may report percent yields greater than 100% in their first synthesis experiment. Hmmm?....... Why is this not possible</a:t>
            </a:r>
            <a:r>
              <a:rPr lang="en-US" i="1" dirty="0">
                <a:solidFill>
                  <a:srgbClr val="081D58"/>
                </a:solidFill>
              </a:rPr>
              <a:t>? </a:t>
            </a:r>
            <a:endParaRPr lang="en-US" sz="2000" i="1" dirty="0">
              <a:solidFill>
                <a:srgbClr val="081D58"/>
              </a:solidFill>
            </a:endParaRPr>
          </a:p>
        </p:txBody>
      </p:sp>
      <p:pic>
        <p:nvPicPr>
          <p:cNvPr id="47111" name="Picture 11" descr="Screen Shot 2017-09-26 at 8.57.58 AM.pn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flipV="1">
            <a:off x="7391400" y="152400"/>
            <a:ext cx="114300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2" name="Levomethamphetamine.gif" descr="/Users/ronrusay/Desktop/Powerpoint &amp; Movies/Movies/Levomethamphetamine.gif">
            <a:hlinkClick r:id="" action="ppaction://media"/>
          </p:cNvPr>
          <p:cNvPicPr>
            <a:picLocks noChangeAspect="1" noChangeArrowheads="1"/>
          </p:cNvPicPr>
          <p:nvPr>
            <a:videoFile r:link="rId3"/>
            <p:extLst>
              <p:ext uri="{DAA4B4D4-6D71-4841-9C94-3DE7FCFB9230}">
                <p14:media xmlns:p14="http://schemas.microsoft.com/office/powerpoint/2010/main" r:link="rId2"/>
              </p:ext>
            </p:extLst>
          </p:nvPr>
        </p:nvPicPr>
        <p:blipFill>
          <a:blip r:embed="rId11">
            <a:extLst>
              <a:ext uri="{28A0092B-C50C-407E-A947-70E740481C1C}">
                <a14:useLocalDpi xmlns:a14="http://schemas.microsoft.com/office/drawing/2010/main" val="0"/>
              </a:ext>
            </a:extLst>
          </a:blip>
          <a:srcRect/>
          <a:stretch>
            <a:fillRect/>
          </a:stretch>
        </p:blipFill>
        <p:spPr bwMode="auto">
          <a:xfrm>
            <a:off x="0" y="0"/>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 calcmode="lin" valueType="num">
                                      <p:cBhvr>
                                        <p:cTn id="7" dur="1000" fill="hold"/>
                                        <p:tgtEl>
                                          <p:spTgt spid="36867">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6867">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6867">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6867">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6867">
                                            <p:txEl>
                                              <p:pRg st="1" end="1"/>
                                            </p:txEl>
                                          </p:spTgt>
                                        </p:tgtEl>
                                        <p:attrNameLst>
                                          <p:attrName>style.visibility</p:attrName>
                                        </p:attrNameLst>
                                      </p:cBhvr>
                                      <p:to>
                                        <p:strVal val="visible"/>
                                      </p:to>
                                    </p:set>
                                    <p:anim calcmode="lin" valueType="num">
                                      <p:cBhvr>
                                        <p:cTn id="15" dur="1000" fill="hold"/>
                                        <p:tgtEl>
                                          <p:spTgt spid="36867">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6867">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6867">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6867">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par>
                          <p:cTn id="23" fill="hold" nodeType="afterGroup">
                            <p:stCondLst>
                              <p:cond delay="0"/>
                            </p:stCondLst>
                            <p:childTnLst>
                              <p:par>
                                <p:cTn id="24" presetID="1" presetClass="mediacall" presetSubtype="0" fill="hold" nodeType="afterEffect">
                                  <p:stCondLst>
                                    <p:cond delay="0"/>
                                  </p:stCondLst>
                                  <p:childTnLst>
                                    <p:cmd type="call" cmd="playFrom(0.0)">
                                      <p:cBhvr>
                                        <p:cTn id="25" dur="3000" fill="hold"/>
                                        <p:tgtEl>
                                          <p:spTgt spid="471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47112"/>
                    </p:tgtEl>
                  </p:cond>
                </p:stCondLst>
                <p:endSync evt="end" delay="0">
                  <p:rtn val="all"/>
                </p:endSync>
                <p:childTnLst>
                  <p:par>
                    <p:cTn id="27" fill="hold" nodeType="clickPar">
                      <p:stCondLst>
                        <p:cond delay="0"/>
                      </p:stCondLst>
                      <p:childTnLst>
                        <p:par>
                          <p:cTn id="28" fill="hold" nodeType="withGroup">
                            <p:stCondLst>
                              <p:cond delay="0"/>
                            </p:stCondLst>
                            <p:childTnLst>
                              <p:par>
                                <p:cTn id="29" presetID="2" presetClass="mediacall" presetSubtype="0" fill="hold" nodeType="clickEffect">
                                  <p:stCondLst>
                                    <p:cond delay="0"/>
                                  </p:stCondLst>
                                  <p:childTnLst>
                                    <p:cmd type="call" cmd="togglePause">
                                      <p:cBhvr>
                                        <p:cTn id="30" dur="1" fill="hold"/>
                                        <p:tgtEl>
                                          <p:spTgt spid="47112"/>
                                        </p:tgtEl>
                                      </p:cBhvr>
                                    </p:cmd>
                                  </p:childTnLst>
                                </p:cTn>
                              </p:par>
                            </p:childTnLst>
                          </p:cTn>
                        </p:par>
                      </p:childTnLst>
                    </p:cTn>
                  </p:par>
                </p:childTnLst>
              </p:cTn>
              <p:nextCondLst>
                <p:cond evt="onClick" delay="0">
                  <p:tgtEl>
                    <p:spTgt spid="47112"/>
                  </p:tgtEl>
                </p:cond>
              </p:nextCondLst>
            </p:seq>
            <p:video>
              <p:cMediaNode>
                <p:cTn id="31" repeatCount="indefinite" fill="hold" display="0">
                  <p:stCondLst>
                    <p:cond delay="indefinite"/>
                  </p:stCondLst>
                  <p:endCondLst>
                    <p:cond evt="onNext" delay="0">
                      <p:tgtEl>
                        <p:sldTgt/>
                      </p:tgtEl>
                    </p:cond>
                    <p:cond evt="onPrev" delay="0">
                      <p:tgtEl>
                        <p:sldTgt/>
                      </p:tgtEl>
                    </p:cond>
                  </p:endCondLst>
                </p:cTn>
                <p:tgtEl>
                  <p:spTgt spid="47112"/>
                </p:tgtEl>
              </p:cMediaNode>
            </p:video>
          </p:childTnLst>
        </p:cTn>
      </p:par>
    </p:tnLst>
    <p:bldLst>
      <p:bldP spid="36867" grpId="0" build="p" autoUpdateAnimBg="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ChangeArrowheads="1"/>
          </p:cNvSpPr>
          <p:nvPr/>
        </p:nvSpPr>
        <p:spPr bwMode="auto">
          <a:xfrm>
            <a:off x="1143000" y="2286000"/>
            <a:ext cx="7772400" cy="4114800"/>
          </a:xfrm>
          <a:prstGeom prst="rect">
            <a:avLst/>
          </a:prstGeom>
          <a:noFill/>
          <a:ln w="12700">
            <a:noFill/>
            <a:miter lim="800000"/>
            <a:headEnd/>
            <a:tailEnd/>
          </a:ln>
          <a:effectLst/>
        </p:spPr>
        <p:txBody>
          <a:bodyPr lIns="90487" tIns="44450" rIns="90487" bIns="44450"/>
          <a:lstStyle/>
          <a:p>
            <a:pPr marL="342900" indent="-342900">
              <a:spcBef>
                <a:spcPct val="20000"/>
              </a:spcBef>
              <a:buClr>
                <a:schemeClr val="accent1"/>
              </a:buClr>
              <a:buSzPct val="75000"/>
            </a:pPr>
            <a:r>
              <a:rPr lang="en-US" sz="3200" i="1">
                <a:effectLst>
                  <a:outerShdw blurRad="38100" dist="38100" dir="2700000" algn="tl">
                    <a:srgbClr val="DDDDDD"/>
                  </a:outerShdw>
                </a:effectLst>
                <a:latin typeface="Helvetica" charset="0"/>
              </a:rPr>
              <a:t> </a:t>
            </a:r>
          </a:p>
        </p:txBody>
      </p:sp>
      <p:graphicFrame>
        <p:nvGraphicFramePr>
          <p:cNvPr id="49154" name="Object 2"/>
          <p:cNvGraphicFramePr>
            <a:graphicFrameLocks/>
          </p:cNvGraphicFramePr>
          <p:nvPr/>
        </p:nvGraphicFramePr>
        <p:xfrm>
          <a:off x="7772400" y="5181600"/>
          <a:ext cx="1371600" cy="1404938"/>
        </p:xfrm>
        <a:graphic>
          <a:graphicData uri="http://schemas.openxmlformats.org/presentationml/2006/ole">
            <mc:AlternateContent xmlns:mc="http://schemas.openxmlformats.org/markup-compatibility/2006">
              <mc:Choice xmlns:v="urn:schemas-microsoft-com:vml" Requires="v">
                <p:oleObj spid="_x0000_s49198" name="Microsoft ClipArt Gallery" r:id="rId3" imgW="1574800" imgH="1612900" progId="MS_ClipArt_Gallery">
                  <p:embed/>
                </p:oleObj>
              </mc:Choice>
              <mc:Fallback>
                <p:oleObj name="Microsoft ClipArt Gallery" r:id="rId3" imgW="1574800" imgH="1612900" progId="MS_ClipArt_Gallery">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2400" y="5181600"/>
                        <a:ext cx="1371600" cy="1404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49156" name="Rectangle 8"/>
          <p:cNvSpPr>
            <a:spLocks noChangeArrowheads="1"/>
          </p:cNvSpPr>
          <p:nvPr/>
        </p:nvSpPr>
        <p:spPr bwMode="auto">
          <a:xfrm>
            <a:off x="2438400" y="1828800"/>
            <a:ext cx="14668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grams (</a:t>
            </a:r>
            <a:r>
              <a:rPr lang="en-US" sz="1400" b="1">
                <a:solidFill>
                  <a:srgbClr val="FF0000"/>
                </a:solidFill>
                <a:latin typeface="Helvetica" charset="0"/>
              </a:rPr>
              <a:t>Reactant</a:t>
            </a:r>
            <a:r>
              <a:rPr lang="en-US" sz="1400" b="1">
                <a:solidFill>
                  <a:srgbClr val="000000"/>
                </a:solidFill>
                <a:latin typeface="Helvetica" charset="0"/>
              </a:rPr>
              <a:t>)</a:t>
            </a:r>
            <a:endParaRPr lang="en-US"/>
          </a:p>
        </p:txBody>
      </p:sp>
      <p:sp>
        <p:nvSpPr>
          <p:cNvPr id="49157" name="Rectangle 9"/>
          <p:cNvSpPr>
            <a:spLocks noChangeArrowheads="1"/>
          </p:cNvSpPr>
          <p:nvPr/>
        </p:nvSpPr>
        <p:spPr bwMode="auto">
          <a:xfrm>
            <a:off x="4760913" y="1835150"/>
            <a:ext cx="138588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grams (</a:t>
            </a:r>
            <a:r>
              <a:rPr lang="en-US" sz="1400" b="1">
                <a:solidFill>
                  <a:srgbClr val="063DE8"/>
                </a:solidFill>
                <a:latin typeface="Helvetica" charset="0"/>
              </a:rPr>
              <a:t>Product</a:t>
            </a:r>
            <a:r>
              <a:rPr lang="en-US" sz="1400" b="1">
                <a:solidFill>
                  <a:srgbClr val="000000"/>
                </a:solidFill>
                <a:latin typeface="Helvetica" charset="0"/>
              </a:rPr>
              <a:t>)</a:t>
            </a:r>
            <a:endParaRPr lang="en-US"/>
          </a:p>
        </p:txBody>
      </p:sp>
      <p:sp>
        <p:nvSpPr>
          <p:cNvPr id="49158" name="Line 10"/>
          <p:cNvSpPr>
            <a:spLocks noChangeShapeType="1"/>
          </p:cNvSpPr>
          <p:nvPr/>
        </p:nvSpPr>
        <p:spPr bwMode="auto">
          <a:xfrm>
            <a:off x="4090988" y="1919288"/>
            <a:ext cx="481012"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59" name="Freeform 11"/>
          <p:cNvSpPr>
            <a:spLocks/>
          </p:cNvSpPr>
          <p:nvPr/>
        </p:nvSpPr>
        <p:spPr bwMode="auto">
          <a:xfrm>
            <a:off x="4375150" y="1889125"/>
            <a:ext cx="114300" cy="58738"/>
          </a:xfrm>
          <a:custGeom>
            <a:avLst/>
            <a:gdLst>
              <a:gd name="T0" fmla="*/ 0 w 72"/>
              <a:gd name="T1" fmla="*/ 2147483647 h 37"/>
              <a:gd name="T2" fmla="*/ 2147483647 w 72"/>
              <a:gd name="T3" fmla="*/ 2147483647 h 37"/>
              <a:gd name="T4" fmla="*/ 0 w 72"/>
              <a:gd name="T5" fmla="*/ 0 h 37"/>
              <a:gd name="T6" fmla="*/ 2147483647 w 72"/>
              <a:gd name="T7" fmla="*/ 2147483647 h 37"/>
              <a:gd name="T8" fmla="*/ 0 w 72"/>
              <a:gd name="T9" fmla="*/ 2147483647 h 37"/>
              <a:gd name="T10" fmla="*/ 2147483647 w 72"/>
              <a:gd name="T11" fmla="*/ 2147483647 h 37"/>
              <a:gd name="T12" fmla="*/ 0 w 72"/>
              <a:gd name="T13" fmla="*/ 2147483647 h 37"/>
              <a:gd name="T14" fmla="*/ 0 60000 65536"/>
              <a:gd name="T15" fmla="*/ 0 60000 65536"/>
              <a:gd name="T16" fmla="*/ 0 60000 65536"/>
              <a:gd name="T17" fmla="*/ 0 60000 65536"/>
              <a:gd name="T18" fmla="*/ 0 60000 65536"/>
              <a:gd name="T19" fmla="*/ 0 60000 65536"/>
              <a:gd name="T20" fmla="*/ 0 60000 65536"/>
              <a:gd name="T21" fmla="*/ 0 w 72"/>
              <a:gd name="T22" fmla="*/ 0 h 37"/>
              <a:gd name="T23" fmla="*/ 72 w 72"/>
              <a:gd name="T24" fmla="*/ 37 h 3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 h="37">
                <a:moveTo>
                  <a:pt x="0" y="19"/>
                </a:moveTo>
                <a:lnTo>
                  <a:pt x="24" y="19"/>
                </a:lnTo>
                <a:lnTo>
                  <a:pt x="0" y="0"/>
                </a:lnTo>
                <a:lnTo>
                  <a:pt x="72" y="19"/>
                </a:lnTo>
                <a:lnTo>
                  <a:pt x="0" y="37"/>
                </a:lnTo>
                <a:lnTo>
                  <a:pt x="24" y="19"/>
                </a:lnTo>
                <a:lnTo>
                  <a:pt x="0" y="19"/>
                </a:lnTo>
                <a:close/>
              </a:path>
            </a:pathLst>
          </a:custGeom>
          <a:solidFill>
            <a:srgbClr val="000000"/>
          </a:solidFill>
          <a:ln w="12700">
            <a:solidFill>
              <a:srgbClr val="000000"/>
            </a:solidFill>
            <a:round/>
            <a:headEnd/>
            <a:tailEnd/>
          </a:ln>
        </p:spPr>
        <p:txBody>
          <a:bodyPr/>
          <a:lstStyle/>
          <a:p>
            <a:endParaRPr lang="en-US"/>
          </a:p>
        </p:txBody>
      </p:sp>
      <p:sp>
        <p:nvSpPr>
          <p:cNvPr id="49160" name="Line 12"/>
          <p:cNvSpPr>
            <a:spLocks noChangeShapeType="1"/>
          </p:cNvSpPr>
          <p:nvPr/>
        </p:nvSpPr>
        <p:spPr bwMode="auto">
          <a:xfrm>
            <a:off x="1066800" y="4013200"/>
            <a:ext cx="5451475"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61" name="Rectangle 13"/>
          <p:cNvSpPr>
            <a:spLocks noChangeArrowheads="1"/>
          </p:cNvSpPr>
          <p:nvPr/>
        </p:nvSpPr>
        <p:spPr bwMode="auto">
          <a:xfrm>
            <a:off x="1143000" y="3657600"/>
            <a:ext cx="838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grams (</a:t>
            </a:r>
            <a:r>
              <a:rPr lang="en-US" sz="1400" b="1">
                <a:solidFill>
                  <a:srgbClr val="FF0000"/>
                </a:solidFill>
                <a:latin typeface="Helvetica" charset="0"/>
              </a:rPr>
              <a:t>R</a:t>
            </a:r>
            <a:r>
              <a:rPr lang="en-US" sz="1400" b="1">
                <a:solidFill>
                  <a:srgbClr val="000000"/>
                </a:solidFill>
                <a:latin typeface="Helvetica" charset="0"/>
              </a:rPr>
              <a:t>)</a:t>
            </a:r>
          </a:p>
        </p:txBody>
      </p:sp>
      <p:sp>
        <p:nvSpPr>
          <p:cNvPr id="49162" name="Rectangle 14"/>
          <p:cNvSpPr>
            <a:spLocks noChangeArrowheads="1"/>
          </p:cNvSpPr>
          <p:nvPr/>
        </p:nvSpPr>
        <p:spPr bwMode="auto">
          <a:xfrm>
            <a:off x="2441575" y="4259263"/>
            <a:ext cx="838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grams (</a:t>
            </a:r>
            <a:r>
              <a:rPr lang="en-US" sz="1400" b="1">
                <a:solidFill>
                  <a:srgbClr val="FF0000"/>
                </a:solidFill>
                <a:latin typeface="Helvetica" charset="0"/>
              </a:rPr>
              <a:t>R</a:t>
            </a:r>
            <a:r>
              <a:rPr lang="en-US" sz="1400" b="1">
                <a:solidFill>
                  <a:srgbClr val="000000"/>
                </a:solidFill>
                <a:latin typeface="Helvetica" charset="0"/>
              </a:rPr>
              <a:t>)</a:t>
            </a:r>
          </a:p>
        </p:txBody>
      </p:sp>
      <p:sp>
        <p:nvSpPr>
          <p:cNvPr id="49163" name="Rectangle 15"/>
          <p:cNvSpPr>
            <a:spLocks noChangeArrowheads="1"/>
          </p:cNvSpPr>
          <p:nvPr/>
        </p:nvSpPr>
        <p:spPr bwMode="auto">
          <a:xfrm>
            <a:off x="2546350" y="4572000"/>
            <a:ext cx="798513"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8000"/>
                </a:solidFill>
                <a:latin typeface="Helvetica" charset="0"/>
              </a:rPr>
              <a:t> (</a:t>
            </a:r>
            <a:r>
              <a:rPr lang="en-US" sz="1400" b="1" i="1">
                <a:solidFill>
                  <a:srgbClr val="008000"/>
                </a:solidFill>
                <a:latin typeface="Helvetica" charset="0"/>
              </a:rPr>
              <a:t>Divide</a:t>
            </a:r>
            <a:r>
              <a:rPr lang="en-US" sz="1400" b="1">
                <a:solidFill>
                  <a:srgbClr val="008000"/>
                </a:solidFill>
                <a:latin typeface="Helvetica" charset="0"/>
              </a:rPr>
              <a:t>)</a:t>
            </a:r>
          </a:p>
          <a:p>
            <a:endParaRPr lang="en-US" sz="1400" b="1">
              <a:solidFill>
                <a:srgbClr val="000000"/>
              </a:solidFill>
              <a:latin typeface="Helvetica" charset="0"/>
            </a:endParaRPr>
          </a:p>
          <a:p>
            <a:r>
              <a:rPr lang="en-US" sz="1400" b="1">
                <a:solidFill>
                  <a:srgbClr val="DF9255"/>
                </a:solidFill>
                <a:latin typeface="Helvetica" charset="0"/>
              </a:rPr>
              <a:t>Mass </a:t>
            </a:r>
            <a:r>
              <a:rPr lang="en-US" sz="1400" b="1">
                <a:solidFill>
                  <a:srgbClr val="000000"/>
                </a:solidFill>
                <a:latin typeface="Helvetica" charset="0"/>
              </a:rPr>
              <a:t> (</a:t>
            </a:r>
            <a:r>
              <a:rPr lang="en-US" sz="1400" b="1">
                <a:solidFill>
                  <a:srgbClr val="FF0000"/>
                </a:solidFill>
                <a:latin typeface="Helvetica" charset="0"/>
              </a:rPr>
              <a:t>R</a:t>
            </a:r>
            <a:r>
              <a:rPr lang="en-US" sz="1400" b="1">
                <a:solidFill>
                  <a:srgbClr val="000000"/>
                </a:solidFill>
                <a:latin typeface="Helvetica" charset="0"/>
              </a:rPr>
              <a:t>)</a:t>
            </a:r>
            <a:r>
              <a:rPr lang="en-US" sz="1400" b="1">
                <a:solidFill>
                  <a:srgbClr val="FF0000"/>
                </a:solidFill>
                <a:latin typeface="Helvetica" charset="0"/>
              </a:rPr>
              <a:t> </a:t>
            </a:r>
            <a:r>
              <a:rPr lang="en-US" b="1">
                <a:solidFill>
                  <a:srgbClr val="000000"/>
                </a:solidFill>
                <a:latin typeface="Helvetica" charset="0"/>
              </a:rPr>
              <a:t> </a:t>
            </a:r>
            <a:endParaRPr lang="en-US"/>
          </a:p>
        </p:txBody>
      </p:sp>
      <p:sp>
        <p:nvSpPr>
          <p:cNvPr id="49164" name="Rectangle 16"/>
          <p:cNvSpPr>
            <a:spLocks noChangeArrowheads="1"/>
          </p:cNvSpPr>
          <p:nvPr/>
        </p:nvSpPr>
        <p:spPr bwMode="auto">
          <a:xfrm>
            <a:off x="2378075" y="4813300"/>
            <a:ext cx="838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  by </a:t>
            </a:r>
            <a:r>
              <a:rPr lang="en-US" sz="1400" b="1">
                <a:solidFill>
                  <a:srgbClr val="DF9255"/>
                </a:solidFill>
                <a:latin typeface="Helvetica" charset="0"/>
              </a:rPr>
              <a:t>Molar</a:t>
            </a:r>
          </a:p>
        </p:txBody>
      </p:sp>
      <p:sp>
        <p:nvSpPr>
          <p:cNvPr id="49165" name="Line 17"/>
          <p:cNvSpPr>
            <a:spLocks noChangeShapeType="1"/>
          </p:cNvSpPr>
          <p:nvPr/>
        </p:nvSpPr>
        <p:spPr bwMode="auto">
          <a:xfrm>
            <a:off x="2297113" y="3040063"/>
            <a:ext cx="1587"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66" name="Rectangle 18"/>
          <p:cNvSpPr>
            <a:spLocks noChangeArrowheads="1"/>
          </p:cNvSpPr>
          <p:nvPr/>
        </p:nvSpPr>
        <p:spPr bwMode="auto">
          <a:xfrm>
            <a:off x="2492375" y="3644900"/>
            <a:ext cx="7683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1 mol (</a:t>
            </a:r>
            <a:r>
              <a:rPr lang="en-US" sz="1400" b="1">
                <a:solidFill>
                  <a:srgbClr val="FF0000"/>
                </a:solidFill>
                <a:latin typeface="Helvetica" charset="0"/>
              </a:rPr>
              <a:t>R</a:t>
            </a:r>
            <a:r>
              <a:rPr lang="en-US" sz="1400" b="1">
                <a:solidFill>
                  <a:srgbClr val="000000"/>
                </a:solidFill>
                <a:latin typeface="Helvetica" charset="0"/>
              </a:rPr>
              <a:t>)</a:t>
            </a:r>
          </a:p>
        </p:txBody>
      </p:sp>
      <p:sp>
        <p:nvSpPr>
          <p:cNvPr id="49167" name="Rectangle 19"/>
          <p:cNvSpPr>
            <a:spLocks noChangeArrowheads="1"/>
          </p:cNvSpPr>
          <p:nvPr/>
        </p:nvSpPr>
        <p:spPr bwMode="auto">
          <a:xfrm>
            <a:off x="5334000" y="3581400"/>
            <a:ext cx="8286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grams (</a:t>
            </a:r>
            <a:r>
              <a:rPr lang="en-US" sz="1400" b="1">
                <a:solidFill>
                  <a:srgbClr val="3366FF"/>
                </a:solidFill>
                <a:latin typeface="Helvetica" charset="0"/>
              </a:rPr>
              <a:t>P</a:t>
            </a:r>
            <a:r>
              <a:rPr lang="en-US" sz="1400" b="1">
                <a:solidFill>
                  <a:srgbClr val="000000"/>
                </a:solidFill>
                <a:latin typeface="Helvetica" charset="0"/>
              </a:rPr>
              <a:t>)</a:t>
            </a:r>
          </a:p>
        </p:txBody>
      </p:sp>
      <p:sp>
        <p:nvSpPr>
          <p:cNvPr id="49168" name="Rectangle 20"/>
          <p:cNvSpPr>
            <a:spLocks noChangeArrowheads="1"/>
          </p:cNvSpPr>
          <p:nvPr/>
        </p:nvSpPr>
        <p:spPr bwMode="auto">
          <a:xfrm>
            <a:off x="7107238" y="3914775"/>
            <a:ext cx="9874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 grams (</a:t>
            </a:r>
            <a:r>
              <a:rPr lang="en-US" sz="1400" b="1">
                <a:solidFill>
                  <a:srgbClr val="3366FF"/>
                </a:solidFill>
                <a:latin typeface="Helvetica" charset="0"/>
              </a:rPr>
              <a:t>P</a:t>
            </a:r>
            <a:r>
              <a:rPr lang="en-US" sz="1400" b="1">
                <a:solidFill>
                  <a:srgbClr val="000000"/>
                </a:solidFill>
                <a:latin typeface="Helvetica" charset="0"/>
              </a:rPr>
              <a:t>)</a:t>
            </a:r>
          </a:p>
        </p:txBody>
      </p:sp>
      <p:sp>
        <p:nvSpPr>
          <p:cNvPr id="49169" name="Rectangle 21"/>
          <p:cNvSpPr>
            <a:spLocks noChangeArrowheads="1"/>
          </p:cNvSpPr>
          <p:nvPr/>
        </p:nvSpPr>
        <p:spPr bwMode="auto">
          <a:xfrm>
            <a:off x="5413375" y="4267200"/>
            <a:ext cx="758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1 mol (</a:t>
            </a:r>
            <a:r>
              <a:rPr lang="en-US" sz="1400" b="1">
                <a:solidFill>
                  <a:srgbClr val="3366FF"/>
                </a:solidFill>
                <a:latin typeface="Helvetica" charset="0"/>
              </a:rPr>
              <a:t>P</a:t>
            </a:r>
            <a:r>
              <a:rPr lang="en-US" sz="1400" b="1">
                <a:solidFill>
                  <a:srgbClr val="000000"/>
                </a:solidFill>
                <a:latin typeface="Helvetica" charset="0"/>
              </a:rPr>
              <a:t>)</a:t>
            </a:r>
          </a:p>
        </p:txBody>
      </p:sp>
      <p:sp>
        <p:nvSpPr>
          <p:cNvPr id="49170" name="Line 24"/>
          <p:cNvSpPr>
            <a:spLocks noChangeShapeType="1"/>
          </p:cNvSpPr>
          <p:nvPr/>
        </p:nvSpPr>
        <p:spPr bwMode="auto">
          <a:xfrm>
            <a:off x="5084763" y="3040063"/>
            <a:ext cx="1587"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71" name="Line 25"/>
          <p:cNvSpPr>
            <a:spLocks noChangeShapeType="1"/>
          </p:cNvSpPr>
          <p:nvPr/>
        </p:nvSpPr>
        <p:spPr bwMode="auto">
          <a:xfrm>
            <a:off x="3538538" y="3025775"/>
            <a:ext cx="1587" cy="19446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72" name="Line 26"/>
          <p:cNvSpPr>
            <a:spLocks noChangeShapeType="1"/>
          </p:cNvSpPr>
          <p:nvPr/>
        </p:nvSpPr>
        <p:spPr bwMode="auto">
          <a:xfrm>
            <a:off x="6708775" y="3983038"/>
            <a:ext cx="239713"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73" name="Line 27"/>
          <p:cNvSpPr>
            <a:spLocks noChangeShapeType="1"/>
          </p:cNvSpPr>
          <p:nvPr/>
        </p:nvSpPr>
        <p:spPr bwMode="auto">
          <a:xfrm>
            <a:off x="6721475" y="4087813"/>
            <a:ext cx="239713"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74" name="Rectangle 28"/>
          <p:cNvSpPr>
            <a:spLocks noChangeArrowheads="1"/>
          </p:cNvSpPr>
          <p:nvPr/>
        </p:nvSpPr>
        <p:spPr bwMode="auto">
          <a:xfrm>
            <a:off x="3835400" y="2254250"/>
            <a:ext cx="5127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8000"/>
                </a:solidFill>
                <a:latin typeface="Helvetica" charset="0"/>
              </a:rPr>
              <a:t>Moles</a:t>
            </a:r>
            <a:endParaRPr lang="en-US"/>
          </a:p>
        </p:txBody>
      </p:sp>
      <p:sp>
        <p:nvSpPr>
          <p:cNvPr id="49175" name="Rectangle 30"/>
          <p:cNvSpPr>
            <a:spLocks noChangeArrowheads="1"/>
          </p:cNvSpPr>
          <p:nvPr/>
        </p:nvSpPr>
        <p:spPr bwMode="auto">
          <a:xfrm>
            <a:off x="3835400" y="2514600"/>
            <a:ext cx="977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CC6600"/>
                </a:solidFill>
                <a:latin typeface="Helvetica" charset="0"/>
              </a:rPr>
              <a:t>Molar Mass</a:t>
            </a:r>
            <a:endParaRPr lang="en-US"/>
          </a:p>
        </p:txBody>
      </p:sp>
      <p:sp>
        <p:nvSpPr>
          <p:cNvPr id="49176" name="Rectangle 32"/>
          <p:cNvSpPr>
            <a:spLocks noChangeArrowheads="1"/>
          </p:cNvSpPr>
          <p:nvPr/>
        </p:nvSpPr>
        <p:spPr bwMode="auto">
          <a:xfrm>
            <a:off x="3886200" y="3657600"/>
            <a:ext cx="8842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 </a:t>
            </a:r>
            <a:r>
              <a:rPr lang="en-US" sz="1800">
                <a:solidFill>
                  <a:srgbClr val="000000"/>
                </a:solidFill>
                <a:latin typeface="Helvetica" charset="0"/>
              </a:rPr>
              <a:t>mol (</a:t>
            </a:r>
            <a:r>
              <a:rPr lang="en-US" sz="1400" b="1">
                <a:solidFill>
                  <a:schemeClr val="accent2"/>
                </a:solidFill>
                <a:latin typeface="Helvetica" charset="0"/>
              </a:rPr>
              <a:t>P</a:t>
            </a:r>
            <a:r>
              <a:rPr lang="en-US" sz="1400" b="1">
                <a:solidFill>
                  <a:srgbClr val="000000"/>
                </a:solidFill>
                <a:latin typeface="Helvetica" charset="0"/>
              </a:rPr>
              <a:t>)</a:t>
            </a:r>
            <a:endParaRPr lang="en-US" sz="1400" b="1">
              <a:solidFill>
                <a:schemeClr val="accent2"/>
              </a:solidFill>
              <a:latin typeface="Helvetica" charset="0"/>
            </a:endParaRPr>
          </a:p>
        </p:txBody>
      </p:sp>
      <p:sp>
        <p:nvSpPr>
          <p:cNvPr id="49177" name="Rectangle 33"/>
          <p:cNvSpPr>
            <a:spLocks noChangeArrowheads="1"/>
          </p:cNvSpPr>
          <p:nvPr/>
        </p:nvSpPr>
        <p:spPr bwMode="auto">
          <a:xfrm>
            <a:off x="3886200" y="4114800"/>
            <a:ext cx="8778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a:t>
            </a:r>
            <a:r>
              <a:rPr lang="en-US" sz="1800">
                <a:solidFill>
                  <a:srgbClr val="000000"/>
                </a:solidFill>
                <a:latin typeface="Helvetica" charset="0"/>
              </a:rPr>
              <a:t> mol </a:t>
            </a:r>
            <a:r>
              <a:rPr lang="en-US" sz="1400">
                <a:solidFill>
                  <a:srgbClr val="000000"/>
                </a:solidFill>
                <a:latin typeface="Helvetica" charset="0"/>
              </a:rPr>
              <a:t>(</a:t>
            </a:r>
            <a:r>
              <a:rPr lang="en-US" sz="1400">
                <a:solidFill>
                  <a:srgbClr val="FF0000"/>
                </a:solidFill>
                <a:latin typeface="Helvetica" charset="0"/>
              </a:rPr>
              <a:t>R</a:t>
            </a:r>
            <a:r>
              <a:rPr lang="en-US" sz="1400">
                <a:solidFill>
                  <a:srgbClr val="000000"/>
                </a:solidFill>
                <a:latin typeface="Helvetica" charset="0"/>
              </a:rPr>
              <a:t>)</a:t>
            </a:r>
            <a:r>
              <a:rPr lang="en-US" sz="1800">
                <a:solidFill>
                  <a:srgbClr val="000000"/>
                </a:solidFill>
                <a:latin typeface="Helvetica" charset="0"/>
              </a:rPr>
              <a:t> </a:t>
            </a:r>
          </a:p>
        </p:txBody>
      </p:sp>
      <p:sp>
        <p:nvSpPr>
          <p:cNvPr id="49178" name="Oval 34"/>
          <p:cNvSpPr>
            <a:spLocks noChangeArrowheads="1"/>
          </p:cNvSpPr>
          <p:nvPr/>
        </p:nvSpPr>
        <p:spPr bwMode="auto">
          <a:xfrm>
            <a:off x="3810000" y="3249613"/>
            <a:ext cx="990600" cy="1497012"/>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79" name="Rectangle 35"/>
          <p:cNvSpPr>
            <a:spLocks noChangeArrowheads="1"/>
          </p:cNvSpPr>
          <p:nvPr/>
        </p:nvSpPr>
        <p:spPr bwMode="auto">
          <a:xfrm>
            <a:off x="3733800" y="4872038"/>
            <a:ext cx="15605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i="1">
                <a:solidFill>
                  <a:srgbClr val="000000"/>
                </a:solidFill>
                <a:latin typeface="Helvetica" charset="0"/>
              </a:rPr>
              <a:t>"Gatekeepers</a:t>
            </a:r>
            <a:r>
              <a:rPr lang="ja-JP" altLang="en-US" sz="1400" b="1" i="1">
                <a:solidFill>
                  <a:srgbClr val="000000"/>
                </a:solidFill>
                <a:latin typeface="Helvetica" charset="0"/>
              </a:rPr>
              <a:t>”</a:t>
            </a:r>
            <a:endParaRPr lang="en-US" sz="1400" b="1" i="1">
              <a:solidFill>
                <a:srgbClr val="000000"/>
              </a:solidFill>
              <a:latin typeface="Helvetica" charset="0"/>
            </a:endParaRPr>
          </a:p>
          <a:p>
            <a:r>
              <a:rPr lang="en-US" sz="1400" b="1" i="1">
                <a:solidFill>
                  <a:srgbClr val="000000"/>
                </a:solidFill>
                <a:latin typeface="Helvetica" charset="0"/>
              </a:rPr>
              <a:t>from</a:t>
            </a:r>
          </a:p>
          <a:p>
            <a:r>
              <a:rPr lang="en-US" sz="1400" b="1" i="1">
                <a:solidFill>
                  <a:srgbClr val="000000"/>
                </a:solidFill>
                <a:latin typeface="Helvetica" charset="0"/>
              </a:rPr>
              <a:t>Balanced reaction</a:t>
            </a:r>
            <a:endParaRPr lang="en-US"/>
          </a:p>
        </p:txBody>
      </p:sp>
      <p:sp>
        <p:nvSpPr>
          <p:cNvPr id="37" name="Rectangle 2"/>
          <p:cNvSpPr txBox="1">
            <a:spLocks noChangeArrowheads="1"/>
          </p:cNvSpPr>
          <p:nvPr/>
        </p:nvSpPr>
        <p:spPr bwMode="auto">
          <a:xfrm>
            <a:off x="1296988" y="304800"/>
            <a:ext cx="7770812" cy="1123950"/>
          </a:xfrm>
          <a:prstGeom prst="rect">
            <a:avLst/>
          </a:prstGeom>
          <a:noFill/>
          <a:ln w="12700">
            <a:noFill/>
            <a:miter lim="800000"/>
            <a:headEnd/>
            <a:tailEnd/>
          </a:ln>
          <a:effectLst/>
        </p:spPr>
        <p:txBody>
          <a:bodyPr lIns="90487" tIns="44450" rIns="90487" bIns="44450" anchor="b"/>
          <a:lstStyle>
            <a:lvl1pPr>
              <a:defRPr sz="2400">
                <a:solidFill>
                  <a:schemeClr val="tx1"/>
                </a:solidFill>
                <a:latin typeface="Book Antiqua" charset="0"/>
                <a:ea typeface="ＭＳ Ｐゴシック" charset="0"/>
                <a:cs typeface="ＭＳ Ｐゴシック" charset="0"/>
              </a:defRPr>
            </a:lvl1pPr>
            <a:lvl2pPr marL="37931725" indent="-37474525">
              <a:defRPr sz="2400">
                <a:solidFill>
                  <a:schemeClr val="tx1"/>
                </a:solidFill>
                <a:latin typeface="Book Antiqua" charset="0"/>
                <a:ea typeface="ＭＳ Ｐゴシック" charset="0"/>
              </a:defRPr>
            </a:lvl2pPr>
            <a:lvl3pPr>
              <a:defRPr sz="2400">
                <a:solidFill>
                  <a:schemeClr val="tx1"/>
                </a:solidFill>
                <a:latin typeface="Book Antiqua" charset="0"/>
                <a:ea typeface="ＭＳ Ｐゴシック" charset="0"/>
              </a:defRPr>
            </a:lvl3pPr>
            <a:lvl4pPr>
              <a:defRPr sz="2400">
                <a:solidFill>
                  <a:schemeClr val="tx1"/>
                </a:solidFill>
                <a:latin typeface="Book Antiqua" charset="0"/>
                <a:ea typeface="ＭＳ Ｐゴシック" charset="0"/>
              </a:defRPr>
            </a:lvl4pPr>
            <a:lvl5pPr>
              <a:defRPr sz="2400">
                <a:solidFill>
                  <a:schemeClr val="tx1"/>
                </a:solidFill>
                <a:latin typeface="Book Antiqua" charset="0"/>
                <a:ea typeface="ＭＳ Ｐゴシック" charset="0"/>
              </a:defRPr>
            </a:lvl5pPr>
            <a:lvl6pPr marL="457200" eaLnBrk="0" fontAlgn="base" hangingPunct="0">
              <a:spcBef>
                <a:spcPct val="0"/>
              </a:spcBef>
              <a:spcAft>
                <a:spcPct val="0"/>
              </a:spcAft>
              <a:defRPr sz="2400">
                <a:solidFill>
                  <a:schemeClr val="tx1"/>
                </a:solidFill>
                <a:latin typeface="Book Antiqua" charset="0"/>
                <a:ea typeface="ＭＳ Ｐゴシック" charset="0"/>
              </a:defRPr>
            </a:lvl6pPr>
            <a:lvl7pPr marL="914400" eaLnBrk="0" fontAlgn="base" hangingPunct="0">
              <a:spcBef>
                <a:spcPct val="0"/>
              </a:spcBef>
              <a:spcAft>
                <a:spcPct val="0"/>
              </a:spcAft>
              <a:defRPr sz="2400">
                <a:solidFill>
                  <a:schemeClr val="tx1"/>
                </a:solidFill>
                <a:latin typeface="Book Antiqua" charset="0"/>
                <a:ea typeface="ＭＳ Ｐゴシック" charset="0"/>
              </a:defRPr>
            </a:lvl7pPr>
            <a:lvl8pPr marL="1371600" eaLnBrk="0" fontAlgn="base" hangingPunct="0">
              <a:spcBef>
                <a:spcPct val="0"/>
              </a:spcBef>
              <a:spcAft>
                <a:spcPct val="0"/>
              </a:spcAft>
              <a:defRPr sz="2400">
                <a:solidFill>
                  <a:schemeClr val="tx1"/>
                </a:solidFill>
                <a:latin typeface="Book Antiqua" charset="0"/>
                <a:ea typeface="ＭＳ Ｐゴシック" charset="0"/>
              </a:defRPr>
            </a:lvl8pPr>
            <a:lvl9pPr marL="1828800" eaLnBrk="0" fontAlgn="base" hangingPunct="0">
              <a:spcBef>
                <a:spcPct val="0"/>
              </a:spcBef>
              <a:spcAft>
                <a:spcPct val="0"/>
              </a:spcAft>
              <a:defRPr sz="2400">
                <a:solidFill>
                  <a:schemeClr val="tx1"/>
                </a:solidFill>
                <a:latin typeface="Book Antiqua" charset="0"/>
                <a:ea typeface="ＭＳ Ｐゴシック" charset="0"/>
              </a:defRPr>
            </a:lvl9pPr>
          </a:lstStyle>
          <a:p>
            <a:pPr algn="ctr"/>
            <a:r>
              <a:rPr lang="en-US" sz="3200" i="1">
                <a:solidFill>
                  <a:srgbClr val="450045"/>
                </a:solidFill>
                <a:effectLst>
                  <a:outerShdw blurRad="38100" dist="38100" dir="2700000" algn="tl">
                    <a:srgbClr val="DDDDDD"/>
                  </a:outerShdw>
                </a:effectLst>
                <a:latin typeface="Arial" charset="0"/>
              </a:rPr>
              <a:t>Theoretical (Yield) Mass Calculations </a:t>
            </a:r>
          </a:p>
          <a:p>
            <a:pPr algn="ctr"/>
            <a:r>
              <a:rPr lang="en-US" sz="3200" i="1">
                <a:solidFill>
                  <a:srgbClr val="450045"/>
                </a:solidFill>
                <a:effectLst>
                  <a:outerShdw blurRad="38100" dist="38100" dir="2700000" algn="tl">
                    <a:srgbClr val="DDDDDD"/>
                  </a:outerShdw>
                </a:effectLst>
                <a:latin typeface="Arial" charset="0"/>
              </a:rPr>
              <a:t>Reactant       </a:t>
            </a:r>
            <a:r>
              <a:rPr lang="en-US" sz="3200" b="1" i="1">
                <a:solidFill>
                  <a:srgbClr val="450045"/>
                </a:solidFill>
                <a:effectLst>
                  <a:outerShdw blurRad="38100" dist="38100" dir="2700000" algn="tl">
                    <a:srgbClr val="DDDDDD"/>
                  </a:outerShdw>
                </a:effectLst>
                <a:latin typeface="Arial" charset="0"/>
              </a:rPr>
              <a:t>Product</a:t>
            </a:r>
          </a:p>
        </p:txBody>
      </p:sp>
      <p:sp>
        <p:nvSpPr>
          <p:cNvPr id="49181" name="Rectangle 15"/>
          <p:cNvSpPr>
            <a:spLocks noChangeArrowheads="1"/>
          </p:cNvSpPr>
          <p:nvPr/>
        </p:nvSpPr>
        <p:spPr bwMode="auto">
          <a:xfrm>
            <a:off x="5486400" y="4648200"/>
            <a:ext cx="987425"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 </a:t>
            </a:r>
            <a:r>
              <a:rPr lang="en-US" sz="1400" b="1">
                <a:solidFill>
                  <a:srgbClr val="008000"/>
                </a:solidFill>
                <a:latin typeface="Helvetica" charset="0"/>
              </a:rPr>
              <a:t>(</a:t>
            </a:r>
            <a:r>
              <a:rPr lang="en-US" sz="1400" b="1" i="1">
                <a:solidFill>
                  <a:srgbClr val="008000"/>
                </a:solidFill>
                <a:latin typeface="Helvetica" charset="0"/>
              </a:rPr>
              <a:t>Multiply</a:t>
            </a:r>
            <a:r>
              <a:rPr lang="en-US" sz="1400" b="1">
                <a:solidFill>
                  <a:srgbClr val="008000"/>
                </a:solidFill>
                <a:latin typeface="Helvetica" charset="0"/>
              </a:rPr>
              <a:t>)</a:t>
            </a:r>
          </a:p>
          <a:p>
            <a:endParaRPr lang="en-US" sz="1400" b="1">
              <a:solidFill>
                <a:srgbClr val="000000"/>
              </a:solidFill>
              <a:latin typeface="Helvetica" charset="0"/>
            </a:endParaRPr>
          </a:p>
          <a:p>
            <a:endParaRPr lang="en-US" sz="1400" b="1">
              <a:solidFill>
                <a:srgbClr val="000000"/>
              </a:solidFill>
              <a:latin typeface="Helvetica" charset="0"/>
            </a:endParaRPr>
          </a:p>
          <a:p>
            <a:r>
              <a:rPr lang="en-US" sz="1400" b="1">
                <a:solidFill>
                  <a:srgbClr val="000000"/>
                </a:solidFill>
                <a:latin typeface="Helvetica" charset="0"/>
              </a:rPr>
              <a:t>    </a:t>
            </a:r>
            <a:r>
              <a:rPr lang="en-US" sz="1400" b="1">
                <a:solidFill>
                  <a:srgbClr val="DF9255"/>
                </a:solidFill>
                <a:latin typeface="Helvetica" charset="0"/>
              </a:rPr>
              <a:t>Mass</a:t>
            </a:r>
            <a:r>
              <a:rPr lang="en-US" sz="1400" b="1">
                <a:solidFill>
                  <a:srgbClr val="000000"/>
                </a:solidFill>
                <a:latin typeface="Helvetica" charset="0"/>
              </a:rPr>
              <a:t>  (</a:t>
            </a:r>
            <a:r>
              <a:rPr lang="en-US" sz="1400" b="1">
                <a:solidFill>
                  <a:srgbClr val="3366FF"/>
                </a:solidFill>
                <a:latin typeface="Helvetica" charset="0"/>
              </a:rPr>
              <a:t>P</a:t>
            </a:r>
            <a:r>
              <a:rPr lang="en-US" sz="1400" b="1">
                <a:solidFill>
                  <a:srgbClr val="000000"/>
                </a:solidFill>
                <a:latin typeface="Helvetica" charset="0"/>
              </a:rPr>
              <a:t>)</a:t>
            </a:r>
          </a:p>
        </p:txBody>
      </p:sp>
      <p:sp>
        <p:nvSpPr>
          <p:cNvPr id="49182" name="Rectangle 16"/>
          <p:cNvSpPr>
            <a:spLocks noChangeArrowheads="1"/>
          </p:cNvSpPr>
          <p:nvPr/>
        </p:nvSpPr>
        <p:spPr bwMode="auto">
          <a:xfrm>
            <a:off x="5410200" y="4953000"/>
            <a:ext cx="838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  by </a:t>
            </a:r>
            <a:r>
              <a:rPr lang="en-US" sz="1400" b="1">
                <a:solidFill>
                  <a:srgbClr val="DF9255"/>
                </a:solidFill>
                <a:latin typeface="Helvetica" charset="0"/>
              </a:rPr>
              <a:t>Molar</a:t>
            </a:r>
          </a:p>
        </p:txBody>
      </p:sp>
      <p:cxnSp>
        <p:nvCxnSpPr>
          <p:cNvPr id="49183" name="Straight Arrow Connector 33"/>
          <p:cNvCxnSpPr>
            <a:cxnSpLocks noChangeShapeType="1"/>
          </p:cNvCxnSpPr>
          <p:nvPr/>
        </p:nvCxnSpPr>
        <p:spPr bwMode="auto">
          <a:xfrm>
            <a:off x="5105400" y="1143000"/>
            <a:ext cx="381000" cy="1588"/>
          </a:xfrm>
          <a:prstGeom prst="straightConnector1">
            <a:avLst/>
          </a:prstGeom>
          <a:noFill/>
          <a:ln w="12700">
            <a:solidFill>
              <a:srgbClr val="000090"/>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ChangeArrowheads="1"/>
          </p:cNvSpPr>
          <p:nvPr/>
        </p:nvSpPr>
        <p:spPr bwMode="auto">
          <a:xfrm>
            <a:off x="1143000" y="2286000"/>
            <a:ext cx="7772400" cy="4114800"/>
          </a:xfrm>
          <a:prstGeom prst="rect">
            <a:avLst/>
          </a:prstGeom>
          <a:noFill/>
          <a:ln w="12700">
            <a:noFill/>
            <a:miter lim="800000"/>
            <a:headEnd/>
            <a:tailEnd/>
          </a:ln>
          <a:effectLst/>
        </p:spPr>
        <p:txBody>
          <a:bodyPr lIns="90487" tIns="44450" rIns="90487" bIns="44450"/>
          <a:lstStyle/>
          <a:p>
            <a:pPr marL="342900" indent="-342900">
              <a:spcBef>
                <a:spcPct val="20000"/>
              </a:spcBef>
              <a:buClr>
                <a:schemeClr val="accent1"/>
              </a:buClr>
              <a:buSzPct val="75000"/>
            </a:pPr>
            <a:r>
              <a:rPr lang="en-US" sz="3200" i="1">
                <a:effectLst>
                  <a:outerShdw blurRad="38100" dist="38100" dir="2700000" algn="tl">
                    <a:srgbClr val="DDDDDD"/>
                  </a:outerShdw>
                </a:effectLst>
                <a:latin typeface="Helvetica" charset="0"/>
              </a:rPr>
              <a:t> </a:t>
            </a:r>
          </a:p>
        </p:txBody>
      </p:sp>
      <p:graphicFrame>
        <p:nvGraphicFramePr>
          <p:cNvPr id="49154" name="Object 2"/>
          <p:cNvGraphicFramePr>
            <a:graphicFrameLocks/>
          </p:cNvGraphicFramePr>
          <p:nvPr/>
        </p:nvGraphicFramePr>
        <p:xfrm>
          <a:off x="7772400" y="5181600"/>
          <a:ext cx="1371600" cy="1404938"/>
        </p:xfrm>
        <a:graphic>
          <a:graphicData uri="http://schemas.openxmlformats.org/presentationml/2006/ole">
            <mc:AlternateContent xmlns:mc="http://schemas.openxmlformats.org/markup-compatibility/2006">
              <mc:Choice xmlns:v="urn:schemas-microsoft-com:vml" Requires="v">
                <p:oleObj spid="_x0000_s1037" name="Microsoft ClipArt Gallery" r:id="rId3" imgW="1574800" imgH="1612900" progId="MS_ClipArt_Gallery">
                  <p:embed/>
                </p:oleObj>
              </mc:Choice>
              <mc:Fallback>
                <p:oleObj name="Microsoft ClipArt Gallery" r:id="rId3" imgW="1574800" imgH="1612900" progId="MS_ClipArt_Gallery">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2400" y="5181600"/>
                        <a:ext cx="1371600" cy="1404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49156" name="Rectangle 8"/>
          <p:cNvSpPr>
            <a:spLocks noChangeArrowheads="1"/>
          </p:cNvSpPr>
          <p:nvPr/>
        </p:nvSpPr>
        <p:spPr bwMode="auto">
          <a:xfrm>
            <a:off x="1524000" y="1828800"/>
            <a:ext cx="236433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dirty="0">
                <a:solidFill>
                  <a:srgbClr val="000000"/>
                </a:solidFill>
                <a:latin typeface="Helvetica" charset="0"/>
              </a:rPr>
              <a:t>grams </a:t>
            </a:r>
            <a:r>
              <a:rPr lang="en-US" sz="1400" b="1" dirty="0" smtClean="0">
                <a:solidFill>
                  <a:srgbClr val="000000"/>
                </a:solidFill>
                <a:latin typeface="Helvetica" charset="0"/>
              </a:rPr>
              <a:t>(</a:t>
            </a:r>
            <a:r>
              <a:rPr lang="en-US" sz="1400" dirty="0" smtClean="0">
                <a:solidFill>
                  <a:srgbClr val="081D58"/>
                </a:solidFill>
                <a:latin typeface="Times New Roman" charset="0"/>
              </a:rPr>
              <a:t>C</a:t>
            </a:r>
            <a:r>
              <a:rPr lang="en-US" sz="1400" baseline="-25000" dirty="0" smtClean="0">
                <a:solidFill>
                  <a:srgbClr val="081D58"/>
                </a:solidFill>
                <a:latin typeface="Times New Roman" charset="0"/>
              </a:rPr>
              <a:t>20</a:t>
            </a:r>
            <a:r>
              <a:rPr lang="en-US" sz="1400" dirty="0" smtClean="0">
                <a:solidFill>
                  <a:srgbClr val="081D58"/>
                </a:solidFill>
                <a:latin typeface="Times New Roman" charset="0"/>
              </a:rPr>
              <a:t>H</a:t>
            </a:r>
            <a:r>
              <a:rPr lang="en-US" sz="1400" baseline="-25000" dirty="0" smtClean="0">
                <a:solidFill>
                  <a:srgbClr val="081D58"/>
                </a:solidFill>
                <a:latin typeface="Times New Roman" charset="0"/>
              </a:rPr>
              <a:t>24</a:t>
            </a:r>
            <a:r>
              <a:rPr lang="en-US" sz="1400" dirty="0" smtClean="0">
                <a:solidFill>
                  <a:srgbClr val="081D58"/>
                </a:solidFill>
                <a:latin typeface="Times New Roman" charset="0"/>
              </a:rPr>
              <a:t>N</a:t>
            </a:r>
            <a:r>
              <a:rPr lang="en-US" sz="1400" baseline="-25000" dirty="0" smtClean="0">
                <a:solidFill>
                  <a:srgbClr val="081D58"/>
                </a:solidFill>
                <a:latin typeface="Times New Roman" charset="0"/>
              </a:rPr>
              <a:t>2</a:t>
            </a:r>
            <a:r>
              <a:rPr lang="en-US" sz="1400" dirty="0" smtClean="0">
                <a:solidFill>
                  <a:srgbClr val="081D58"/>
                </a:solidFill>
                <a:latin typeface="Times New Roman" charset="0"/>
              </a:rPr>
              <a:t>O. </a:t>
            </a:r>
            <a:r>
              <a:rPr lang="en-US" sz="1400" b="1" dirty="0" smtClean="0">
                <a:solidFill>
                  <a:srgbClr val="FF0000"/>
                </a:solidFill>
                <a:latin typeface="Helvetica" charset="0"/>
              </a:rPr>
              <a:t>Reactant</a:t>
            </a:r>
            <a:r>
              <a:rPr lang="en-US" sz="1400" b="1" dirty="0">
                <a:solidFill>
                  <a:srgbClr val="000000"/>
                </a:solidFill>
                <a:latin typeface="Helvetica" charset="0"/>
              </a:rPr>
              <a:t>)</a:t>
            </a:r>
            <a:endParaRPr lang="en-US" dirty="0"/>
          </a:p>
        </p:txBody>
      </p:sp>
      <p:sp>
        <p:nvSpPr>
          <p:cNvPr id="49157" name="Rectangle 9"/>
          <p:cNvSpPr>
            <a:spLocks noChangeArrowheads="1"/>
          </p:cNvSpPr>
          <p:nvPr/>
        </p:nvSpPr>
        <p:spPr bwMode="auto">
          <a:xfrm>
            <a:off x="5181600" y="1828800"/>
            <a:ext cx="223941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dirty="0">
                <a:solidFill>
                  <a:srgbClr val="000000"/>
                </a:solidFill>
                <a:latin typeface="Helvetica" charset="0"/>
              </a:rPr>
              <a:t>grams </a:t>
            </a:r>
            <a:r>
              <a:rPr lang="en-US" sz="1400" b="1" dirty="0" smtClean="0">
                <a:solidFill>
                  <a:srgbClr val="000000"/>
                </a:solidFill>
                <a:latin typeface="Helvetica" charset="0"/>
              </a:rPr>
              <a:t>(</a:t>
            </a:r>
            <a:r>
              <a:rPr lang="en-US" sz="1400" dirty="0" smtClean="0">
                <a:solidFill>
                  <a:schemeClr val="bg2"/>
                </a:solidFill>
                <a:latin typeface="Times New Roman" charset="0"/>
              </a:rPr>
              <a:t>C</a:t>
            </a:r>
            <a:r>
              <a:rPr lang="en-US" sz="1400" baseline="-25000" dirty="0" smtClean="0">
                <a:solidFill>
                  <a:schemeClr val="bg2"/>
                </a:solidFill>
                <a:latin typeface="Times New Roman" charset="0"/>
              </a:rPr>
              <a:t>20</a:t>
            </a:r>
            <a:r>
              <a:rPr lang="en-US" sz="1400" dirty="0" smtClean="0">
                <a:solidFill>
                  <a:schemeClr val="bg2"/>
                </a:solidFill>
                <a:latin typeface="Times New Roman" charset="0"/>
              </a:rPr>
              <a:t>H</a:t>
            </a:r>
            <a:r>
              <a:rPr lang="en-US" sz="1400" baseline="-25000" dirty="0" smtClean="0">
                <a:solidFill>
                  <a:schemeClr val="bg2"/>
                </a:solidFill>
                <a:latin typeface="Times New Roman" charset="0"/>
              </a:rPr>
              <a:t>26</a:t>
            </a:r>
            <a:r>
              <a:rPr lang="en-US" sz="1400" dirty="0" smtClean="0">
                <a:solidFill>
                  <a:schemeClr val="bg2"/>
                </a:solidFill>
                <a:latin typeface="Times New Roman" charset="0"/>
              </a:rPr>
              <a:t>N</a:t>
            </a:r>
            <a:r>
              <a:rPr lang="en-US" sz="1400" baseline="-25000" dirty="0" smtClean="0">
                <a:solidFill>
                  <a:schemeClr val="bg2"/>
                </a:solidFill>
                <a:latin typeface="Times New Roman" charset="0"/>
              </a:rPr>
              <a:t>2</a:t>
            </a:r>
            <a:r>
              <a:rPr lang="en-US" sz="1400" dirty="0" smtClean="0">
                <a:solidFill>
                  <a:schemeClr val="bg2"/>
                </a:solidFill>
                <a:latin typeface="Times New Roman" charset="0"/>
              </a:rPr>
              <a:t>O </a:t>
            </a:r>
            <a:r>
              <a:rPr lang="en-US" sz="1400" b="1" dirty="0" smtClean="0">
                <a:solidFill>
                  <a:srgbClr val="063DE8"/>
                </a:solidFill>
                <a:latin typeface="Helvetica" charset="0"/>
              </a:rPr>
              <a:t>Product</a:t>
            </a:r>
            <a:r>
              <a:rPr lang="en-US" sz="1400" b="1" dirty="0">
                <a:solidFill>
                  <a:srgbClr val="000000"/>
                </a:solidFill>
                <a:latin typeface="Helvetica" charset="0"/>
              </a:rPr>
              <a:t>)</a:t>
            </a:r>
            <a:endParaRPr lang="en-US" dirty="0"/>
          </a:p>
        </p:txBody>
      </p:sp>
      <p:sp>
        <p:nvSpPr>
          <p:cNvPr id="49158" name="Line 10"/>
          <p:cNvSpPr>
            <a:spLocks noChangeShapeType="1"/>
          </p:cNvSpPr>
          <p:nvPr/>
        </p:nvSpPr>
        <p:spPr bwMode="auto">
          <a:xfrm>
            <a:off x="4090988" y="1919288"/>
            <a:ext cx="481012"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59" name="Freeform 11"/>
          <p:cNvSpPr>
            <a:spLocks/>
          </p:cNvSpPr>
          <p:nvPr/>
        </p:nvSpPr>
        <p:spPr bwMode="auto">
          <a:xfrm>
            <a:off x="4375150" y="1889125"/>
            <a:ext cx="114300" cy="58738"/>
          </a:xfrm>
          <a:custGeom>
            <a:avLst/>
            <a:gdLst>
              <a:gd name="T0" fmla="*/ 0 w 72"/>
              <a:gd name="T1" fmla="*/ 2147483647 h 37"/>
              <a:gd name="T2" fmla="*/ 2147483647 w 72"/>
              <a:gd name="T3" fmla="*/ 2147483647 h 37"/>
              <a:gd name="T4" fmla="*/ 0 w 72"/>
              <a:gd name="T5" fmla="*/ 0 h 37"/>
              <a:gd name="T6" fmla="*/ 2147483647 w 72"/>
              <a:gd name="T7" fmla="*/ 2147483647 h 37"/>
              <a:gd name="T8" fmla="*/ 0 w 72"/>
              <a:gd name="T9" fmla="*/ 2147483647 h 37"/>
              <a:gd name="T10" fmla="*/ 2147483647 w 72"/>
              <a:gd name="T11" fmla="*/ 2147483647 h 37"/>
              <a:gd name="T12" fmla="*/ 0 w 72"/>
              <a:gd name="T13" fmla="*/ 2147483647 h 37"/>
              <a:gd name="T14" fmla="*/ 0 60000 65536"/>
              <a:gd name="T15" fmla="*/ 0 60000 65536"/>
              <a:gd name="T16" fmla="*/ 0 60000 65536"/>
              <a:gd name="T17" fmla="*/ 0 60000 65536"/>
              <a:gd name="T18" fmla="*/ 0 60000 65536"/>
              <a:gd name="T19" fmla="*/ 0 60000 65536"/>
              <a:gd name="T20" fmla="*/ 0 60000 65536"/>
              <a:gd name="T21" fmla="*/ 0 w 72"/>
              <a:gd name="T22" fmla="*/ 0 h 37"/>
              <a:gd name="T23" fmla="*/ 72 w 72"/>
              <a:gd name="T24" fmla="*/ 37 h 3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 h="37">
                <a:moveTo>
                  <a:pt x="0" y="19"/>
                </a:moveTo>
                <a:lnTo>
                  <a:pt x="24" y="19"/>
                </a:lnTo>
                <a:lnTo>
                  <a:pt x="0" y="0"/>
                </a:lnTo>
                <a:lnTo>
                  <a:pt x="72" y="19"/>
                </a:lnTo>
                <a:lnTo>
                  <a:pt x="0" y="37"/>
                </a:lnTo>
                <a:lnTo>
                  <a:pt x="24" y="19"/>
                </a:lnTo>
                <a:lnTo>
                  <a:pt x="0" y="19"/>
                </a:lnTo>
                <a:close/>
              </a:path>
            </a:pathLst>
          </a:custGeom>
          <a:solidFill>
            <a:srgbClr val="000000"/>
          </a:solidFill>
          <a:ln w="12700">
            <a:solidFill>
              <a:srgbClr val="000000"/>
            </a:solidFill>
            <a:round/>
            <a:headEnd/>
            <a:tailEnd/>
          </a:ln>
        </p:spPr>
        <p:txBody>
          <a:bodyPr/>
          <a:lstStyle/>
          <a:p>
            <a:endParaRPr lang="en-US"/>
          </a:p>
        </p:txBody>
      </p:sp>
      <p:sp>
        <p:nvSpPr>
          <p:cNvPr id="49160" name="Line 12"/>
          <p:cNvSpPr>
            <a:spLocks noChangeShapeType="1"/>
          </p:cNvSpPr>
          <p:nvPr/>
        </p:nvSpPr>
        <p:spPr bwMode="auto">
          <a:xfrm>
            <a:off x="1066800" y="4013200"/>
            <a:ext cx="5451475"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61" name="Rectangle 13"/>
          <p:cNvSpPr>
            <a:spLocks noChangeArrowheads="1"/>
          </p:cNvSpPr>
          <p:nvPr/>
        </p:nvSpPr>
        <p:spPr bwMode="auto">
          <a:xfrm>
            <a:off x="457200" y="3657600"/>
            <a:ext cx="16958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dirty="0">
                <a:solidFill>
                  <a:srgbClr val="000000"/>
                </a:solidFill>
                <a:latin typeface="Helvetica" charset="0"/>
              </a:rPr>
              <a:t>grams (</a:t>
            </a:r>
            <a:r>
              <a:rPr lang="en-US" sz="1400" b="1" dirty="0" smtClean="0">
                <a:solidFill>
                  <a:srgbClr val="FF0000"/>
                </a:solidFill>
                <a:latin typeface="Helvetica" charset="0"/>
              </a:rPr>
              <a:t>R </a:t>
            </a:r>
            <a:r>
              <a:rPr lang="en-US" sz="1400" dirty="0">
                <a:solidFill>
                  <a:srgbClr val="081D58"/>
                </a:solidFill>
                <a:latin typeface="Times New Roman" charset="0"/>
              </a:rPr>
              <a:t>C</a:t>
            </a:r>
            <a:r>
              <a:rPr lang="en-US" sz="1400" baseline="-25000" dirty="0">
                <a:solidFill>
                  <a:srgbClr val="081D58"/>
                </a:solidFill>
                <a:latin typeface="Times New Roman" charset="0"/>
              </a:rPr>
              <a:t>20</a:t>
            </a:r>
            <a:r>
              <a:rPr lang="en-US" sz="1400" dirty="0">
                <a:solidFill>
                  <a:srgbClr val="081D58"/>
                </a:solidFill>
                <a:latin typeface="Times New Roman" charset="0"/>
              </a:rPr>
              <a:t>H</a:t>
            </a:r>
            <a:r>
              <a:rPr lang="en-US" sz="1400" baseline="-25000" dirty="0">
                <a:solidFill>
                  <a:srgbClr val="081D58"/>
                </a:solidFill>
                <a:latin typeface="Times New Roman" charset="0"/>
              </a:rPr>
              <a:t>24</a:t>
            </a:r>
            <a:r>
              <a:rPr lang="en-US" sz="1400" dirty="0">
                <a:solidFill>
                  <a:srgbClr val="081D58"/>
                </a:solidFill>
                <a:latin typeface="Times New Roman" charset="0"/>
              </a:rPr>
              <a:t>N</a:t>
            </a:r>
            <a:r>
              <a:rPr lang="en-US" sz="1400" baseline="-25000" dirty="0">
                <a:solidFill>
                  <a:srgbClr val="081D58"/>
                </a:solidFill>
                <a:latin typeface="Times New Roman" charset="0"/>
              </a:rPr>
              <a:t>2</a:t>
            </a:r>
            <a:r>
              <a:rPr lang="en-US" sz="1400" dirty="0">
                <a:solidFill>
                  <a:srgbClr val="081D58"/>
                </a:solidFill>
                <a:latin typeface="Times New Roman" charset="0"/>
              </a:rPr>
              <a:t>O</a:t>
            </a:r>
            <a:r>
              <a:rPr lang="en-US" sz="1400" b="1" dirty="0" smtClean="0">
                <a:solidFill>
                  <a:srgbClr val="000000"/>
                </a:solidFill>
                <a:latin typeface="Helvetica" charset="0"/>
              </a:rPr>
              <a:t>)</a:t>
            </a:r>
            <a:endParaRPr lang="en-US" sz="1400" b="1" dirty="0">
              <a:solidFill>
                <a:srgbClr val="000000"/>
              </a:solidFill>
              <a:latin typeface="Helvetica" charset="0"/>
            </a:endParaRPr>
          </a:p>
        </p:txBody>
      </p:sp>
      <p:sp>
        <p:nvSpPr>
          <p:cNvPr id="49162" name="Rectangle 14"/>
          <p:cNvSpPr>
            <a:spLocks noChangeArrowheads="1"/>
          </p:cNvSpPr>
          <p:nvPr/>
        </p:nvSpPr>
        <p:spPr bwMode="auto">
          <a:xfrm>
            <a:off x="2362200" y="4259263"/>
            <a:ext cx="115693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dirty="0" smtClean="0">
                <a:solidFill>
                  <a:srgbClr val="000000"/>
                </a:solidFill>
                <a:latin typeface="Helvetica" charset="0"/>
              </a:rPr>
              <a:t>Grams</a:t>
            </a:r>
          </a:p>
          <a:p>
            <a:r>
              <a:rPr lang="en-US" sz="1400" b="1" dirty="0" smtClean="0">
                <a:solidFill>
                  <a:srgbClr val="000000"/>
                </a:solidFill>
                <a:latin typeface="Helvetica" charset="0"/>
              </a:rPr>
              <a:t> </a:t>
            </a:r>
            <a:r>
              <a:rPr lang="en-US" sz="1400" b="1" dirty="0">
                <a:solidFill>
                  <a:srgbClr val="000000"/>
                </a:solidFill>
                <a:latin typeface="Helvetica" charset="0"/>
              </a:rPr>
              <a:t>(</a:t>
            </a:r>
            <a:r>
              <a:rPr lang="en-US" sz="1400" b="1" dirty="0" smtClean="0">
                <a:solidFill>
                  <a:srgbClr val="FF0000"/>
                </a:solidFill>
                <a:latin typeface="Helvetica" charset="0"/>
              </a:rPr>
              <a:t>R </a:t>
            </a:r>
            <a:r>
              <a:rPr lang="en-US" sz="1400" dirty="0">
                <a:solidFill>
                  <a:srgbClr val="081D58"/>
                </a:solidFill>
                <a:latin typeface="Times New Roman" charset="0"/>
              </a:rPr>
              <a:t>C</a:t>
            </a:r>
            <a:r>
              <a:rPr lang="en-US" sz="1400" baseline="-25000" dirty="0">
                <a:solidFill>
                  <a:srgbClr val="081D58"/>
                </a:solidFill>
                <a:latin typeface="Times New Roman" charset="0"/>
              </a:rPr>
              <a:t>20</a:t>
            </a:r>
            <a:r>
              <a:rPr lang="en-US" sz="1400" dirty="0">
                <a:solidFill>
                  <a:srgbClr val="081D58"/>
                </a:solidFill>
                <a:latin typeface="Times New Roman" charset="0"/>
              </a:rPr>
              <a:t>H</a:t>
            </a:r>
            <a:r>
              <a:rPr lang="en-US" sz="1400" baseline="-25000" dirty="0">
                <a:solidFill>
                  <a:srgbClr val="081D58"/>
                </a:solidFill>
                <a:latin typeface="Times New Roman" charset="0"/>
              </a:rPr>
              <a:t>24</a:t>
            </a:r>
            <a:r>
              <a:rPr lang="en-US" sz="1400" dirty="0">
                <a:solidFill>
                  <a:srgbClr val="081D58"/>
                </a:solidFill>
                <a:latin typeface="Times New Roman" charset="0"/>
              </a:rPr>
              <a:t>N</a:t>
            </a:r>
            <a:r>
              <a:rPr lang="en-US" sz="1400" baseline="-25000" dirty="0">
                <a:solidFill>
                  <a:srgbClr val="081D58"/>
                </a:solidFill>
                <a:latin typeface="Times New Roman" charset="0"/>
              </a:rPr>
              <a:t>2</a:t>
            </a:r>
            <a:r>
              <a:rPr lang="en-US" sz="1400" dirty="0">
                <a:solidFill>
                  <a:srgbClr val="081D58"/>
                </a:solidFill>
                <a:latin typeface="Times New Roman" charset="0"/>
              </a:rPr>
              <a:t>O</a:t>
            </a:r>
            <a:r>
              <a:rPr lang="en-US" sz="1400" b="1" dirty="0" smtClean="0">
                <a:solidFill>
                  <a:srgbClr val="000000"/>
                </a:solidFill>
                <a:latin typeface="Helvetica" charset="0"/>
              </a:rPr>
              <a:t>)</a:t>
            </a:r>
            <a:endParaRPr lang="en-US" sz="1400" b="1" dirty="0">
              <a:solidFill>
                <a:srgbClr val="000000"/>
              </a:solidFill>
              <a:latin typeface="Helvetica" charset="0"/>
            </a:endParaRPr>
          </a:p>
        </p:txBody>
      </p:sp>
      <p:sp>
        <p:nvSpPr>
          <p:cNvPr id="49163" name="Rectangle 15"/>
          <p:cNvSpPr>
            <a:spLocks noChangeArrowheads="1"/>
          </p:cNvSpPr>
          <p:nvPr/>
        </p:nvSpPr>
        <p:spPr bwMode="auto">
          <a:xfrm>
            <a:off x="2362200" y="4990981"/>
            <a:ext cx="1655918"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dirty="0">
                <a:solidFill>
                  <a:srgbClr val="008000"/>
                </a:solidFill>
                <a:latin typeface="Helvetica" charset="0"/>
              </a:rPr>
              <a:t> (</a:t>
            </a:r>
            <a:r>
              <a:rPr lang="en-US" sz="1400" b="1" i="1" dirty="0">
                <a:solidFill>
                  <a:srgbClr val="008000"/>
                </a:solidFill>
                <a:latin typeface="Helvetica" charset="0"/>
              </a:rPr>
              <a:t>Divide</a:t>
            </a:r>
            <a:r>
              <a:rPr lang="en-US" sz="1400" b="1" dirty="0" smtClean="0">
                <a:solidFill>
                  <a:srgbClr val="008000"/>
                </a:solidFill>
                <a:latin typeface="Helvetica" charset="0"/>
              </a:rPr>
              <a:t>)</a:t>
            </a:r>
          </a:p>
          <a:p>
            <a:endParaRPr lang="en-US" sz="1400" b="1" dirty="0">
              <a:solidFill>
                <a:srgbClr val="008000"/>
              </a:solidFill>
              <a:latin typeface="Helvetica" charset="0"/>
            </a:endParaRPr>
          </a:p>
          <a:p>
            <a:r>
              <a:rPr lang="en-US" sz="1400" b="1" dirty="0" smtClean="0">
                <a:solidFill>
                  <a:srgbClr val="DF9255"/>
                </a:solidFill>
                <a:latin typeface="Helvetica" charset="0"/>
              </a:rPr>
              <a:t>Mass </a:t>
            </a:r>
            <a:r>
              <a:rPr lang="en-US" sz="1400" b="1" dirty="0" smtClean="0">
                <a:solidFill>
                  <a:srgbClr val="000000"/>
                </a:solidFill>
                <a:latin typeface="Helvetica" charset="0"/>
              </a:rPr>
              <a:t> (</a:t>
            </a:r>
            <a:r>
              <a:rPr lang="en-US" sz="1400" b="1" dirty="0" smtClean="0">
                <a:solidFill>
                  <a:srgbClr val="FF0000"/>
                </a:solidFill>
                <a:latin typeface="Helvetica" charset="0"/>
              </a:rPr>
              <a:t>R </a:t>
            </a:r>
            <a:r>
              <a:rPr lang="en-US" sz="1400" dirty="0">
                <a:solidFill>
                  <a:srgbClr val="081D58"/>
                </a:solidFill>
                <a:latin typeface="Times New Roman" charset="0"/>
              </a:rPr>
              <a:t>C</a:t>
            </a:r>
            <a:r>
              <a:rPr lang="en-US" sz="1400" baseline="-25000" dirty="0">
                <a:solidFill>
                  <a:srgbClr val="081D58"/>
                </a:solidFill>
                <a:latin typeface="Times New Roman" charset="0"/>
              </a:rPr>
              <a:t>20</a:t>
            </a:r>
            <a:r>
              <a:rPr lang="en-US" sz="1400" dirty="0">
                <a:solidFill>
                  <a:srgbClr val="081D58"/>
                </a:solidFill>
                <a:latin typeface="Times New Roman" charset="0"/>
              </a:rPr>
              <a:t>H</a:t>
            </a:r>
            <a:r>
              <a:rPr lang="en-US" sz="1400" baseline="-25000" dirty="0">
                <a:solidFill>
                  <a:srgbClr val="081D58"/>
                </a:solidFill>
                <a:latin typeface="Times New Roman" charset="0"/>
              </a:rPr>
              <a:t>24</a:t>
            </a:r>
            <a:r>
              <a:rPr lang="en-US" sz="1400" dirty="0">
                <a:solidFill>
                  <a:srgbClr val="081D58"/>
                </a:solidFill>
                <a:latin typeface="Times New Roman" charset="0"/>
              </a:rPr>
              <a:t>N</a:t>
            </a:r>
            <a:r>
              <a:rPr lang="en-US" sz="1400" baseline="-25000" dirty="0">
                <a:solidFill>
                  <a:srgbClr val="081D58"/>
                </a:solidFill>
                <a:latin typeface="Times New Roman" charset="0"/>
              </a:rPr>
              <a:t>2</a:t>
            </a:r>
            <a:r>
              <a:rPr lang="en-US" sz="1400" dirty="0">
                <a:solidFill>
                  <a:srgbClr val="081D58"/>
                </a:solidFill>
                <a:latin typeface="Times New Roman" charset="0"/>
              </a:rPr>
              <a:t>O</a:t>
            </a:r>
            <a:r>
              <a:rPr lang="en-US" sz="1400" b="1" dirty="0" smtClean="0">
                <a:solidFill>
                  <a:srgbClr val="000000"/>
                </a:solidFill>
                <a:latin typeface="Helvetica" charset="0"/>
              </a:rPr>
              <a:t>)</a:t>
            </a:r>
            <a:r>
              <a:rPr lang="en-US" sz="1400" b="1" dirty="0" smtClean="0">
                <a:solidFill>
                  <a:srgbClr val="FF0000"/>
                </a:solidFill>
                <a:latin typeface="Helvetica" charset="0"/>
              </a:rPr>
              <a:t> </a:t>
            </a:r>
            <a:r>
              <a:rPr lang="en-US" b="1" dirty="0" smtClean="0">
                <a:solidFill>
                  <a:srgbClr val="000000"/>
                </a:solidFill>
                <a:latin typeface="Helvetica" charset="0"/>
              </a:rPr>
              <a:t> </a:t>
            </a:r>
            <a:endParaRPr lang="en-US" dirty="0"/>
          </a:p>
        </p:txBody>
      </p:sp>
      <p:sp>
        <p:nvSpPr>
          <p:cNvPr id="49164" name="Rectangle 16"/>
          <p:cNvSpPr>
            <a:spLocks noChangeArrowheads="1"/>
          </p:cNvSpPr>
          <p:nvPr/>
        </p:nvSpPr>
        <p:spPr bwMode="auto">
          <a:xfrm>
            <a:off x="2286000" y="5270500"/>
            <a:ext cx="838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dirty="0">
                <a:solidFill>
                  <a:srgbClr val="000000"/>
                </a:solidFill>
                <a:latin typeface="Helvetica" charset="0"/>
              </a:rPr>
              <a:t>  by </a:t>
            </a:r>
            <a:r>
              <a:rPr lang="en-US" sz="1400" b="1" dirty="0">
                <a:solidFill>
                  <a:srgbClr val="DF9255"/>
                </a:solidFill>
                <a:latin typeface="Helvetica" charset="0"/>
              </a:rPr>
              <a:t>Molar</a:t>
            </a:r>
          </a:p>
        </p:txBody>
      </p:sp>
      <p:sp>
        <p:nvSpPr>
          <p:cNvPr id="49165" name="Line 17"/>
          <p:cNvSpPr>
            <a:spLocks noChangeShapeType="1"/>
          </p:cNvSpPr>
          <p:nvPr/>
        </p:nvSpPr>
        <p:spPr bwMode="auto">
          <a:xfrm>
            <a:off x="2297113" y="3040063"/>
            <a:ext cx="1587"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66" name="Rectangle 18"/>
          <p:cNvSpPr>
            <a:spLocks noChangeArrowheads="1"/>
          </p:cNvSpPr>
          <p:nvPr/>
        </p:nvSpPr>
        <p:spPr bwMode="auto">
          <a:xfrm>
            <a:off x="2492375" y="3644900"/>
            <a:ext cx="7683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1 mol (</a:t>
            </a:r>
            <a:r>
              <a:rPr lang="en-US" sz="1400" b="1">
                <a:solidFill>
                  <a:srgbClr val="FF0000"/>
                </a:solidFill>
                <a:latin typeface="Helvetica" charset="0"/>
              </a:rPr>
              <a:t>R</a:t>
            </a:r>
            <a:r>
              <a:rPr lang="en-US" sz="1400" b="1">
                <a:solidFill>
                  <a:srgbClr val="000000"/>
                </a:solidFill>
                <a:latin typeface="Helvetica" charset="0"/>
              </a:rPr>
              <a:t>)</a:t>
            </a:r>
          </a:p>
        </p:txBody>
      </p:sp>
      <p:sp>
        <p:nvSpPr>
          <p:cNvPr id="49167" name="Rectangle 19"/>
          <p:cNvSpPr>
            <a:spLocks noChangeArrowheads="1"/>
          </p:cNvSpPr>
          <p:nvPr/>
        </p:nvSpPr>
        <p:spPr bwMode="auto">
          <a:xfrm>
            <a:off x="5334000" y="3581400"/>
            <a:ext cx="171263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dirty="0">
                <a:solidFill>
                  <a:srgbClr val="000000"/>
                </a:solidFill>
                <a:latin typeface="Helvetica" charset="0"/>
              </a:rPr>
              <a:t>grams </a:t>
            </a:r>
            <a:r>
              <a:rPr lang="en-US" sz="1400" b="1" dirty="0" smtClean="0">
                <a:solidFill>
                  <a:srgbClr val="000000"/>
                </a:solidFill>
                <a:latin typeface="Helvetica" charset="0"/>
              </a:rPr>
              <a:t>(</a:t>
            </a:r>
            <a:r>
              <a:rPr lang="en-US" sz="1400" b="1" dirty="0" smtClean="0">
                <a:solidFill>
                  <a:srgbClr val="3366FF"/>
                </a:solidFill>
                <a:latin typeface="Helvetica" charset="0"/>
              </a:rPr>
              <a:t>P </a:t>
            </a:r>
            <a:r>
              <a:rPr lang="en-US" sz="1400" dirty="0">
                <a:solidFill>
                  <a:schemeClr val="bg2"/>
                </a:solidFill>
                <a:latin typeface="Times New Roman" charset="0"/>
              </a:rPr>
              <a:t>C</a:t>
            </a:r>
            <a:r>
              <a:rPr lang="en-US" sz="1400" baseline="-25000" dirty="0">
                <a:solidFill>
                  <a:schemeClr val="bg2"/>
                </a:solidFill>
                <a:latin typeface="Times New Roman" charset="0"/>
              </a:rPr>
              <a:t>20</a:t>
            </a:r>
            <a:r>
              <a:rPr lang="en-US" sz="1400" dirty="0">
                <a:solidFill>
                  <a:schemeClr val="bg2"/>
                </a:solidFill>
                <a:latin typeface="Times New Roman" charset="0"/>
              </a:rPr>
              <a:t>H</a:t>
            </a:r>
            <a:r>
              <a:rPr lang="en-US" sz="1400" baseline="-25000" dirty="0">
                <a:solidFill>
                  <a:schemeClr val="bg2"/>
                </a:solidFill>
                <a:latin typeface="Times New Roman" charset="0"/>
              </a:rPr>
              <a:t>26</a:t>
            </a:r>
            <a:r>
              <a:rPr lang="en-US" sz="1400" dirty="0">
                <a:solidFill>
                  <a:schemeClr val="bg2"/>
                </a:solidFill>
                <a:latin typeface="Times New Roman" charset="0"/>
              </a:rPr>
              <a:t>N</a:t>
            </a:r>
            <a:r>
              <a:rPr lang="en-US" sz="1400" baseline="-25000" dirty="0">
                <a:solidFill>
                  <a:schemeClr val="bg2"/>
                </a:solidFill>
                <a:latin typeface="Times New Roman" charset="0"/>
              </a:rPr>
              <a:t>2</a:t>
            </a:r>
            <a:r>
              <a:rPr lang="en-US" sz="1400" dirty="0">
                <a:solidFill>
                  <a:schemeClr val="bg2"/>
                </a:solidFill>
                <a:latin typeface="Times New Roman" charset="0"/>
              </a:rPr>
              <a:t>O</a:t>
            </a:r>
            <a:r>
              <a:rPr lang="en-US" sz="1400" b="1" dirty="0" smtClean="0">
                <a:solidFill>
                  <a:srgbClr val="000000"/>
                </a:solidFill>
                <a:latin typeface="Helvetica" charset="0"/>
              </a:rPr>
              <a:t>)</a:t>
            </a:r>
            <a:endParaRPr lang="en-US" sz="1400" b="1" dirty="0">
              <a:solidFill>
                <a:srgbClr val="000000"/>
              </a:solidFill>
              <a:latin typeface="Helvetica" charset="0"/>
            </a:endParaRPr>
          </a:p>
        </p:txBody>
      </p:sp>
      <p:sp>
        <p:nvSpPr>
          <p:cNvPr id="49168" name="Rectangle 20"/>
          <p:cNvSpPr>
            <a:spLocks noChangeArrowheads="1"/>
          </p:cNvSpPr>
          <p:nvPr/>
        </p:nvSpPr>
        <p:spPr bwMode="auto">
          <a:xfrm>
            <a:off x="7504043" y="3914775"/>
            <a:ext cx="877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dirty="0" smtClean="0">
                <a:solidFill>
                  <a:srgbClr val="000000"/>
                </a:solidFill>
                <a:latin typeface="Helvetica" charset="0"/>
              </a:rPr>
              <a:t> </a:t>
            </a:r>
            <a:r>
              <a:rPr lang="en-US" sz="1400" b="1" dirty="0">
                <a:solidFill>
                  <a:srgbClr val="000000"/>
                </a:solidFill>
                <a:latin typeface="Helvetica" charset="0"/>
              </a:rPr>
              <a:t>grams (</a:t>
            </a:r>
            <a:r>
              <a:rPr lang="en-US" sz="1400" b="1" dirty="0">
                <a:solidFill>
                  <a:srgbClr val="3366FF"/>
                </a:solidFill>
                <a:latin typeface="Helvetica" charset="0"/>
              </a:rPr>
              <a:t>P</a:t>
            </a:r>
            <a:r>
              <a:rPr lang="en-US" sz="1400" b="1" dirty="0">
                <a:solidFill>
                  <a:srgbClr val="000000"/>
                </a:solidFill>
                <a:latin typeface="Helvetica" charset="0"/>
              </a:rPr>
              <a:t>)</a:t>
            </a:r>
          </a:p>
        </p:txBody>
      </p:sp>
      <p:sp>
        <p:nvSpPr>
          <p:cNvPr id="49169" name="Rectangle 21"/>
          <p:cNvSpPr>
            <a:spLocks noChangeArrowheads="1"/>
          </p:cNvSpPr>
          <p:nvPr/>
        </p:nvSpPr>
        <p:spPr bwMode="auto">
          <a:xfrm>
            <a:off x="5413375" y="4267200"/>
            <a:ext cx="758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dirty="0">
                <a:solidFill>
                  <a:srgbClr val="000000"/>
                </a:solidFill>
                <a:latin typeface="Helvetica" charset="0"/>
              </a:rPr>
              <a:t>1 </a:t>
            </a:r>
            <a:r>
              <a:rPr lang="en-US" sz="1400" b="1" dirty="0" err="1">
                <a:solidFill>
                  <a:srgbClr val="000000"/>
                </a:solidFill>
                <a:latin typeface="Helvetica" charset="0"/>
              </a:rPr>
              <a:t>mol</a:t>
            </a:r>
            <a:r>
              <a:rPr lang="en-US" sz="1400" b="1" dirty="0">
                <a:solidFill>
                  <a:srgbClr val="000000"/>
                </a:solidFill>
                <a:latin typeface="Helvetica" charset="0"/>
              </a:rPr>
              <a:t> (</a:t>
            </a:r>
            <a:r>
              <a:rPr lang="en-US" sz="1400" b="1" dirty="0">
                <a:solidFill>
                  <a:srgbClr val="3366FF"/>
                </a:solidFill>
                <a:latin typeface="Helvetica" charset="0"/>
              </a:rPr>
              <a:t>P</a:t>
            </a:r>
            <a:r>
              <a:rPr lang="en-US" sz="1400" b="1" dirty="0">
                <a:solidFill>
                  <a:srgbClr val="000000"/>
                </a:solidFill>
                <a:latin typeface="Helvetica" charset="0"/>
              </a:rPr>
              <a:t>)</a:t>
            </a:r>
          </a:p>
        </p:txBody>
      </p:sp>
      <p:sp>
        <p:nvSpPr>
          <p:cNvPr id="49170" name="Line 24"/>
          <p:cNvSpPr>
            <a:spLocks noChangeShapeType="1"/>
          </p:cNvSpPr>
          <p:nvPr/>
        </p:nvSpPr>
        <p:spPr bwMode="auto">
          <a:xfrm>
            <a:off x="5084763" y="3040063"/>
            <a:ext cx="1587"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71" name="Line 25"/>
          <p:cNvSpPr>
            <a:spLocks noChangeShapeType="1"/>
          </p:cNvSpPr>
          <p:nvPr/>
        </p:nvSpPr>
        <p:spPr bwMode="auto">
          <a:xfrm>
            <a:off x="3538538" y="3025775"/>
            <a:ext cx="1587" cy="19446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72" name="Line 26"/>
          <p:cNvSpPr>
            <a:spLocks noChangeShapeType="1"/>
          </p:cNvSpPr>
          <p:nvPr/>
        </p:nvSpPr>
        <p:spPr bwMode="auto">
          <a:xfrm>
            <a:off x="6708775" y="3983038"/>
            <a:ext cx="239713"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73" name="Line 27"/>
          <p:cNvSpPr>
            <a:spLocks noChangeShapeType="1"/>
          </p:cNvSpPr>
          <p:nvPr/>
        </p:nvSpPr>
        <p:spPr bwMode="auto">
          <a:xfrm>
            <a:off x="6721475" y="4087813"/>
            <a:ext cx="239713"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74" name="Rectangle 28"/>
          <p:cNvSpPr>
            <a:spLocks noChangeArrowheads="1"/>
          </p:cNvSpPr>
          <p:nvPr/>
        </p:nvSpPr>
        <p:spPr bwMode="auto">
          <a:xfrm>
            <a:off x="3835400" y="2254250"/>
            <a:ext cx="5127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8000"/>
                </a:solidFill>
                <a:latin typeface="Helvetica" charset="0"/>
              </a:rPr>
              <a:t>Moles</a:t>
            </a:r>
            <a:endParaRPr lang="en-US"/>
          </a:p>
        </p:txBody>
      </p:sp>
      <p:sp>
        <p:nvSpPr>
          <p:cNvPr id="49175" name="Rectangle 30"/>
          <p:cNvSpPr>
            <a:spLocks noChangeArrowheads="1"/>
          </p:cNvSpPr>
          <p:nvPr/>
        </p:nvSpPr>
        <p:spPr bwMode="auto">
          <a:xfrm>
            <a:off x="3835400" y="2514600"/>
            <a:ext cx="977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dirty="0">
                <a:solidFill>
                  <a:srgbClr val="CC6600"/>
                </a:solidFill>
                <a:latin typeface="Helvetica" charset="0"/>
              </a:rPr>
              <a:t>Molar Mass</a:t>
            </a:r>
            <a:endParaRPr lang="en-US" dirty="0"/>
          </a:p>
        </p:txBody>
      </p:sp>
      <p:sp>
        <p:nvSpPr>
          <p:cNvPr id="49176" name="Rectangle 32"/>
          <p:cNvSpPr>
            <a:spLocks noChangeArrowheads="1"/>
          </p:cNvSpPr>
          <p:nvPr/>
        </p:nvSpPr>
        <p:spPr bwMode="auto">
          <a:xfrm>
            <a:off x="3886200" y="3657600"/>
            <a:ext cx="8842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 </a:t>
            </a:r>
            <a:r>
              <a:rPr lang="en-US" sz="1800">
                <a:solidFill>
                  <a:srgbClr val="000000"/>
                </a:solidFill>
                <a:latin typeface="Helvetica" charset="0"/>
              </a:rPr>
              <a:t>mol (</a:t>
            </a:r>
            <a:r>
              <a:rPr lang="en-US" sz="1400" b="1">
                <a:solidFill>
                  <a:schemeClr val="accent2"/>
                </a:solidFill>
                <a:latin typeface="Helvetica" charset="0"/>
              </a:rPr>
              <a:t>P</a:t>
            </a:r>
            <a:r>
              <a:rPr lang="en-US" sz="1400" b="1">
                <a:solidFill>
                  <a:srgbClr val="000000"/>
                </a:solidFill>
                <a:latin typeface="Helvetica" charset="0"/>
              </a:rPr>
              <a:t>)</a:t>
            </a:r>
            <a:endParaRPr lang="en-US" sz="1400" b="1">
              <a:solidFill>
                <a:schemeClr val="accent2"/>
              </a:solidFill>
              <a:latin typeface="Helvetica" charset="0"/>
            </a:endParaRPr>
          </a:p>
        </p:txBody>
      </p:sp>
      <p:sp>
        <p:nvSpPr>
          <p:cNvPr id="49177" name="Rectangle 33"/>
          <p:cNvSpPr>
            <a:spLocks noChangeArrowheads="1"/>
          </p:cNvSpPr>
          <p:nvPr/>
        </p:nvSpPr>
        <p:spPr bwMode="auto">
          <a:xfrm>
            <a:off x="3886200" y="4114800"/>
            <a:ext cx="8778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a:t>
            </a:r>
            <a:r>
              <a:rPr lang="en-US" sz="1800">
                <a:solidFill>
                  <a:srgbClr val="000000"/>
                </a:solidFill>
                <a:latin typeface="Helvetica" charset="0"/>
              </a:rPr>
              <a:t> mol </a:t>
            </a:r>
            <a:r>
              <a:rPr lang="en-US" sz="1400">
                <a:solidFill>
                  <a:srgbClr val="000000"/>
                </a:solidFill>
                <a:latin typeface="Helvetica" charset="0"/>
              </a:rPr>
              <a:t>(</a:t>
            </a:r>
            <a:r>
              <a:rPr lang="en-US" sz="1400">
                <a:solidFill>
                  <a:srgbClr val="FF0000"/>
                </a:solidFill>
                <a:latin typeface="Helvetica" charset="0"/>
              </a:rPr>
              <a:t>R</a:t>
            </a:r>
            <a:r>
              <a:rPr lang="en-US" sz="1400">
                <a:solidFill>
                  <a:srgbClr val="000000"/>
                </a:solidFill>
                <a:latin typeface="Helvetica" charset="0"/>
              </a:rPr>
              <a:t>)</a:t>
            </a:r>
            <a:r>
              <a:rPr lang="en-US" sz="1800">
                <a:solidFill>
                  <a:srgbClr val="000000"/>
                </a:solidFill>
                <a:latin typeface="Helvetica" charset="0"/>
              </a:rPr>
              <a:t> </a:t>
            </a:r>
          </a:p>
        </p:txBody>
      </p:sp>
      <p:sp>
        <p:nvSpPr>
          <p:cNvPr id="49178" name="Oval 34"/>
          <p:cNvSpPr>
            <a:spLocks noChangeArrowheads="1"/>
          </p:cNvSpPr>
          <p:nvPr/>
        </p:nvSpPr>
        <p:spPr bwMode="auto">
          <a:xfrm>
            <a:off x="3810000" y="3249613"/>
            <a:ext cx="990600" cy="1497012"/>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79" name="Rectangle 35"/>
          <p:cNvSpPr>
            <a:spLocks noChangeArrowheads="1"/>
          </p:cNvSpPr>
          <p:nvPr/>
        </p:nvSpPr>
        <p:spPr bwMode="auto">
          <a:xfrm>
            <a:off x="3733800" y="4872038"/>
            <a:ext cx="15605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i="1">
                <a:solidFill>
                  <a:srgbClr val="000000"/>
                </a:solidFill>
                <a:latin typeface="Helvetica" charset="0"/>
              </a:rPr>
              <a:t>"Gatekeepers</a:t>
            </a:r>
            <a:r>
              <a:rPr lang="ja-JP" altLang="en-US" sz="1400" b="1" i="1">
                <a:solidFill>
                  <a:srgbClr val="000000"/>
                </a:solidFill>
                <a:latin typeface="Helvetica" charset="0"/>
              </a:rPr>
              <a:t>”</a:t>
            </a:r>
            <a:endParaRPr lang="en-US" sz="1400" b="1" i="1">
              <a:solidFill>
                <a:srgbClr val="000000"/>
              </a:solidFill>
              <a:latin typeface="Helvetica" charset="0"/>
            </a:endParaRPr>
          </a:p>
          <a:p>
            <a:r>
              <a:rPr lang="en-US" sz="1400" b="1" i="1">
                <a:solidFill>
                  <a:srgbClr val="000000"/>
                </a:solidFill>
                <a:latin typeface="Helvetica" charset="0"/>
              </a:rPr>
              <a:t>from</a:t>
            </a:r>
          </a:p>
          <a:p>
            <a:r>
              <a:rPr lang="en-US" sz="1400" b="1" i="1">
                <a:solidFill>
                  <a:srgbClr val="000000"/>
                </a:solidFill>
                <a:latin typeface="Helvetica" charset="0"/>
              </a:rPr>
              <a:t>Balanced reaction</a:t>
            </a:r>
            <a:endParaRPr lang="en-US"/>
          </a:p>
        </p:txBody>
      </p:sp>
      <p:sp>
        <p:nvSpPr>
          <p:cNvPr id="37" name="Rectangle 2"/>
          <p:cNvSpPr txBox="1">
            <a:spLocks noChangeArrowheads="1"/>
          </p:cNvSpPr>
          <p:nvPr/>
        </p:nvSpPr>
        <p:spPr bwMode="auto">
          <a:xfrm>
            <a:off x="914400" y="0"/>
            <a:ext cx="7770812" cy="1123950"/>
          </a:xfrm>
          <a:prstGeom prst="rect">
            <a:avLst/>
          </a:prstGeom>
          <a:noFill/>
          <a:ln w="12700">
            <a:noFill/>
            <a:miter lim="800000"/>
            <a:headEnd/>
            <a:tailEnd/>
          </a:ln>
          <a:effectLst/>
        </p:spPr>
        <p:txBody>
          <a:bodyPr lIns="90487" tIns="44450" rIns="90487" bIns="44450" anchor="b"/>
          <a:lstStyle>
            <a:lvl1pPr>
              <a:defRPr sz="2400">
                <a:solidFill>
                  <a:schemeClr val="tx1"/>
                </a:solidFill>
                <a:latin typeface="Book Antiqua" charset="0"/>
                <a:ea typeface="ＭＳ Ｐゴシック" charset="0"/>
                <a:cs typeface="ＭＳ Ｐゴシック" charset="0"/>
              </a:defRPr>
            </a:lvl1pPr>
            <a:lvl2pPr marL="37931725" indent="-37474525">
              <a:defRPr sz="2400">
                <a:solidFill>
                  <a:schemeClr val="tx1"/>
                </a:solidFill>
                <a:latin typeface="Book Antiqua" charset="0"/>
                <a:ea typeface="ＭＳ Ｐゴシック" charset="0"/>
              </a:defRPr>
            </a:lvl2pPr>
            <a:lvl3pPr>
              <a:defRPr sz="2400">
                <a:solidFill>
                  <a:schemeClr val="tx1"/>
                </a:solidFill>
                <a:latin typeface="Book Antiqua" charset="0"/>
                <a:ea typeface="ＭＳ Ｐゴシック" charset="0"/>
              </a:defRPr>
            </a:lvl3pPr>
            <a:lvl4pPr>
              <a:defRPr sz="2400">
                <a:solidFill>
                  <a:schemeClr val="tx1"/>
                </a:solidFill>
                <a:latin typeface="Book Antiqua" charset="0"/>
                <a:ea typeface="ＭＳ Ｐゴシック" charset="0"/>
              </a:defRPr>
            </a:lvl4pPr>
            <a:lvl5pPr>
              <a:defRPr sz="2400">
                <a:solidFill>
                  <a:schemeClr val="tx1"/>
                </a:solidFill>
                <a:latin typeface="Book Antiqua" charset="0"/>
                <a:ea typeface="ＭＳ Ｐゴシック" charset="0"/>
              </a:defRPr>
            </a:lvl5pPr>
            <a:lvl6pPr marL="457200" eaLnBrk="0" fontAlgn="base" hangingPunct="0">
              <a:spcBef>
                <a:spcPct val="0"/>
              </a:spcBef>
              <a:spcAft>
                <a:spcPct val="0"/>
              </a:spcAft>
              <a:defRPr sz="2400">
                <a:solidFill>
                  <a:schemeClr val="tx1"/>
                </a:solidFill>
                <a:latin typeface="Book Antiqua" charset="0"/>
                <a:ea typeface="ＭＳ Ｐゴシック" charset="0"/>
              </a:defRPr>
            </a:lvl6pPr>
            <a:lvl7pPr marL="914400" eaLnBrk="0" fontAlgn="base" hangingPunct="0">
              <a:spcBef>
                <a:spcPct val="0"/>
              </a:spcBef>
              <a:spcAft>
                <a:spcPct val="0"/>
              </a:spcAft>
              <a:defRPr sz="2400">
                <a:solidFill>
                  <a:schemeClr val="tx1"/>
                </a:solidFill>
                <a:latin typeface="Book Antiqua" charset="0"/>
                <a:ea typeface="ＭＳ Ｐゴシック" charset="0"/>
              </a:defRPr>
            </a:lvl7pPr>
            <a:lvl8pPr marL="1371600" eaLnBrk="0" fontAlgn="base" hangingPunct="0">
              <a:spcBef>
                <a:spcPct val="0"/>
              </a:spcBef>
              <a:spcAft>
                <a:spcPct val="0"/>
              </a:spcAft>
              <a:defRPr sz="2400">
                <a:solidFill>
                  <a:schemeClr val="tx1"/>
                </a:solidFill>
                <a:latin typeface="Book Antiqua" charset="0"/>
                <a:ea typeface="ＭＳ Ｐゴシック" charset="0"/>
              </a:defRPr>
            </a:lvl8pPr>
            <a:lvl9pPr marL="1828800" eaLnBrk="0" fontAlgn="base" hangingPunct="0">
              <a:spcBef>
                <a:spcPct val="0"/>
              </a:spcBef>
              <a:spcAft>
                <a:spcPct val="0"/>
              </a:spcAft>
              <a:defRPr sz="2400">
                <a:solidFill>
                  <a:schemeClr val="tx1"/>
                </a:solidFill>
                <a:latin typeface="Book Antiqua" charset="0"/>
                <a:ea typeface="ＭＳ Ｐゴシック" charset="0"/>
              </a:defRPr>
            </a:lvl9pPr>
          </a:lstStyle>
          <a:p>
            <a:pPr algn="ctr"/>
            <a:r>
              <a:rPr lang="en-US" sz="3200" i="1" dirty="0">
                <a:solidFill>
                  <a:srgbClr val="450045"/>
                </a:solidFill>
                <a:effectLst>
                  <a:outerShdw blurRad="38100" dist="38100" dir="2700000" algn="tl">
                    <a:srgbClr val="DDDDDD"/>
                  </a:outerShdw>
                </a:effectLst>
                <a:latin typeface="Arial" charset="0"/>
              </a:rPr>
              <a:t>Theoretical (Yield) Mass </a:t>
            </a:r>
            <a:r>
              <a:rPr lang="en-US" sz="3200" i="1" dirty="0" smtClean="0">
                <a:solidFill>
                  <a:srgbClr val="450045"/>
                </a:solidFill>
                <a:effectLst>
                  <a:outerShdw blurRad="38100" dist="38100" dir="2700000" algn="tl">
                    <a:srgbClr val="DDDDDD"/>
                  </a:outerShdw>
                </a:effectLst>
                <a:latin typeface="Arial" charset="0"/>
              </a:rPr>
              <a:t>Calculation </a:t>
            </a:r>
            <a:endParaRPr lang="en-US" sz="3200" i="1" dirty="0">
              <a:solidFill>
                <a:srgbClr val="450045"/>
              </a:solidFill>
              <a:effectLst>
                <a:outerShdw blurRad="38100" dist="38100" dir="2700000" algn="tl">
                  <a:srgbClr val="DDDDDD"/>
                </a:outerShdw>
              </a:effectLst>
              <a:latin typeface="Arial" charset="0"/>
            </a:endParaRPr>
          </a:p>
          <a:p>
            <a:pPr algn="ctr"/>
            <a:r>
              <a:rPr lang="en-US" sz="3200" dirty="0" smtClean="0">
                <a:solidFill>
                  <a:srgbClr val="081D58"/>
                </a:solidFill>
                <a:latin typeface="Times New Roman" charset="0"/>
              </a:rPr>
              <a:t>C</a:t>
            </a:r>
            <a:r>
              <a:rPr lang="en-US" sz="3200" baseline="-25000" dirty="0" smtClean="0">
                <a:solidFill>
                  <a:srgbClr val="081D58"/>
                </a:solidFill>
                <a:latin typeface="Times New Roman" charset="0"/>
              </a:rPr>
              <a:t>20</a:t>
            </a:r>
            <a:r>
              <a:rPr lang="en-US" sz="3200" dirty="0" smtClean="0">
                <a:solidFill>
                  <a:srgbClr val="081D58"/>
                </a:solidFill>
                <a:latin typeface="Times New Roman" charset="0"/>
              </a:rPr>
              <a:t>H</a:t>
            </a:r>
            <a:r>
              <a:rPr lang="en-US" sz="3200" baseline="-25000" dirty="0" smtClean="0">
                <a:solidFill>
                  <a:srgbClr val="081D58"/>
                </a:solidFill>
                <a:latin typeface="Times New Roman" charset="0"/>
              </a:rPr>
              <a:t>24</a:t>
            </a:r>
            <a:r>
              <a:rPr lang="en-US" sz="3200" dirty="0" smtClean="0">
                <a:solidFill>
                  <a:srgbClr val="081D58"/>
                </a:solidFill>
                <a:latin typeface="Times New Roman" charset="0"/>
              </a:rPr>
              <a:t>N</a:t>
            </a:r>
            <a:r>
              <a:rPr lang="en-US" sz="3200" baseline="-25000" dirty="0" smtClean="0">
                <a:solidFill>
                  <a:srgbClr val="081D58"/>
                </a:solidFill>
                <a:latin typeface="Times New Roman" charset="0"/>
              </a:rPr>
              <a:t>2</a:t>
            </a:r>
            <a:r>
              <a:rPr lang="en-US" sz="3200" dirty="0" smtClean="0">
                <a:solidFill>
                  <a:srgbClr val="081D58"/>
                </a:solidFill>
                <a:latin typeface="Times New Roman" charset="0"/>
              </a:rPr>
              <a:t>O</a:t>
            </a:r>
            <a:r>
              <a:rPr lang="en-US" sz="3200" baseline="-25000" dirty="0" smtClean="0">
                <a:solidFill>
                  <a:srgbClr val="081D58"/>
                </a:solidFill>
                <a:latin typeface="Times New Roman" charset="0"/>
              </a:rPr>
              <a:t>(s)</a:t>
            </a:r>
            <a:r>
              <a:rPr lang="en-US" sz="3200" i="1" dirty="0" smtClean="0">
                <a:solidFill>
                  <a:srgbClr val="450045"/>
                </a:solidFill>
                <a:effectLst>
                  <a:outerShdw blurRad="38100" dist="38100" dir="2700000" algn="tl">
                    <a:srgbClr val="DDDDDD"/>
                  </a:outerShdw>
                </a:effectLst>
                <a:latin typeface="Arial" charset="0"/>
              </a:rPr>
              <a:t> </a:t>
            </a:r>
            <a:r>
              <a:rPr lang="en-US" sz="3200" i="1" dirty="0" smtClean="0">
                <a:solidFill>
                  <a:srgbClr val="081D58"/>
                </a:solidFill>
                <a:effectLst>
                  <a:outerShdw blurRad="38100" dist="38100" dir="2700000" algn="tl">
                    <a:srgbClr val="DDDDDD"/>
                  </a:outerShdw>
                </a:effectLst>
                <a:latin typeface="Arial" charset="0"/>
              </a:rPr>
              <a:t> + </a:t>
            </a:r>
            <a:r>
              <a:rPr lang="en-US" sz="3200" dirty="0" smtClean="0">
                <a:solidFill>
                  <a:srgbClr val="081D58"/>
                </a:solidFill>
                <a:latin typeface="Times New Roman" charset="0"/>
              </a:rPr>
              <a:t>H</a:t>
            </a:r>
            <a:r>
              <a:rPr lang="en-US" sz="3200" baseline="-25000" dirty="0" smtClean="0">
                <a:solidFill>
                  <a:srgbClr val="081D58"/>
                </a:solidFill>
                <a:latin typeface="Times New Roman" charset="0"/>
              </a:rPr>
              <a:t>2 (g)</a:t>
            </a:r>
            <a:r>
              <a:rPr lang="en-US" sz="3200" i="1" dirty="0" smtClean="0">
                <a:solidFill>
                  <a:srgbClr val="450045"/>
                </a:solidFill>
                <a:effectLst>
                  <a:outerShdw blurRad="38100" dist="38100" dir="2700000" algn="tl">
                    <a:srgbClr val="DDDDDD"/>
                  </a:outerShdw>
                </a:effectLst>
                <a:latin typeface="Arial" charset="0"/>
              </a:rPr>
              <a:t>      </a:t>
            </a:r>
            <a:r>
              <a:rPr lang="en-US" sz="3200" dirty="0" smtClean="0">
                <a:solidFill>
                  <a:schemeClr val="bg2"/>
                </a:solidFill>
                <a:latin typeface="Times New Roman" charset="0"/>
              </a:rPr>
              <a:t>C</a:t>
            </a:r>
            <a:r>
              <a:rPr lang="en-US" sz="3200" baseline="-25000" dirty="0" smtClean="0">
                <a:solidFill>
                  <a:schemeClr val="bg2"/>
                </a:solidFill>
                <a:latin typeface="Times New Roman" charset="0"/>
              </a:rPr>
              <a:t>20</a:t>
            </a:r>
            <a:r>
              <a:rPr lang="en-US" sz="3200" dirty="0" smtClean="0">
                <a:solidFill>
                  <a:schemeClr val="bg2"/>
                </a:solidFill>
                <a:latin typeface="Times New Roman" charset="0"/>
              </a:rPr>
              <a:t>H</a:t>
            </a:r>
            <a:r>
              <a:rPr lang="en-US" sz="3200" baseline="-25000" dirty="0" smtClean="0">
                <a:solidFill>
                  <a:schemeClr val="bg2"/>
                </a:solidFill>
                <a:latin typeface="Times New Roman" charset="0"/>
              </a:rPr>
              <a:t>26</a:t>
            </a:r>
            <a:r>
              <a:rPr lang="en-US" sz="3200" dirty="0" smtClean="0">
                <a:solidFill>
                  <a:schemeClr val="bg2"/>
                </a:solidFill>
                <a:latin typeface="Times New Roman" charset="0"/>
              </a:rPr>
              <a:t>N</a:t>
            </a:r>
            <a:r>
              <a:rPr lang="en-US" sz="3200" baseline="-25000" dirty="0" smtClean="0">
                <a:solidFill>
                  <a:schemeClr val="bg2"/>
                </a:solidFill>
                <a:latin typeface="Times New Roman" charset="0"/>
              </a:rPr>
              <a:t>2</a:t>
            </a:r>
            <a:r>
              <a:rPr lang="en-US" sz="3200" dirty="0" smtClean="0">
                <a:solidFill>
                  <a:schemeClr val="bg2"/>
                </a:solidFill>
                <a:latin typeface="Times New Roman" charset="0"/>
              </a:rPr>
              <a:t>O</a:t>
            </a:r>
            <a:r>
              <a:rPr lang="en-US" sz="3200" baseline="-25000" dirty="0" smtClean="0">
                <a:solidFill>
                  <a:srgbClr val="081D58"/>
                </a:solidFill>
                <a:latin typeface="Times New Roman" charset="0"/>
              </a:rPr>
              <a:t>(s)</a:t>
            </a:r>
            <a:r>
              <a:rPr lang="en-US" sz="3200" i="1" dirty="0" smtClean="0">
                <a:solidFill>
                  <a:srgbClr val="450045"/>
                </a:solidFill>
                <a:effectLst>
                  <a:outerShdw blurRad="38100" dist="38100" dir="2700000" algn="tl">
                    <a:srgbClr val="DDDDDD"/>
                  </a:outerShdw>
                </a:effectLst>
                <a:latin typeface="Arial" charset="0"/>
              </a:rPr>
              <a:t> </a:t>
            </a:r>
            <a:endParaRPr lang="en-US" sz="3200" b="1" i="1" dirty="0">
              <a:solidFill>
                <a:srgbClr val="450045"/>
              </a:solidFill>
              <a:effectLst>
                <a:outerShdw blurRad="38100" dist="38100" dir="2700000" algn="tl">
                  <a:srgbClr val="DDDDDD"/>
                </a:outerShdw>
              </a:effectLst>
              <a:latin typeface="Arial" charset="0"/>
            </a:endParaRPr>
          </a:p>
        </p:txBody>
      </p:sp>
      <p:sp>
        <p:nvSpPr>
          <p:cNvPr id="49181" name="Rectangle 15"/>
          <p:cNvSpPr>
            <a:spLocks noChangeArrowheads="1"/>
          </p:cNvSpPr>
          <p:nvPr/>
        </p:nvSpPr>
        <p:spPr bwMode="auto">
          <a:xfrm>
            <a:off x="5486400" y="4942582"/>
            <a:ext cx="184238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dirty="0">
                <a:solidFill>
                  <a:srgbClr val="000000"/>
                </a:solidFill>
                <a:latin typeface="Helvetica" charset="0"/>
              </a:rPr>
              <a:t> </a:t>
            </a:r>
            <a:r>
              <a:rPr lang="en-US" sz="1400" b="1" dirty="0">
                <a:solidFill>
                  <a:srgbClr val="008000"/>
                </a:solidFill>
                <a:latin typeface="Helvetica" charset="0"/>
              </a:rPr>
              <a:t>(</a:t>
            </a:r>
            <a:r>
              <a:rPr lang="en-US" sz="1400" b="1" i="1" dirty="0">
                <a:solidFill>
                  <a:srgbClr val="008000"/>
                </a:solidFill>
                <a:latin typeface="Helvetica" charset="0"/>
              </a:rPr>
              <a:t>Multiply</a:t>
            </a:r>
            <a:r>
              <a:rPr lang="en-US" sz="1400" b="1" dirty="0">
                <a:solidFill>
                  <a:srgbClr val="008000"/>
                </a:solidFill>
                <a:latin typeface="Helvetica" charset="0"/>
              </a:rPr>
              <a:t>)</a:t>
            </a:r>
          </a:p>
          <a:p>
            <a:endParaRPr lang="en-US" sz="1400" b="1" dirty="0">
              <a:solidFill>
                <a:srgbClr val="000000"/>
              </a:solidFill>
              <a:latin typeface="Helvetica" charset="0"/>
            </a:endParaRPr>
          </a:p>
          <a:p>
            <a:endParaRPr lang="en-US" sz="1400" b="1" dirty="0">
              <a:solidFill>
                <a:srgbClr val="000000"/>
              </a:solidFill>
              <a:latin typeface="Helvetica" charset="0"/>
            </a:endParaRPr>
          </a:p>
          <a:p>
            <a:r>
              <a:rPr lang="en-US" sz="1400" b="1" dirty="0">
                <a:solidFill>
                  <a:srgbClr val="000000"/>
                </a:solidFill>
                <a:latin typeface="Helvetica" charset="0"/>
              </a:rPr>
              <a:t>    </a:t>
            </a:r>
            <a:r>
              <a:rPr lang="en-US" sz="1400" b="1" dirty="0">
                <a:solidFill>
                  <a:srgbClr val="DF9255"/>
                </a:solidFill>
                <a:latin typeface="Helvetica" charset="0"/>
              </a:rPr>
              <a:t>Mass</a:t>
            </a:r>
            <a:r>
              <a:rPr lang="en-US" sz="1400" b="1" dirty="0">
                <a:solidFill>
                  <a:srgbClr val="000000"/>
                </a:solidFill>
                <a:latin typeface="Helvetica" charset="0"/>
              </a:rPr>
              <a:t> </a:t>
            </a:r>
            <a:r>
              <a:rPr lang="en-US" sz="1400" b="1" dirty="0">
                <a:solidFill>
                  <a:srgbClr val="000000"/>
                </a:solidFill>
                <a:latin typeface="Helvetica" charset="0"/>
              </a:rPr>
              <a:t> </a:t>
            </a:r>
            <a:r>
              <a:rPr lang="en-US" sz="1400" b="1" dirty="0" smtClean="0">
                <a:solidFill>
                  <a:srgbClr val="000000"/>
                </a:solidFill>
                <a:latin typeface="Helvetica" charset="0"/>
              </a:rPr>
              <a:t>(</a:t>
            </a:r>
            <a:r>
              <a:rPr lang="en-US" sz="1400" b="1" dirty="0" smtClean="0">
                <a:solidFill>
                  <a:srgbClr val="3366FF"/>
                </a:solidFill>
                <a:latin typeface="Helvetica" charset="0"/>
              </a:rPr>
              <a:t>P </a:t>
            </a:r>
            <a:r>
              <a:rPr lang="en-US" sz="1400" dirty="0" smtClean="0">
                <a:solidFill>
                  <a:schemeClr val="bg2"/>
                </a:solidFill>
                <a:latin typeface="Times New Roman" charset="0"/>
              </a:rPr>
              <a:t>C</a:t>
            </a:r>
            <a:r>
              <a:rPr lang="en-US" sz="1400" baseline="-25000" dirty="0" smtClean="0">
                <a:solidFill>
                  <a:schemeClr val="bg2"/>
                </a:solidFill>
                <a:latin typeface="Times New Roman" charset="0"/>
              </a:rPr>
              <a:t>20</a:t>
            </a:r>
            <a:r>
              <a:rPr lang="en-US" sz="1400" dirty="0" smtClean="0">
                <a:solidFill>
                  <a:schemeClr val="bg2"/>
                </a:solidFill>
                <a:latin typeface="Times New Roman" charset="0"/>
              </a:rPr>
              <a:t>H</a:t>
            </a:r>
            <a:r>
              <a:rPr lang="en-US" sz="1400" baseline="-25000" dirty="0" smtClean="0">
                <a:solidFill>
                  <a:schemeClr val="bg2"/>
                </a:solidFill>
                <a:latin typeface="Times New Roman" charset="0"/>
              </a:rPr>
              <a:t>26</a:t>
            </a:r>
            <a:r>
              <a:rPr lang="en-US" sz="1400" dirty="0" smtClean="0">
                <a:solidFill>
                  <a:schemeClr val="bg2"/>
                </a:solidFill>
                <a:latin typeface="Times New Roman" charset="0"/>
              </a:rPr>
              <a:t>N</a:t>
            </a:r>
            <a:r>
              <a:rPr lang="en-US" sz="1400" baseline="-25000" dirty="0" smtClean="0">
                <a:solidFill>
                  <a:schemeClr val="bg2"/>
                </a:solidFill>
                <a:latin typeface="Times New Roman" charset="0"/>
              </a:rPr>
              <a:t>2</a:t>
            </a:r>
            <a:r>
              <a:rPr lang="en-US" sz="1400" dirty="0" smtClean="0">
                <a:solidFill>
                  <a:schemeClr val="bg2"/>
                </a:solidFill>
                <a:latin typeface="Times New Roman" charset="0"/>
              </a:rPr>
              <a:t>O</a:t>
            </a:r>
            <a:r>
              <a:rPr lang="en-US" sz="1400" b="1" dirty="0" smtClean="0">
                <a:solidFill>
                  <a:srgbClr val="000000"/>
                </a:solidFill>
                <a:latin typeface="Helvetica" charset="0"/>
              </a:rPr>
              <a:t>)</a:t>
            </a:r>
            <a:endParaRPr lang="en-US" sz="1400" b="1" dirty="0">
              <a:solidFill>
                <a:srgbClr val="000000"/>
              </a:solidFill>
              <a:latin typeface="Helvetica" charset="0"/>
            </a:endParaRPr>
          </a:p>
        </p:txBody>
      </p:sp>
      <p:sp>
        <p:nvSpPr>
          <p:cNvPr id="49182" name="Rectangle 16"/>
          <p:cNvSpPr>
            <a:spLocks noChangeArrowheads="1"/>
          </p:cNvSpPr>
          <p:nvPr/>
        </p:nvSpPr>
        <p:spPr bwMode="auto">
          <a:xfrm>
            <a:off x="5562600" y="5270500"/>
            <a:ext cx="838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dirty="0">
                <a:solidFill>
                  <a:srgbClr val="000000"/>
                </a:solidFill>
                <a:latin typeface="Helvetica" charset="0"/>
              </a:rPr>
              <a:t>  by </a:t>
            </a:r>
            <a:r>
              <a:rPr lang="en-US" sz="1400" b="1" dirty="0">
                <a:solidFill>
                  <a:srgbClr val="DF9255"/>
                </a:solidFill>
                <a:latin typeface="Helvetica" charset="0"/>
              </a:rPr>
              <a:t>Molar</a:t>
            </a:r>
          </a:p>
        </p:txBody>
      </p:sp>
      <p:cxnSp>
        <p:nvCxnSpPr>
          <p:cNvPr id="49183" name="Straight Arrow Connector 33"/>
          <p:cNvCxnSpPr>
            <a:cxnSpLocks noChangeShapeType="1"/>
          </p:cNvCxnSpPr>
          <p:nvPr/>
        </p:nvCxnSpPr>
        <p:spPr bwMode="auto">
          <a:xfrm>
            <a:off x="5029200" y="838200"/>
            <a:ext cx="381000" cy="1588"/>
          </a:xfrm>
          <a:prstGeom prst="straightConnector1">
            <a:avLst/>
          </a:prstGeom>
          <a:noFill/>
          <a:ln w="12700">
            <a:solidFill>
              <a:srgbClr val="000090"/>
            </a:solidFill>
            <a:round/>
            <a:headEnd/>
            <a:tailEnd type="arrow" w="med" len="med"/>
          </a:ln>
          <a:extLst>
            <a:ext uri="{909E8E84-426E-40dd-AFC4-6F175D3DCCD1}">
              <a14:hiddenFill xmlns:a14="http://schemas.microsoft.com/office/drawing/2010/main">
                <a:noFill/>
              </a14:hiddenFill>
            </a:ext>
          </a:extLst>
        </p:spPr>
      </p:cxnSp>
      <p:sp>
        <p:nvSpPr>
          <p:cNvPr id="3" name="Rectangle 2"/>
          <p:cNvSpPr/>
          <p:nvPr/>
        </p:nvSpPr>
        <p:spPr>
          <a:xfrm>
            <a:off x="4648200" y="1676400"/>
            <a:ext cx="372668" cy="461665"/>
          </a:xfrm>
          <a:prstGeom prst="rect">
            <a:avLst/>
          </a:prstGeom>
        </p:spPr>
        <p:txBody>
          <a:bodyPr wrap="none">
            <a:spAutoFit/>
          </a:bodyPr>
          <a:lstStyle/>
          <a:p>
            <a:r>
              <a:rPr lang="en-US" b="1" dirty="0" smtClean="0">
                <a:solidFill>
                  <a:schemeClr val="accent6">
                    <a:lumMod val="60000"/>
                    <a:lumOff val="40000"/>
                  </a:schemeClr>
                </a:solidFill>
                <a:latin typeface="Helvetica" charset="0"/>
              </a:rPr>
              <a:t>?</a:t>
            </a:r>
            <a:endParaRPr lang="en-US" dirty="0">
              <a:solidFill>
                <a:schemeClr val="accent6">
                  <a:lumMod val="60000"/>
                  <a:lumOff val="40000"/>
                </a:schemeClr>
              </a:solidFill>
            </a:endParaRPr>
          </a:p>
        </p:txBody>
      </p:sp>
      <p:sp>
        <p:nvSpPr>
          <p:cNvPr id="34" name="Rectangle 33"/>
          <p:cNvSpPr/>
          <p:nvPr/>
        </p:nvSpPr>
        <p:spPr>
          <a:xfrm>
            <a:off x="7018732" y="3805535"/>
            <a:ext cx="372668" cy="461665"/>
          </a:xfrm>
          <a:prstGeom prst="rect">
            <a:avLst/>
          </a:prstGeom>
        </p:spPr>
        <p:txBody>
          <a:bodyPr wrap="none">
            <a:spAutoFit/>
          </a:bodyPr>
          <a:lstStyle/>
          <a:p>
            <a:r>
              <a:rPr lang="en-US" b="1" dirty="0" smtClean="0">
                <a:solidFill>
                  <a:schemeClr val="accent6">
                    <a:lumMod val="60000"/>
                    <a:lumOff val="40000"/>
                  </a:schemeClr>
                </a:solidFill>
                <a:latin typeface="Helvetica" charset="0"/>
              </a:rPr>
              <a:t>?</a:t>
            </a:r>
            <a:endParaRPr lang="en-US" dirty="0">
              <a:solidFill>
                <a:schemeClr val="accent6">
                  <a:lumMod val="60000"/>
                  <a:lumOff val="40000"/>
                </a:schemeClr>
              </a:solidFill>
            </a:endParaRPr>
          </a:p>
        </p:txBody>
      </p:sp>
      <p:sp>
        <p:nvSpPr>
          <p:cNvPr id="4" name="Rectangle 3"/>
          <p:cNvSpPr/>
          <p:nvPr/>
        </p:nvSpPr>
        <p:spPr>
          <a:xfrm>
            <a:off x="6086844" y="990600"/>
            <a:ext cx="1380756" cy="461665"/>
          </a:xfrm>
          <a:prstGeom prst="rect">
            <a:avLst/>
          </a:prstGeom>
        </p:spPr>
        <p:txBody>
          <a:bodyPr wrap="none">
            <a:spAutoFit/>
          </a:bodyPr>
          <a:lstStyle/>
          <a:p>
            <a:r>
              <a:rPr lang="en-US" b="1" i="1" dirty="0" err="1">
                <a:solidFill>
                  <a:srgbClr val="527AFB"/>
                </a:solidFill>
                <a:latin typeface="Times New Roman" charset="0"/>
              </a:rPr>
              <a:t>Ibogaine</a:t>
            </a:r>
            <a:endParaRPr lang="en-US" b="1" i="1" dirty="0">
              <a:solidFill>
                <a:srgbClr val="527AFB"/>
              </a:solidFill>
            </a:endParaRPr>
          </a:p>
        </p:txBody>
      </p:sp>
      <p:sp>
        <p:nvSpPr>
          <p:cNvPr id="36" name="Rectangle 35"/>
          <p:cNvSpPr/>
          <p:nvPr/>
        </p:nvSpPr>
        <p:spPr>
          <a:xfrm>
            <a:off x="5562600" y="1981200"/>
            <a:ext cx="1380756" cy="461665"/>
          </a:xfrm>
          <a:prstGeom prst="rect">
            <a:avLst/>
          </a:prstGeom>
        </p:spPr>
        <p:txBody>
          <a:bodyPr wrap="none">
            <a:spAutoFit/>
          </a:bodyPr>
          <a:lstStyle/>
          <a:p>
            <a:r>
              <a:rPr lang="en-US" b="1" i="1" dirty="0" err="1">
                <a:solidFill>
                  <a:srgbClr val="527AFB"/>
                </a:solidFill>
                <a:latin typeface="Times New Roman" charset="0"/>
              </a:rPr>
              <a:t>Ibogaine</a:t>
            </a:r>
            <a:endParaRPr lang="en-US" b="1" i="1" dirty="0">
              <a:solidFill>
                <a:srgbClr val="527AFB"/>
              </a:solidFill>
            </a:endParaRPr>
          </a:p>
        </p:txBody>
      </p:sp>
      <p:grpSp>
        <p:nvGrpSpPr>
          <p:cNvPr id="12" name="Group 11"/>
          <p:cNvGrpSpPr/>
          <p:nvPr/>
        </p:nvGrpSpPr>
        <p:grpSpPr>
          <a:xfrm>
            <a:off x="1752600" y="2362200"/>
            <a:ext cx="1543699" cy="1981200"/>
            <a:chOff x="1752600" y="2362200"/>
            <a:chExt cx="1543699" cy="1981200"/>
          </a:xfrm>
        </p:grpSpPr>
        <p:sp>
          <p:nvSpPr>
            <p:cNvPr id="5" name="Rectangle 4"/>
            <p:cNvSpPr/>
            <p:nvPr/>
          </p:nvSpPr>
          <p:spPr>
            <a:xfrm>
              <a:off x="1752600" y="2362200"/>
              <a:ext cx="1543699" cy="369332"/>
            </a:xfrm>
            <a:prstGeom prst="rect">
              <a:avLst/>
            </a:prstGeom>
          </p:spPr>
          <p:txBody>
            <a:bodyPr wrap="none">
              <a:spAutoFit/>
            </a:bodyPr>
            <a:lstStyle/>
            <a:p>
              <a:r>
                <a:rPr lang="en-US" sz="1800" b="1" dirty="0" smtClean="0">
                  <a:solidFill>
                    <a:schemeClr val="accent5">
                      <a:lumMod val="50000"/>
                    </a:schemeClr>
                  </a:solidFill>
                </a:rPr>
                <a:t>308.4 </a:t>
              </a:r>
              <a:r>
                <a:rPr lang="en-US" sz="1800" b="1" dirty="0">
                  <a:solidFill>
                    <a:schemeClr val="accent5">
                      <a:lumMod val="50000"/>
                    </a:schemeClr>
                  </a:solidFill>
                </a:rPr>
                <a:t>g·mol</a:t>
              </a:r>
              <a:r>
                <a:rPr lang="en-US" sz="1800" b="1" baseline="30000" dirty="0">
                  <a:solidFill>
                    <a:schemeClr val="accent5">
                      <a:lumMod val="50000"/>
                    </a:schemeClr>
                  </a:solidFill>
                </a:rPr>
                <a:t>−1</a:t>
              </a:r>
            </a:p>
          </p:txBody>
        </p:sp>
        <p:sp>
          <p:nvSpPr>
            <p:cNvPr id="6" name="Rectangle 5"/>
            <p:cNvSpPr/>
            <p:nvPr/>
          </p:nvSpPr>
          <p:spPr>
            <a:xfrm>
              <a:off x="2400925" y="3974068"/>
              <a:ext cx="723275" cy="369332"/>
            </a:xfrm>
            <a:prstGeom prst="rect">
              <a:avLst/>
            </a:prstGeom>
          </p:spPr>
          <p:txBody>
            <a:bodyPr wrap="none">
              <a:spAutoFit/>
            </a:bodyPr>
            <a:lstStyle/>
            <a:p>
              <a:r>
                <a:rPr lang="en-US" sz="1800" b="1" dirty="0">
                  <a:solidFill>
                    <a:schemeClr val="accent5">
                      <a:lumMod val="50000"/>
                    </a:schemeClr>
                  </a:solidFill>
                </a:rPr>
                <a:t>308.4</a:t>
              </a:r>
              <a:endParaRPr lang="en-US" sz="1800" dirty="0"/>
            </a:p>
          </p:txBody>
        </p:sp>
      </p:grpSp>
      <p:grpSp>
        <p:nvGrpSpPr>
          <p:cNvPr id="13" name="Group 12"/>
          <p:cNvGrpSpPr/>
          <p:nvPr/>
        </p:nvGrpSpPr>
        <p:grpSpPr>
          <a:xfrm>
            <a:off x="5295037" y="2438400"/>
            <a:ext cx="1791563" cy="1129100"/>
            <a:chOff x="5295037" y="2438400"/>
            <a:chExt cx="1791563" cy="1129100"/>
          </a:xfrm>
        </p:grpSpPr>
        <p:sp>
          <p:nvSpPr>
            <p:cNvPr id="39" name="Rectangle 38"/>
            <p:cNvSpPr/>
            <p:nvPr/>
          </p:nvSpPr>
          <p:spPr>
            <a:xfrm>
              <a:off x="5529375" y="2438400"/>
              <a:ext cx="1557225" cy="369332"/>
            </a:xfrm>
            <a:prstGeom prst="rect">
              <a:avLst/>
            </a:prstGeom>
          </p:spPr>
          <p:txBody>
            <a:bodyPr wrap="none">
              <a:spAutoFit/>
            </a:bodyPr>
            <a:lstStyle/>
            <a:p>
              <a:r>
                <a:rPr lang="en-US" sz="1800" b="1" dirty="0" smtClean="0">
                  <a:solidFill>
                    <a:schemeClr val="accent5">
                      <a:lumMod val="50000"/>
                    </a:schemeClr>
                  </a:solidFill>
                </a:rPr>
                <a:t>310.4 </a:t>
              </a:r>
              <a:r>
                <a:rPr lang="en-US" sz="1800" b="1" dirty="0">
                  <a:solidFill>
                    <a:schemeClr val="accent5">
                      <a:lumMod val="50000"/>
                    </a:schemeClr>
                  </a:solidFill>
                </a:rPr>
                <a:t>g·mol</a:t>
              </a:r>
              <a:r>
                <a:rPr lang="en-US" sz="1800" b="1" baseline="30000" dirty="0">
                  <a:solidFill>
                    <a:schemeClr val="accent5">
                      <a:lumMod val="50000"/>
                    </a:schemeClr>
                  </a:solidFill>
                </a:rPr>
                <a:t>−1</a:t>
              </a:r>
            </a:p>
          </p:txBody>
        </p:sp>
        <p:sp>
          <p:nvSpPr>
            <p:cNvPr id="7" name="Rectangle 6"/>
            <p:cNvSpPr/>
            <p:nvPr/>
          </p:nvSpPr>
          <p:spPr>
            <a:xfrm>
              <a:off x="5295037" y="3198168"/>
              <a:ext cx="723275" cy="369332"/>
            </a:xfrm>
            <a:prstGeom prst="rect">
              <a:avLst/>
            </a:prstGeom>
          </p:spPr>
          <p:txBody>
            <a:bodyPr wrap="none">
              <a:spAutoFit/>
            </a:bodyPr>
            <a:lstStyle/>
            <a:p>
              <a:r>
                <a:rPr lang="en-US" sz="1800" b="1" dirty="0">
                  <a:solidFill>
                    <a:schemeClr val="accent5">
                      <a:lumMod val="50000"/>
                    </a:schemeClr>
                  </a:solidFill>
                </a:rPr>
                <a:t>310.4 </a:t>
              </a:r>
              <a:endParaRPr lang="en-US" sz="1800" dirty="0"/>
            </a:p>
          </p:txBody>
        </p:sp>
      </p:grpSp>
      <p:grpSp>
        <p:nvGrpSpPr>
          <p:cNvPr id="14" name="Group 13"/>
          <p:cNvGrpSpPr/>
          <p:nvPr/>
        </p:nvGrpSpPr>
        <p:grpSpPr>
          <a:xfrm>
            <a:off x="1219200" y="605135"/>
            <a:ext cx="4546837" cy="3895130"/>
            <a:chOff x="1219200" y="605135"/>
            <a:chExt cx="4546837" cy="3895130"/>
          </a:xfrm>
        </p:grpSpPr>
        <p:sp>
          <p:nvSpPr>
            <p:cNvPr id="8" name="Rectangle 7"/>
            <p:cNvSpPr/>
            <p:nvPr/>
          </p:nvSpPr>
          <p:spPr>
            <a:xfrm>
              <a:off x="5410200" y="609600"/>
              <a:ext cx="355837" cy="461665"/>
            </a:xfrm>
            <a:prstGeom prst="rect">
              <a:avLst/>
            </a:prstGeom>
          </p:spPr>
          <p:txBody>
            <a:bodyPr wrap="none">
              <a:spAutoFit/>
            </a:bodyPr>
            <a:lstStyle/>
            <a:p>
              <a:r>
                <a:rPr lang="en-US" b="1" dirty="0" smtClean="0">
                  <a:solidFill>
                    <a:srgbClr val="063DE8"/>
                  </a:solidFill>
                  <a:latin typeface="Helvetica" charset="0"/>
                </a:rPr>
                <a:t>1</a:t>
              </a:r>
              <a:endParaRPr lang="en-US" dirty="0"/>
            </a:p>
          </p:txBody>
        </p:sp>
        <p:sp>
          <p:nvSpPr>
            <p:cNvPr id="42" name="Rectangle 41"/>
            <p:cNvSpPr/>
            <p:nvPr/>
          </p:nvSpPr>
          <p:spPr>
            <a:xfrm>
              <a:off x="3810000" y="3505200"/>
              <a:ext cx="355837" cy="461665"/>
            </a:xfrm>
            <a:prstGeom prst="rect">
              <a:avLst/>
            </a:prstGeom>
          </p:spPr>
          <p:txBody>
            <a:bodyPr wrap="none">
              <a:spAutoFit/>
            </a:bodyPr>
            <a:lstStyle/>
            <a:p>
              <a:r>
                <a:rPr lang="en-US" b="1" dirty="0" smtClean="0">
                  <a:solidFill>
                    <a:srgbClr val="063DE8"/>
                  </a:solidFill>
                  <a:latin typeface="Helvetica" charset="0"/>
                </a:rPr>
                <a:t>1</a:t>
              </a:r>
              <a:endParaRPr lang="en-US" dirty="0"/>
            </a:p>
          </p:txBody>
        </p:sp>
        <p:sp>
          <p:nvSpPr>
            <p:cNvPr id="9" name="Rectangle 8"/>
            <p:cNvSpPr/>
            <p:nvPr/>
          </p:nvSpPr>
          <p:spPr>
            <a:xfrm>
              <a:off x="1219200" y="605135"/>
              <a:ext cx="355837" cy="461665"/>
            </a:xfrm>
            <a:prstGeom prst="rect">
              <a:avLst/>
            </a:prstGeom>
          </p:spPr>
          <p:txBody>
            <a:bodyPr wrap="none">
              <a:spAutoFit/>
            </a:bodyPr>
            <a:lstStyle/>
            <a:p>
              <a:r>
                <a:rPr lang="en-US" b="1" dirty="0" smtClean="0">
                  <a:solidFill>
                    <a:srgbClr val="FF0000"/>
                  </a:solidFill>
                  <a:latin typeface="Helvetica" charset="0"/>
                </a:rPr>
                <a:t>1</a:t>
              </a:r>
              <a:endParaRPr lang="en-US" dirty="0"/>
            </a:p>
          </p:txBody>
        </p:sp>
        <p:sp>
          <p:nvSpPr>
            <p:cNvPr id="44" name="Rectangle 43"/>
            <p:cNvSpPr/>
            <p:nvPr/>
          </p:nvSpPr>
          <p:spPr>
            <a:xfrm>
              <a:off x="3810000" y="4038600"/>
              <a:ext cx="355837" cy="461665"/>
            </a:xfrm>
            <a:prstGeom prst="rect">
              <a:avLst/>
            </a:prstGeom>
          </p:spPr>
          <p:txBody>
            <a:bodyPr wrap="none">
              <a:spAutoFit/>
            </a:bodyPr>
            <a:lstStyle/>
            <a:p>
              <a:r>
                <a:rPr lang="en-US" b="1" dirty="0" smtClean="0">
                  <a:solidFill>
                    <a:srgbClr val="FF0000"/>
                  </a:solidFill>
                  <a:latin typeface="Helvetica" charset="0"/>
                </a:rPr>
                <a:t>1</a:t>
              </a:r>
              <a:endParaRPr lang="en-US" dirty="0"/>
            </a:p>
          </p:txBody>
        </p:sp>
      </p:grpSp>
      <p:grpSp>
        <p:nvGrpSpPr>
          <p:cNvPr id="11" name="Group 10"/>
          <p:cNvGrpSpPr/>
          <p:nvPr/>
        </p:nvGrpSpPr>
        <p:grpSpPr>
          <a:xfrm>
            <a:off x="381000" y="1748135"/>
            <a:ext cx="1088488" cy="1913930"/>
            <a:chOff x="381000" y="1748135"/>
            <a:chExt cx="1088488" cy="1913930"/>
          </a:xfrm>
        </p:grpSpPr>
        <p:sp>
          <p:nvSpPr>
            <p:cNvPr id="10" name="Rectangle 9"/>
            <p:cNvSpPr/>
            <p:nvPr/>
          </p:nvSpPr>
          <p:spPr>
            <a:xfrm>
              <a:off x="685800" y="1748135"/>
              <a:ext cx="783688" cy="461665"/>
            </a:xfrm>
            <a:prstGeom prst="rect">
              <a:avLst/>
            </a:prstGeom>
            <a:solidFill>
              <a:schemeClr val="bg1"/>
            </a:solidFill>
          </p:spPr>
          <p:txBody>
            <a:bodyPr wrap="none">
              <a:spAutoFit/>
            </a:bodyPr>
            <a:lstStyle/>
            <a:p>
              <a:r>
                <a:rPr lang="en-US" b="1" dirty="0" smtClean="0">
                  <a:solidFill>
                    <a:srgbClr val="FF0000"/>
                  </a:solidFill>
                  <a:latin typeface="Helvetica" charset="0"/>
                </a:rPr>
                <a:t>3.03</a:t>
              </a:r>
              <a:endParaRPr lang="en-US" dirty="0"/>
            </a:p>
          </p:txBody>
        </p:sp>
        <p:sp>
          <p:nvSpPr>
            <p:cNvPr id="46" name="Rectangle 45"/>
            <p:cNvSpPr/>
            <p:nvPr/>
          </p:nvSpPr>
          <p:spPr>
            <a:xfrm>
              <a:off x="381000" y="3200400"/>
              <a:ext cx="783688" cy="461665"/>
            </a:xfrm>
            <a:prstGeom prst="rect">
              <a:avLst/>
            </a:prstGeom>
            <a:solidFill>
              <a:schemeClr val="bg1"/>
            </a:solidFill>
          </p:spPr>
          <p:txBody>
            <a:bodyPr wrap="none">
              <a:spAutoFit/>
            </a:bodyPr>
            <a:lstStyle/>
            <a:p>
              <a:r>
                <a:rPr lang="en-US" b="1" dirty="0" smtClean="0">
                  <a:solidFill>
                    <a:srgbClr val="FF0000"/>
                  </a:solidFill>
                  <a:latin typeface="Helvetica" charset="0"/>
                </a:rPr>
                <a:t>3.03</a:t>
              </a:r>
              <a:endParaRPr lang="en-US" dirty="0"/>
            </a:p>
          </p:txBody>
        </p:sp>
      </p:grpSp>
      <p:sp>
        <p:nvSpPr>
          <p:cNvPr id="47" name="Rectangle 46"/>
          <p:cNvSpPr/>
          <p:nvPr/>
        </p:nvSpPr>
        <p:spPr>
          <a:xfrm>
            <a:off x="7399732" y="3352800"/>
            <a:ext cx="783688" cy="461665"/>
          </a:xfrm>
          <a:prstGeom prst="rect">
            <a:avLst/>
          </a:prstGeom>
        </p:spPr>
        <p:txBody>
          <a:bodyPr wrap="none">
            <a:spAutoFit/>
          </a:bodyPr>
          <a:lstStyle/>
          <a:p>
            <a:r>
              <a:rPr lang="en-US" b="1" dirty="0" smtClean="0">
                <a:solidFill>
                  <a:schemeClr val="accent6">
                    <a:lumMod val="60000"/>
                    <a:lumOff val="40000"/>
                  </a:schemeClr>
                </a:solidFill>
                <a:latin typeface="Helvetica" charset="0"/>
              </a:rPr>
              <a:t>3.05</a:t>
            </a:r>
            <a:endParaRPr lang="en-US" dirty="0">
              <a:solidFill>
                <a:schemeClr val="accent6">
                  <a:lumMod val="60000"/>
                  <a:lumOff val="40000"/>
                </a:schemeClr>
              </a:solidFill>
            </a:endParaRPr>
          </a:p>
        </p:txBody>
      </p:sp>
    </p:spTree>
    <p:extLst>
      <p:ext uri="{BB962C8B-B14F-4D97-AF65-F5344CB8AC3E}">
        <p14:creationId xmlns:p14="http://schemas.microsoft.com/office/powerpoint/2010/main" val="40511261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latin typeface="Arial" charset="0"/>
                <a:ea typeface="ＭＳ Ｐゴシック" charset="0"/>
                <a:cs typeface="ＭＳ Ｐゴシック" charset="0"/>
              </a:rPr>
              <a:t>QUESTION</a:t>
            </a:r>
          </a:p>
        </p:txBody>
      </p:sp>
      <p:sp>
        <p:nvSpPr>
          <p:cNvPr id="36867" name="Rectangle 3"/>
          <p:cNvSpPr>
            <a:spLocks noGrp="1" noChangeArrowheads="1"/>
          </p:cNvSpPr>
          <p:nvPr>
            <p:ph type="body" idx="1"/>
          </p:nvPr>
        </p:nvSpPr>
        <p:spPr>
          <a:xfrm>
            <a:off x="1295400" y="1447800"/>
            <a:ext cx="7302500" cy="3949700"/>
          </a:xfrm>
          <a:ln cap="flat">
            <a:solidFill>
              <a:schemeClr val="tx1"/>
            </a:solidFill>
          </a:ln>
        </p:spPr>
        <p:txBody>
          <a:bodyPr/>
          <a:lstStyle/>
          <a:p>
            <a:pPr>
              <a:buFontTx/>
              <a:buNone/>
            </a:pPr>
            <a:endParaRPr lang="en-US" sz="1200" dirty="0">
              <a:latin typeface="Times New Roman" charset="0"/>
              <a:ea typeface="ＭＳ Ｐゴシック" charset="0"/>
              <a:cs typeface="ＭＳ Ｐゴシック" charset="0"/>
            </a:endParaRPr>
          </a:p>
          <a:p>
            <a:pPr>
              <a:buClr>
                <a:schemeClr val="tx1"/>
              </a:buClr>
              <a:buFont typeface="Monotype Sorts" charset="0"/>
              <a:buChar char=""/>
            </a:pPr>
            <a:r>
              <a:rPr lang="en-US" sz="2400" dirty="0">
                <a:latin typeface="Times New Roman" charset="0"/>
                <a:ea typeface="ＭＳ Ｐゴシック" charset="0"/>
                <a:cs typeface="ＭＳ Ｐゴシック" charset="0"/>
              </a:rPr>
              <a:t>A </a:t>
            </a:r>
            <a:r>
              <a:rPr lang="en-US" sz="2400" dirty="0" smtClean="0">
                <a:latin typeface="Times New Roman" charset="0"/>
                <a:ea typeface="ＭＳ Ｐゴシック" charset="0"/>
                <a:cs typeface="ＭＳ Ｐゴシック" charset="0"/>
              </a:rPr>
              <a:t>synthetic hydrogenation </a:t>
            </a:r>
            <a:r>
              <a:rPr lang="en-US" sz="2400" dirty="0">
                <a:latin typeface="Times New Roman" charset="0"/>
                <a:ea typeface="ＭＳ Ｐゴシック" charset="0"/>
                <a:cs typeface="ＭＳ Ｐゴシック" charset="0"/>
              </a:rPr>
              <a:t>reaction produced </a:t>
            </a:r>
            <a:r>
              <a:rPr lang="en-US" sz="2400" dirty="0" smtClean="0">
                <a:latin typeface="Times New Roman" charset="0"/>
                <a:ea typeface="ＭＳ Ｐゴシック" charset="0"/>
                <a:cs typeface="ＭＳ Ｐゴシック" charset="0"/>
              </a:rPr>
              <a:t>2.85g </a:t>
            </a:r>
            <a:r>
              <a:rPr lang="en-US" sz="2400" dirty="0">
                <a:latin typeface="Times New Roman" charset="0"/>
                <a:ea typeface="ＭＳ Ｐゴシック" charset="0"/>
                <a:cs typeface="ＭＳ Ｐゴシック" charset="0"/>
              </a:rPr>
              <a:t>of </a:t>
            </a:r>
            <a:r>
              <a:rPr lang="en-US" sz="2400" dirty="0" err="1">
                <a:latin typeface="Times New Roman" charset="0"/>
                <a:ea typeface="ＭＳ Ｐゴシック" charset="0"/>
                <a:cs typeface="ＭＳ Ｐゴシック" charset="0"/>
              </a:rPr>
              <a:t>Ibogaine</a:t>
            </a:r>
            <a:r>
              <a:rPr lang="en-US" sz="2400" dirty="0">
                <a:latin typeface="Times New Roman" charset="0"/>
                <a:ea typeface="ＭＳ Ｐゴシック" charset="0"/>
                <a:cs typeface="ＭＳ Ｐゴシック" charset="0"/>
              </a:rPr>
              <a:t>, C</a:t>
            </a:r>
            <a:r>
              <a:rPr lang="en-US" sz="2400" baseline="-25000" dirty="0">
                <a:latin typeface="Times New Roman" charset="0"/>
                <a:ea typeface="ＭＳ Ｐゴシック" charset="0"/>
                <a:cs typeface="ＭＳ Ｐゴシック" charset="0"/>
              </a:rPr>
              <a:t>20</a:t>
            </a:r>
            <a:r>
              <a:rPr lang="en-US" sz="2400" dirty="0">
                <a:latin typeface="Times New Roman" charset="0"/>
                <a:ea typeface="ＭＳ Ｐゴシック" charset="0"/>
                <a:cs typeface="ＭＳ Ｐゴシック" charset="0"/>
              </a:rPr>
              <a:t>H</a:t>
            </a:r>
            <a:r>
              <a:rPr lang="en-US" sz="2400" baseline="-25000" dirty="0">
                <a:latin typeface="Times New Roman" charset="0"/>
                <a:ea typeface="ＭＳ Ｐゴシック" charset="0"/>
                <a:cs typeface="ＭＳ Ｐゴシック" charset="0"/>
              </a:rPr>
              <a:t>26</a:t>
            </a:r>
            <a:r>
              <a:rPr lang="en-US" sz="2400" dirty="0">
                <a:latin typeface="Times New Roman" charset="0"/>
                <a:ea typeface="ＭＳ Ｐゴシック" charset="0"/>
                <a:cs typeface="ＭＳ Ｐゴシック" charset="0"/>
              </a:rPr>
              <a:t>N</a:t>
            </a:r>
            <a:r>
              <a:rPr lang="en-US" sz="2400" baseline="-25000" dirty="0">
                <a:latin typeface="Times New Roman" charset="0"/>
                <a:ea typeface="ＭＳ Ｐゴシック" charset="0"/>
                <a:cs typeface="ＭＳ Ｐゴシック" charset="0"/>
              </a:rPr>
              <a:t>2</a:t>
            </a:r>
            <a:r>
              <a:rPr lang="en-US" sz="2400" dirty="0">
                <a:latin typeface="Times New Roman" charset="0"/>
                <a:ea typeface="ＭＳ Ｐゴシック" charset="0"/>
                <a:cs typeface="ＭＳ Ｐゴシック" charset="0"/>
              </a:rPr>
              <a:t>O, a natural product with strong promise in treating heroin addiction (at least in Europe), the calculated theoretical yield was 3.05g, what is the % yield?</a:t>
            </a:r>
          </a:p>
          <a:p>
            <a:pPr>
              <a:buClr>
                <a:schemeClr val="tx1"/>
              </a:buClr>
              <a:buFontTx/>
              <a:buNone/>
            </a:pPr>
            <a:endParaRPr lang="en-US" sz="2400" dirty="0">
              <a:latin typeface="Times New Roman" charset="0"/>
              <a:ea typeface="ＭＳ Ｐゴシック" charset="0"/>
              <a:cs typeface="ＭＳ Ｐゴシック" charset="0"/>
            </a:endParaRPr>
          </a:p>
          <a:p>
            <a:pPr>
              <a:buClr>
                <a:schemeClr val="tx1"/>
              </a:buClr>
              <a:buFontTx/>
              <a:buNone/>
            </a:pPr>
            <a:r>
              <a:rPr lang="en-US" sz="2400" dirty="0">
                <a:latin typeface="Times New Roman" charset="0"/>
                <a:ea typeface="ＭＳ Ｐゴシック" charset="0"/>
                <a:cs typeface="ＭＳ Ｐゴシック" charset="0"/>
              </a:rPr>
              <a:t>A) </a:t>
            </a:r>
            <a:r>
              <a:rPr lang="en-US" sz="2400" dirty="0" smtClean="0">
                <a:latin typeface="Times New Roman" charset="0"/>
                <a:ea typeface="ＭＳ Ｐゴシック" charset="0"/>
                <a:cs typeface="ＭＳ Ｐゴシック" charset="0"/>
              </a:rPr>
              <a:t>6</a:t>
            </a:r>
            <a:r>
              <a:rPr lang="en-US" sz="2400" dirty="0" smtClean="0">
                <a:latin typeface="Times New Roman" charset="0"/>
                <a:ea typeface="ＭＳ Ｐゴシック" charset="0"/>
                <a:cs typeface="ＭＳ Ｐゴシック" charset="0"/>
              </a:rPr>
              <a:t>.6%</a:t>
            </a:r>
            <a:r>
              <a:rPr lang="en-US" sz="2400" dirty="0">
                <a:latin typeface="Times New Roman" charset="0"/>
                <a:ea typeface="ＭＳ Ｐゴシック" charset="0"/>
                <a:cs typeface="ＭＳ Ｐゴシック" charset="0"/>
              </a:rPr>
              <a:t>	B) </a:t>
            </a:r>
            <a:r>
              <a:rPr lang="en-US" sz="2400" dirty="0">
                <a:latin typeface="Times New Roman" charset="0"/>
                <a:ea typeface="ＭＳ Ｐゴシック" charset="0"/>
                <a:cs typeface="ＭＳ Ｐゴシック" charset="0"/>
              </a:rPr>
              <a:t>80.3%</a:t>
            </a:r>
            <a:r>
              <a:rPr lang="en-US" sz="2400" dirty="0">
                <a:latin typeface="Times New Roman" charset="0"/>
                <a:ea typeface="ＭＳ Ｐゴシック" charset="0"/>
                <a:cs typeface="ＭＳ Ｐゴシック" charset="0"/>
              </a:rPr>
              <a:t>	C</a:t>
            </a:r>
            <a:r>
              <a:rPr lang="en-US" sz="2400" dirty="0" smtClean="0">
                <a:latin typeface="Times New Roman" charset="0"/>
                <a:ea typeface="ＭＳ Ｐゴシック" charset="0"/>
                <a:cs typeface="ＭＳ Ｐゴシック" charset="0"/>
              </a:rPr>
              <a:t>) 93.4% </a:t>
            </a:r>
            <a:r>
              <a:rPr lang="en-US" sz="2400" dirty="0">
                <a:latin typeface="Times New Roman" charset="0"/>
                <a:ea typeface="ＭＳ Ｐゴシック" charset="0"/>
                <a:cs typeface="ＭＳ Ｐゴシック" charset="0"/>
              </a:rPr>
              <a:t>	D) </a:t>
            </a:r>
            <a:r>
              <a:rPr lang="en-US" sz="2400" dirty="0" smtClean="0">
                <a:latin typeface="Times New Roman" charset="0"/>
                <a:ea typeface="ＭＳ Ｐゴシック" charset="0"/>
                <a:cs typeface="ＭＳ Ｐゴシック" charset="0"/>
              </a:rPr>
              <a:t>107%</a:t>
            </a:r>
            <a:endParaRPr lang="en-US" sz="2400" dirty="0">
              <a:latin typeface="Times New Roman" charset="0"/>
              <a:ea typeface="ＭＳ Ｐゴシック" charset="0"/>
              <a:cs typeface="ＭＳ Ｐゴシック" charset="0"/>
            </a:endParaRPr>
          </a:p>
        </p:txBody>
      </p:sp>
      <p:graphicFrame>
        <p:nvGraphicFramePr>
          <p:cNvPr id="50178" name="Object 2"/>
          <p:cNvGraphicFramePr>
            <a:graphicFrameLocks/>
          </p:cNvGraphicFramePr>
          <p:nvPr/>
        </p:nvGraphicFramePr>
        <p:xfrm>
          <a:off x="7391400" y="4648200"/>
          <a:ext cx="1422400" cy="1460500"/>
        </p:xfrm>
        <a:graphic>
          <a:graphicData uri="http://schemas.openxmlformats.org/presentationml/2006/ole">
            <mc:AlternateContent xmlns:mc="http://schemas.openxmlformats.org/markup-compatibility/2006">
              <mc:Choice xmlns:v="urn:schemas-microsoft-com:vml" Requires="v">
                <p:oleObj spid="_x0000_s50211" r:id="rId4" imgW="1422400" imgH="1460500" progId="MS_ClipArt_Gallery">
                  <p:embed/>
                </p:oleObj>
              </mc:Choice>
              <mc:Fallback>
                <p:oleObj r:id="rId4" imgW="1422400" imgH="1460500" progId="MS_ClipArt_Gallery">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1400" y="4648200"/>
                        <a:ext cx="1422400" cy="146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50179" name="Object 3"/>
          <p:cNvGraphicFramePr>
            <a:graphicFrameLocks/>
          </p:cNvGraphicFramePr>
          <p:nvPr/>
        </p:nvGraphicFramePr>
        <p:xfrm>
          <a:off x="1104900" y="1752600"/>
          <a:ext cx="241300" cy="190500"/>
        </p:xfrm>
        <a:graphic>
          <a:graphicData uri="http://schemas.openxmlformats.org/presentationml/2006/ole">
            <mc:AlternateContent xmlns:mc="http://schemas.openxmlformats.org/markup-compatibility/2006">
              <mc:Choice xmlns:v="urn:schemas-microsoft-com:vml" Requires="v">
                <p:oleObj spid="_x0000_s50212" name="Equation" r:id="rId6" imgW="241300" imgH="190500" progId="Equation.3">
                  <p:embed/>
                </p:oleObj>
              </mc:Choice>
              <mc:Fallback>
                <p:oleObj name="Equation" r:id="rId6" imgW="241300" imgH="1905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4900" y="1752600"/>
                        <a:ext cx="241300" cy="19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gridwrks">
  <a:themeElements>
    <a:clrScheme name="Custom 16">
      <a:dk1>
        <a:srgbClr val="DADADA"/>
      </a:dk1>
      <a:lt1>
        <a:srgbClr val="FEFCFF"/>
      </a:lt1>
      <a:dk2>
        <a:srgbClr val="F1D86F"/>
      </a:dk2>
      <a:lt2>
        <a:srgbClr val="081D58"/>
      </a:lt2>
      <a:accent1>
        <a:srgbClr val="E4971D"/>
      </a:accent1>
      <a:accent2>
        <a:srgbClr val="063DE8"/>
      </a:accent2>
      <a:accent3>
        <a:srgbClr val="FFFAFB"/>
      </a:accent3>
      <a:accent4>
        <a:srgbClr val="BABABA"/>
      </a:accent4>
      <a:accent5>
        <a:srgbClr val="EFC9AB"/>
      </a:accent5>
      <a:accent6>
        <a:srgbClr val="0536D2"/>
      </a:accent6>
      <a:hlink>
        <a:srgbClr val="D03010"/>
      </a:hlink>
      <a:folHlink>
        <a:srgbClr val="F31B35"/>
      </a:folHlink>
    </a:clrScheme>
    <a:fontScheme name="gridwrks">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Book Antiqua"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Book Antiqua" charset="0"/>
          </a:defRPr>
        </a:defPPr>
      </a:lstStyle>
    </a:lnDef>
  </a:objectDefaults>
  <a:extraClrSchemeLst>
    <a:extraClrScheme>
      <a:clrScheme name="gridwrk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gridwrk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gridwrk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gridwrk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gridwrk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gridwrk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gridwrk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gridwrks.ppt</Template>
  <TotalTime>60356</TotalTime>
  <Pages>9</Pages>
  <Words>931</Words>
  <Application>Microsoft Macintosh PowerPoint</Application>
  <PresentationFormat>On-screen Show (4:3)</PresentationFormat>
  <Paragraphs>157</Paragraphs>
  <Slides>21</Slides>
  <Notes>9</Notes>
  <HiddenSlides>0</HiddenSlides>
  <MMClips>2</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21</vt:i4>
      </vt:variant>
    </vt:vector>
  </HeadingPairs>
  <TitlesOfParts>
    <vt:vector size="26" baseType="lpstr">
      <vt:lpstr>gridwrks</vt:lpstr>
      <vt:lpstr>MS_ClipArt_Gallery</vt:lpstr>
      <vt:lpstr>Equation</vt:lpstr>
      <vt:lpstr>Microsoft ClipArt Gallery</vt:lpstr>
      <vt:lpstr>Document</vt:lpstr>
      <vt:lpstr>PowerPoint Presentation</vt:lpstr>
      <vt:lpstr>Chemical Stoichiometry</vt:lpstr>
      <vt:lpstr>Chemical Reactions Atoms, Mass &amp; Balance: eg. Zn(s) + S(s)  </vt:lpstr>
      <vt:lpstr>Stoichiometry</vt:lpstr>
      <vt:lpstr>PowerPoint Presentation</vt:lpstr>
      <vt:lpstr>Chemical Equation</vt:lpstr>
      <vt:lpstr>Chemical Equation</vt:lpstr>
      <vt:lpstr>PowerPoint Presentation</vt:lpstr>
      <vt:lpstr>PowerPoint Presentation</vt:lpstr>
      <vt:lpstr>Chemical Stoichiometry</vt:lpstr>
      <vt:lpstr>Mass Calculations</vt:lpstr>
      <vt:lpstr>Mass Calculations:     Reactants       Products</vt:lpstr>
      <vt:lpstr>PowerPoint Presentation</vt:lpstr>
      <vt:lpstr>Mass Calculations:     Reactants       Products</vt:lpstr>
      <vt:lpstr>QUESTION</vt:lpstr>
      <vt:lpstr>PowerPoint Presentation</vt:lpstr>
      <vt:lpstr>QUESTION</vt:lpstr>
      <vt:lpstr>Percent Yield</vt:lpstr>
      <vt:lpstr>PowerPoint Presentation</vt:lpstr>
      <vt:lpstr>PowerPoint Presentation</vt:lpstr>
      <vt:lpstr>QUESTION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Chemical Stoichiometry</dc:title>
  <dc:subject/>
  <dc:creator/>
  <cp:keywords/>
  <dc:description/>
  <cp:lastModifiedBy>Ron Rusay</cp:lastModifiedBy>
  <cp:revision>94</cp:revision>
  <cp:lastPrinted>2019-04-06T20:08:12Z</cp:lastPrinted>
  <dcterms:created xsi:type="dcterms:W3CDTF">2018-03-29T21:24:25Z</dcterms:created>
  <dcterms:modified xsi:type="dcterms:W3CDTF">2019-04-06T21:27:31Z</dcterms:modified>
</cp:coreProperties>
</file>