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0" r:id="rId1"/>
  </p:sldMasterIdLst>
  <p:notesMasterIdLst>
    <p:notesMasterId r:id="rId17"/>
  </p:notesMasterIdLst>
  <p:handoutMasterIdLst>
    <p:handoutMasterId r:id="rId18"/>
  </p:handoutMasterIdLst>
  <p:sldIdLst>
    <p:sldId id="329" r:id="rId2"/>
    <p:sldId id="307" r:id="rId3"/>
    <p:sldId id="263" r:id="rId4"/>
    <p:sldId id="265" r:id="rId5"/>
    <p:sldId id="423" r:id="rId6"/>
    <p:sldId id="305" r:id="rId7"/>
    <p:sldId id="374" r:id="rId8"/>
    <p:sldId id="427" r:id="rId9"/>
    <p:sldId id="424" r:id="rId10"/>
    <p:sldId id="430" r:id="rId11"/>
    <p:sldId id="428" r:id="rId12"/>
    <p:sldId id="431" r:id="rId13"/>
    <p:sldId id="429" r:id="rId14"/>
    <p:sldId id="426" r:id="rId15"/>
    <p:sldId id="432" r:id="rId16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7C4C7"/>
    <a:srgbClr val="003300"/>
    <a:srgbClr val="003366"/>
    <a:srgbClr val="00524F"/>
    <a:srgbClr val="000000"/>
    <a:srgbClr val="FF0000"/>
    <a:srgbClr val="33CCFF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15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391275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 anchor="ctr">
            <a:spAutoFit/>
          </a:bodyPr>
          <a:lstStyle/>
          <a:p>
            <a:pPr algn="r" eaLnBrk="0" hangingPunct="0">
              <a:defRPr/>
            </a:pPr>
            <a:fld id="{A37B66CE-5119-364C-AD5A-14AAF51C8CA5}" type="slidenum">
              <a:rPr lang="en-US" sz="14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pPr algn="r" eaLnBrk="0" hangingPunct="0">
                <a:defRPr/>
              </a:pPr>
              <a:t>‹#›</a:t>
            </a:fld>
            <a:endParaRPr lang="en-US" sz="140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79673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91275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 anchor="ctr">
            <a:spAutoFit/>
          </a:bodyPr>
          <a:lstStyle/>
          <a:p>
            <a:pPr algn="r" eaLnBrk="0" hangingPunct="0">
              <a:defRPr/>
            </a:pPr>
            <a:fld id="{A63D30DC-C7F5-3C47-94A5-86DDA89DBBC8}" type="slidenum">
              <a:rPr lang="en-US" sz="14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pPr algn="r" eaLnBrk="0" hangingPunct="0">
                <a:defRPr/>
              </a:pPr>
              <a:t>‹#›</a:t>
            </a:fld>
            <a:endParaRPr lang="en-US" sz="140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5619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8" rIns="90488"/>
          <a:lstStyle/>
          <a:p>
            <a:endParaRPr lang="en-US"/>
          </a:p>
        </p:txBody>
      </p:sp>
      <p:sp>
        <p:nvSpPr>
          <p:cNvPr id="5122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3365500" y="8496300"/>
            <a:ext cx="2540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50" tIns="26988" rIns="19050" bIns="26988"/>
          <a:lstStyle/>
          <a:p>
            <a:pPr eaLnBrk="0" hangingPunct="0">
              <a:lnSpc>
                <a:spcPts val="2100"/>
              </a:lnSpc>
            </a:pPr>
            <a:r>
              <a:rPr lang="en-US" sz="1800" i="0">
                <a:solidFill>
                  <a:srgbClr val="000000"/>
                </a:solidFill>
                <a:latin typeface="Arial" charset="0"/>
              </a:rPr>
              <a:t>1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fld id="{F8258640-E1FB-0E4F-BE75-3F23E34E7B0D}" type="slidenum">
              <a:rPr lang="en-US">
                <a:latin typeface="Times New Roman" charset="0"/>
              </a:rPr>
              <a:pPr algn="ctr"/>
              <a:t>5</a:t>
            </a:fld>
            <a:endParaRPr lang="en-US">
              <a:latin typeface="Times New Roman" charset="0"/>
            </a:endParaRPr>
          </a:p>
        </p:txBody>
      </p:sp>
      <p:sp>
        <p:nvSpPr>
          <p:cNvPr id="1638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fld id="{EE5EDF8C-6CEF-F648-ADEF-A13A5FCEBBBE}" type="slidenum">
              <a:rPr lang="en-US">
                <a:latin typeface="Times New Roman" charset="0"/>
              </a:rPr>
              <a:pPr algn="ctr"/>
              <a:t>9</a:t>
            </a:fld>
            <a:endParaRPr lang="en-US">
              <a:latin typeface="Times New Roman" charset="0"/>
            </a:endParaRPr>
          </a:p>
        </p:txBody>
      </p:sp>
      <p:sp>
        <p:nvSpPr>
          <p:cNvPr id="1945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fld id="{EE5EDF8C-6CEF-F648-ADEF-A13A5FCEBBBE}" type="slidenum">
              <a:rPr lang="en-US">
                <a:latin typeface="Times New Roman" charset="0"/>
              </a:rPr>
              <a:pPr algn="ctr"/>
              <a:t>10</a:t>
            </a:fld>
            <a:endParaRPr lang="en-US">
              <a:latin typeface="Times New Roman" charset="0"/>
            </a:endParaRPr>
          </a:p>
        </p:txBody>
      </p:sp>
      <p:sp>
        <p:nvSpPr>
          <p:cNvPr id="1945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fld id="{EE5EDF8C-6CEF-F648-ADEF-A13A5FCEBBBE}" type="slidenum">
              <a:rPr lang="en-US">
                <a:latin typeface="Times New Roman" charset="0"/>
              </a:rPr>
              <a:pPr algn="ctr"/>
              <a:t>11</a:t>
            </a:fld>
            <a:endParaRPr lang="en-US">
              <a:latin typeface="Times New Roman" charset="0"/>
            </a:endParaRPr>
          </a:p>
        </p:txBody>
      </p:sp>
      <p:sp>
        <p:nvSpPr>
          <p:cNvPr id="1945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532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532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0505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847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447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493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6012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3085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445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50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7050" y="228600"/>
            <a:ext cx="20383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28600"/>
            <a:ext cx="59626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70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36538" y="0"/>
            <a:ext cx="8896350" cy="6845300"/>
            <a:chOff x="149" y="0"/>
            <a:chExt cx="5604" cy="4312"/>
          </a:xfrm>
        </p:grpSpPr>
        <p:sp>
          <p:nvSpPr>
            <p:cNvPr id="16387" name="Rectangle 3"/>
            <p:cNvSpPr>
              <a:spLocks noChangeArrowheads="1"/>
            </p:cNvSpPr>
            <p:nvPr/>
          </p:nvSpPr>
          <p:spPr bwMode="auto">
            <a:xfrm>
              <a:off x="149" y="0"/>
              <a:ext cx="150" cy="4312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6388" name="Rectangle 4"/>
            <p:cNvSpPr>
              <a:spLocks noChangeArrowheads="1"/>
            </p:cNvSpPr>
            <p:nvPr/>
          </p:nvSpPr>
          <p:spPr bwMode="auto">
            <a:xfrm>
              <a:off x="277" y="0"/>
              <a:ext cx="235" cy="2940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6389" name="Rectangle 5"/>
            <p:cNvSpPr>
              <a:spLocks noChangeArrowheads="1"/>
            </p:cNvSpPr>
            <p:nvPr/>
          </p:nvSpPr>
          <p:spPr bwMode="auto">
            <a:xfrm>
              <a:off x="203" y="0"/>
              <a:ext cx="682" cy="2112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6390" name="Rectangle 6"/>
            <p:cNvSpPr>
              <a:spLocks noChangeArrowheads="1"/>
            </p:cNvSpPr>
            <p:nvPr/>
          </p:nvSpPr>
          <p:spPr bwMode="auto">
            <a:xfrm>
              <a:off x="256" y="0"/>
              <a:ext cx="192" cy="2448"/>
            </a:xfrm>
            <a:prstGeom prst="rect">
              <a:avLst/>
            </a:prstGeom>
            <a:gradFill rotWithShape="0">
              <a:gsLst>
                <a:gs pos="0">
                  <a:srgbClr val="00AE00">
                    <a:gamma/>
                    <a:shade val="29804"/>
                    <a:invGamma/>
                  </a:srgbClr>
                </a:gs>
                <a:gs pos="100000">
                  <a:srgbClr val="00AE00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6391" name="Rectangle 7"/>
            <p:cNvSpPr>
              <a:spLocks noChangeArrowheads="1"/>
            </p:cNvSpPr>
            <p:nvPr/>
          </p:nvSpPr>
          <p:spPr bwMode="auto">
            <a:xfrm>
              <a:off x="373" y="924"/>
              <a:ext cx="331" cy="768"/>
            </a:xfrm>
            <a:prstGeom prst="rect">
              <a:avLst/>
            </a:prstGeom>
            <a:gradFill rotWithShape="0">
              <a:gsLst>
                <a:gs pos="0">
                  <a:srgbClr val="618FFD">
                    <a:gamma/>
                    <a:shade val="29804"/>
                    <a:invGamma/>
                  </a:srgbClr>
                </a:gs>
                <a:gs pos="100000">
                  <a:srgbClr val="618FFD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6392" name="Rectangle 8"/>
            <p:cNvSpPr>
              <a:spLocks noChangeArrowheads="1"/>
            </p:cNvSpPr>
            <p:nvPr/>
          </p:nvSpPr>
          <p:spPr bwMode="auto">
            <a:xfrm>
              <a:off x="320" y="888"/>
              <a:ext cx="5433" cy="84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6393" name="Line 9"/>
            <p:cNvSpPr>
              <a:spLocks noChangeShapeType="1"/>
            </p:cNvSpPr>
            <p:nvPr/>
          </p:nvSpPr>
          <p:spPr bwMode="auto">
            <a:xfrm>
              <a:off x="153" y="888"/>
              <a:ext cx="5596" cy="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endParaRPr>
            </a:p>
          </p:txBody>
        </p:sp>
      </p:grpSp>
      <p:sp>
        <p:nvSpPr>
          <p:cNvPr id="1639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8288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524F"/>
        </a:buClr>
        <a:buSzPct val="75000"/>
        <a:buFont typeface="Monotype Sorts" charset="0"/>
        <a:buChar char="¥"/>
        <a:defRPr sz="32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8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4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.png"/><Relationship Id="rId1" Type="http://schemas.microsoft.com/office/2007/relationships/media" Target="file://localhost/Users/ronrusay/Desktop/Powerpoint%20&amp;%20Movies/Movies/Polymers-McGH.mov" TargetMode="External"/><Relationship Id="rId2" Type="http://schemas.openxmlformats.org/officeDocument/2006/relationships/video" Target="file://localhost/Users/ronrusay/Desktop/Powerpoint%20&amp;%20Movies/Movies/Polymers-McGH.mov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microsoft.com/office/2007/relationships/media" Target="file://localhost/Users/ronrusay/Desktop/Powerpoint%20&amp;%20Movies/Movies/polyeth-mech.MOV" TargetMode="External"/><Relationship Id="rId2" Type="http://schemas.openxmlformats.org/officeDocument/2006/relationships/video" Target="file://localhost/Users/ronrusay/Desktop/Powerpoint%20&amp;%20Movies/Movies/polyeth-mech.MOV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hemconnections.org/general/movies/html_swf/poly-addn.swf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8.png"/><Relationship Id="rId1" Type="http://schemas.microsoft.com/office/2007/relationships/media" Target="file://localhost/Users/ronrusay/Desktop/Powerpoint%20&amp;%20Movies/Movies/Nylon-610.MOV" TargetMode="External"/><Relationship Id="rId2" Type="http://schemas.openxmlformats.org/officeDocument/2006/relationships/video" Target="file://localhost/Users/ronrusay/Desktop/Powerpoint%20&amp;%20Movies/Movies/Nylon-610.MOV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hyperlink" Target="https://www.youtube.com/watch?v=_6xlNyWPpB8" TargetMode="Externa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11.jpeg"/><Relationship Id="rId14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eg"/><Relationship Id="rId4" Type="http://schemas.openxmlformats.org/officeDocument/2006/relationships/hyperlink" Target="http://www.lotfi.net/recycle/plastic.html" TargetMode="External"/><Relationship Id="rId5" Type="http://schemas.openxmlformats.org/officeDocument/2006/relationships/image" Target="../media/image15.jpe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11.jpeg"/><Relationship Id="rId14" Type="http://schemas.openxmlformats.org/officeDocument/2006/relationships/image" Target="../media/image23.png"/><Relationship Id="rId1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eg"/><Relationship Id="rId4" Type="http://schemas.openxmlformats.org/officeDocument/2006/relationships/hyperlink" Target="http://www.lotfi.net/recycle/plastic.html" TargetMode="External"/><Relationship Id="rId5" Type="http://schemas.openxmlformats.org/officeDocument/2006/relationships/image" Target="../media/image15.jpe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11.jpeg"/><Relationship Id="rId14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eg"/><Relationship Id="rId4" Type="http://schemas.openxmlformats.org/officeDocument/2006/relationships/hyperlink" Target="http://www.lotfi.net/recycle/plastic.html" TargetMode="External"/><Relationship Id="rId5" Type="http://schemas.openxmlformats.org/officeDocument/2006/relationships/image" Target="../media/image15.jpe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G4AYagBz9Q" TargetMode="External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sciencemag.org/news/2019/03/dead-whale-found-40-kilograms-plastic-its-guts" TargetMode="External"/><Relationship Id="rId3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chemeClr val="bg1">
                <a:gamma/>
                <a:shade val="0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38400"/>
            <a:ext cx="9144000" cy="1187450"/>
          </a:xfrm>
        </p:spPr>
        <p:txBody>
          <a:bodyPr wrap="none" lIns="15875" tIns="23813" rIns="15875" bIns="23813" anchor="ctr"/>
          <a:lstStyle/>
          <a:p>
            <a:pPr algn="ctr" defTabSz="795338">
              <a:lnSpc>
                <a:spcPts val="4300"/>
              </a:lnSpc>
              <a:tabLst>
                <a:tab pos="795338" algn="l"/>
                <a:tab pos="1590675" algn="l"/>
                <a:tab pos="2386013" algn="l"/>
                <a:tab pos="3181350" algn="l"/>
                <a:tab pos="3978275" algn="l"/>
                <a:tab pos="4773613" algn="l"/>
                <a:tab pos="5568950" algn="l"/>
              </a:tabLst>
              <a:defRPr/>
            </a:pP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chemeClr val="bg2">
                      <a:lumMod val="65000"/>
                      <a:lumOff val="35000"/>
                    </a:schemeClr>
                  </a:outerShdw>
                </a:effectLst>
                <a:latin typeface="Helvetica" charset="0"/>
              </a:rPr>
              <a:t>Synthetic 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chemeClr val="bg2">
                      <a:lumMod val="65000"/>
                      <a:lumOff val="35000"/>
                    </a:schemeClr>
                  </a:outerShdw>
                </a:effectLst>
                <a:latin typeface="Helvetica" charset="0"/>
              </a:rPr>
              <a:t>Polymers</a:t>
            </a:r>
            <a:b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chemeClr val="bg2">
                      <a:lumMod val="65000"/>
                      <a:lumOff val="35000"/>
                    </a:schemeClr>
                  </a:outerShdw>
                </a:effectLst>
                <a:latin typeface="Helvetica" charset="0"/>
              </a:rPr>
            </a:b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chemeClr val="bg2">
                      <a:lumMod val="65000"/>
                      <a:lumOff val="35000"/>
                    </a:schemeClr>
                  </a:outerShdw>
                </a:effectLst>
                <a:latin typeface="Helvetica" charset="0"/>
              </a:rPr>
              <a:t>“Plastics”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chemeClr val="bg2">
                    <a:lumMod val="65000"/>
                    <a:lumOff val="35000"/>
                  </a:schemeClr>
                </a:outerShdw>
              </a:effectLst>
              <a:latin typeface="Times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5253335"/>
            <a:ext cx="75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dirty="0" err="1">
                <a:latin typeface="Arial"/>
                <a:cs typeface="Arial"/>
              </a:rPr>
              <a:t>https</a:t>
            </a:r>
            <a:r>
              <a:rPr lang="nl-NL" dirty="0">
                <a:latin typeface="Arial"/>
                <a:cs typeface="Arial"/>
              </a:rPr>
              <a:t>://</a:t>
            </a:r>
            <a:r>
              <a:rPr lang="nl-NL" dirty="0" err="1">
                <a:latin typeface="Arial"/>
                <a:cs typeface="Arial"/>
              </a:rPr>
              <a:t>www.youtube.com</a:t>
            </a:r>
            <a:r>
              <a:rPr lang="nl-NL" dirty="0">
                <a:latin typeface="Arial"/>
                <a:cs typeface="Arial"/>
              </a:rPr>
              <a:t>/</a:t>
            </a:r>
            <a:r>
              <a:rPr lang="nl-NL" dirty="0" err="1">
                <a:latin typeface="Arial"/>
                <a:cs typeface="Arial"/>
              </a:rPr>
              <a:t>watch?v</a:t>
            </a:r>
            <a:r>
              <a:rPr lang="nl-NL" dirty="0">
                <a:latin typeface="Arial"/>
                <a:cs typeface="Arial"/>
              </a:rPr>
              <a:t>=</a:t>
            </a:r>
            <a:r>
              <a:rPr lang="nl-NL" dirty="0" err="1">
                <a:latin typeface="Arial"/>
                <a:cs typeface="Arial"/>
              </a:rPr>
              <a:t>PSxihhBzCjk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8800" y="57150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Graduate: Dustin Hoffman (1967)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838200" y="4572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/>
          <a:lstStyle/>
          <a:p>
            <a:pPr algn="ctr" eaLnBrk="0" hangingPunct="0">
              <a:defRPr/>
            </a:pPr>
            <a:r>
              <a:rPr lang="en-US" sz="44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Polymers</a:t>
            </a:r>
          </a:p>
        </p:txBody>
      </p:sp>
      <p:pic>
        <p:nvPicPr>
          <p:cNvPr id="17411" name="Polymers-McGH.mov" descr="/Users/ronrusay/Desktop/Powerpoint &amp; Movies/Movies/Polymers-McGH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763" y="1903413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31" fill="hold"/>
                                        <p:tgtEl>
                                          <p:spTgt spid="174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4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4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762000" y="4572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/>
          <a:lstStyle/>
          <a:p>
            <a:pPr algn="ctr" eaLnBrk="0" hangingPunct="0">
              <a:defRPr/>
            </a:pPr>
            <a:r>
              <a:rPr lang="en-US" sz="44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Polymers</a:t>
            </a:r>
          </a:p>
        </p:txBody>
      </p:sp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990600" y="1676400"/>
            <a:ext cx="8153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/>
          <a:p>
            <a:pPr marL="687388" indent="-687388" eaLnBrk="0" hangingPunct="0">
              <a:spcBef>
                <a:spcPct val="70000"/>
              </a:spcBef>
            </a:pPr>
            <a:r>
              <a:rPr lang="en-US" sz="3200" i="0" dirty="0">
                <a:solidFill>
                  <a:schemeClr val="tx1"/>
                </a:solidFill>
                <a:latin typeface="Times New Roman" charset="0"/>
              </a:rPr>
              <a:t>Macromolecules which are made from small molecules, </a:t>
            </a:r>
            <a:r>
              <a:rPr lang="en-US" sz="3200" i="0" dirty="0">
                <a:latin typeface="Times New Roman" charset="0"/>
              </a:rPr>
              <a:t>monomers, or co-monomers which structurally repeat themselves</a:t>
            </a:r>
            <a:r>
              <a:rPr lang="en-US" sz="3200" i="0" dirty="0">
                <a:solidFill>
                  <a:schemeClr val="tx1"/>
                </a:solidFill>
                <a:latin typeface="Times New Roman" charset="0"/>
              </a:rPr>
              <a:t>.</a:t>
            </a:r>
          </a:p>
          <a:p>
            <a:pPr marL="687388" indent="-687388" eaLnBrk="0" hangingPunct="0">
              <a:spcBef>
                <a:spcPct val="70000"/>
              </a:spcBef>
            </a:pPr>
            <a:r>
              <a:rPr lang="en-US" sz="3200" i="0" dirty="0">
                <a:solidFill>
                  <a:schemeClr val="tx1"/>
                </a:solidFill>
                <a:latin typeface="Times New Roman" charset="0"/>
              </a:rPr>
              <a:t>	 	</a:t>
            </a:r>
            <a:r>
              <a:rPr lang="en-US" b="1" i="0" u="sng" dirty="0">
                <a:solidFill>
                  <a:schemeClr val="tx1"/>
                </a:solidFill>
                <a:latin typeface="Times New Roman" charset="0"/>
              </a:rPr>
              <a:t>Monomer</a:t>
            </a:r>
            <a:r>
              <a:rPr lang="en-US" b="1" i="0" dirty="0">
                <a:solidFill>
                  <a:schemeClr val="tx1"/>
                </a:solidFill>
                <a:latin typeface="Times New Roman" charset="0"/>
              </a:rPr>
              <a:t>		</a:t>
            </a:r>
            <a:r>
              <a:rPr lang="en-US" b="1" i="0" dirty="0" smtClean="0">
                <a:solidFill>
                  <a:schemeClr val="tx1"/>
                </a:solidFill>
                <a:latin typeface="Times New Roman" charset="0"/>
              </a:rPr>
              <a:t>		</a:t>
            </a:r>
            <a:r>
              <a:rPr lang="en-US" b="1" i="0" u="sng" dirty="0" smtClean="0">
                <a:solidFill>
                  <a:schemeClr val="tx1"/>
                </a:solidFill>
                <a:latin typeface="Times New Roman" charset="0"/>
              </a:rPr>
              <a:t>Polymer</a:t>
            </a:r>
            <a:endParaRPr lang="en-US" i="0" dirty="0">
              <a:solidFill>
                <a:schemeClr val="tx1"/>
              </a:solidFill>
              <a:latin typeface="Times New Roman" charset="0"/>
            </a:endParaRPr>
          </a:p>
          <a:p>
            <a:pPr marL="687388" indent="-687388" eaLnBrk="0" hangingPunct="0"/>
            <a:r>
              <a:rPr lang="en-US" i="0" dirty="0">
                <a:solidFill>
                  <a:schemeClr val="tx1"/>
                </a:solidFill>
                <a:latin typeface="Times New Roman" charset="0"/>
              </a:rPr>
              <a:t>		</a:t>
            </a:r>
            <a:r>
              <a:rPr lang="en-US" i="0" dirty="0" smtClean="0">
                <a:solidFill>
                  <a:schemeClr val="tx1"/>
                </a:solidFill>
                <a:latin typeface="Times New Roman" charset="0"/>
              </a:rPr>
              <a:t>Ethylene &amp; Propylene</a:t>
            </a:r>
            <a:r>
              <a:rPr lang="en-US" i="0" dirty="0">
                <a:solidFill>
                  <a:schemeClr val="tx1"/>
                </a:solidFill>
                <a:latin typeface="Times New Roman" charset="0"/>
              </a:rPr>
              <a:t>		</a:t>
            </a:r>
            <a:r>
              <a:rPr lang="en-US" i="0" dirty="0" smtClean="0">
                <a:solidFill>
                  <a:schemeClr val="tx1"/>
                </a:solidFill>
                <a:latin typeface="Times New Roman" charset="0"/>
              </a:rPr>
              <a:t>Polyethylene &amp; Polypropylene</a:t>
            </a:r>
            <a:endParaRPr lang="en-US" i="0" dirty="0">
              <a:solidFill>
                <a:schemeClr val="tx1"/>
              </a:solidFill>
              <a:latin typeface="Times New Roman" charset="0"/>
            </a:endParaRPr>
          </a:p>
          <a:p>
            <a:pPr marL="687388" indent="-687388" eaLnBrk="0" hangingPunct="0"/>
            <a:r>
              <a:rPr lang="en-US" i="0" dirty="0">
                <a:solidFill>
                  <a:schemeClr val="tx1"/>
                </a:solidFill>
                <a:latin typeface="Times New Roman" charset="0"/>
              </a:rPr>
              <a:t>		</a:t>
            </a:r>
            <a:r>
              <a:rPr lang="en-US" i="0" dirty="0" smtClean="0">
                <a:solidFill>
                  <a:schemeClr val="tx1"/>
                </a:solidFill>
                <a:latin typeface="Times New Roman" charset="0"/>
              </a:rPr>
              <a:t>Styrene				Polystyrene</a:t>
            </a:r>
            <a:r>
              <a:rPr lang="en-US" i="0" dirty="0">
                <a:solidFill>
                  <a:schemeClr val="tx1"/>
                </a:solidFill>
                <a:latin typeface="Times New Roman" charset="0"/>
              </a:rPr>
              <a:t>	</a:t>
            </a:r>
          </a:p>
          <a:p>
            <a:pPr marL="687388" indent="-687388" eaLnBrk="0" hangingPunct="0"/>
            <a:r>
              <a:rPr lang="en-US" i="0" dirty="0" smtClean="0">
                <a:solidFill>
                  <a:schemeClr val="tx1"/>
                </a:solidFill>
                <a:latin typeface="Times New Roman" charset="0"/>
              </a:rPr>
              <a:t>		Vinyl chloride				PVC </a:t>
            </a:r>
          </a:p>
          <a:p>
            <a:pPr marL="687388" indent="-687388" eaLnBrk="0" hangingPunct="0"/>
            <a:r>
              <a:rPr lang="en-US" i="0" dirty="0">
                <a:solidFill>
                  <a:schemeClr val="tx1"/>
                </a:solidFill>
                <a:latin typeface="Times New Roman" charset="0"/>
              </a:rPr>
              <a:t>	</a:t>
            </a:r>
            <a:r>
              <a:rPr lang="en-US" i="0" dirty="0" smtClean="0">
                <a:solidFill>
                  <a:schemeClr val="tx1"/>
                </a:solidFill>
                <a:latin typeface="Times New Roman" charset="0"/>
              </a:rPr>
              <a:t>	</a:t>
            </a:r>
            <a:r>
              <a:rPr lang="en-US" b="1" i="0" u="sng" dirty="0" smtClean="0">
                <a:solidFill>
                  <a:schemeClr val="tx1"/>
                </a:solidFill>
                <a:latin typeface="Times New Roman" charset="0"/>
              </a:rPr>
              <a:t>Co-monomers</a:t>
            </a:r>
            <a:r>
              <a:rPr lang="en-US" i="0" dirty="0" smtClean="0">
                <a:solidFill>
                  <a:schemeClr val="tx1"/>
                </a:solidFill>
                <a:latin typeface="Times New Roman" charset="0"/>
              </a:rPr>
              <a:t>			Nylon</a:t>
            </a:r>
            <a:endParaRPr lang="en-US" i="0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97710" y="5486400"/>
            <a:ext cx="13984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7388" indent="-687388" eaLnBrk="0" hangingPunct="0"/>
            <a:r>
              <a:rPr lang="en-US" i="0" dirty="0" smtClean="0">
                <a:solidFill>
                  <a:schemeClr val="tx1"/>
                </a:solidFill>
                <a:latin typeface="Times New Roman" charset="0"/>
              </a:rPr>
              <a:t>(Proteins)</a:t>
            </a:r>
            <a:endParaRPr lang="en-US" i="0" dirty="0">
              <a:solidFill>
                <a:schemeClr val="tx1"/>
              </a:solidFill>
              <a:latin typeface="Times New Roman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dirty="0" smtClean="0">
                <a:latin typeface="Times" charset="0"/>
              </a:rPr>
              <a:t>Polyethylene&amp; Polypropylene </a:t>
            </a:r>
            <a:r>
              <a:rPr lang="en-US" sz="4000" dirty="0">
                <a:latin typeface="Times" charset="0"/>
              </a:rPr>
              <a:t>Polymerization Mechanism</a:t>
            </a:r>
          </a:p>
        </p:txBody>
      </p:sp>
      <p:pic>
        <p:nvPicPr>
          <p:cNvPr id="5" name="Picture 3" descr="Screen Shot 2015-04-30 at 1.52.1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508625"/>
            <a:ext cx="8216900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Screen Shot 2019-05-15 at 7.24.30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76400"/>
            <a:ext cx="8559800" cy="3530600"/>
          </a:xfrm>
          <a:prstGeom prst="rect">
            <a:avLst/>
          </a:prstGeom>
        </p:spPr>
      </p:pic>
      <p:pic>
        <p:nvPicPr>
          <p:cNvPr id="3" name="Picture 2" descr="Screen Shot 2019-05-15 at 7.27.35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2692400"/>
            <a:ext cx="3429000" cy="2108200"/>
          </a:xfrm>
          <a:prstGeom prst="rect">
            <a:avLst/>
          </a:prstGeom>
        </p:spPr>
      </p:pic>
      <p:pic>
        <p:nvPicPr>
          <p:cNvPr id="8" name="polyeth-mech.MOV" descr="/Users/ronrusay/Desktop/Powerpoint &amp; Movies/Movies/polyeth-mech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76400"/>
            <a:ext cx="4909084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2"/>
          <p:cNvSpPr txBox="1">
            <a:spLocks noChangeArrowheads="1"/>
          </p:cNvSpPr>
          <p:nvPr/>
        </p:nvSpPr>
        <p:spPr bwMode="auto">
          <a:xfrm>
            <a:off x="2971800" y="990600"/>
            <a:ext cx="3092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Polystyrene &amp; Others</a:t>
            </a:r>
          </a:p>
        </p:txBody>
      </p:sp>
      <p:pic>
        <p:nvPicPr>
          <p:cNvPr id="15362" name="Picture 3" descr="Picture 39.png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0" y="1771650"/>
            <a:ext cx="68326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ouble Bracket 1"/>
          <p:cNvSpPr/>
          <p:nvPr/>
        </p:nvSpPr>
        <p:spPr bwMode="auto">
          <a:xfrm>
            <a:off x="4114800" y="3048000"/>
            <a:ext cx="1219200" cy="1676400"/>
          </a:xfrm>
          <a:prstGeom prst="bracketPair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</a:endParaRPr>
          </a:p>
        </p:txBody>
      </p:sp>
      <p:pic>
        <p:nvPicPr>
          <p:cNvPr id="3" name="Picture 2" descr="Screen Shot 2019-05-15 at 8.29.2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0" y="2057400"/>
            <a:ext cx="2456433" cy="2324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838200" y="4572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/>
          <a:lstStyle/>
          <a:p>
            <a:pPr algn="ctr" eaLnBrk="0" hangingPunct="0">
              <a:defRPr/>
            </a:pPr>
            <a:r>
              <a:rPr lang="en-US" sz="44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Nylon</a:t>
            </a:r>
          </a:p>
        </p:txBody>
      </p:sp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838200" y="1676400"/>
            <a:ext cx="77724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/>
          <a:p>
            <a:pPr marL="687388" indent="-687388" algn="ctr" eaLnBrk="0" hangingPunct="0">
              <a:spcBef>
                <a:spcPct val="70000"/>
              </a:spcBef>
            </a:pPr>
            <a:r>
              <a:rPr lang="en-US" sz="3200" i="0">
                <a:solidFill>
                  <a:schemeClr val="tx1"/>
                </a:solidFill>
                <a:latin typeface="Times New Roman" charset="0"/>
              </a:rPr>
              <a:t>A macromolecule which is a poly-amide.</a:t>
            </a:r>
          </a:p>
          <a:p>
            <a:pPr marL="687388" indent="-687388" eaLnBrk="0" hangingPunct="0">
              <a:spcBef>
                <a:spcPct val="70000"/>
              </a:spcBef>
            </a:pPr>
            <a:r>
              <a:rPr lang="en-US" sz="3200" i="0">
                <a:solidFill>
                  <a:schemeClr val="tx1"/>
                </a:solidFill>
                <a:latin typeface="Times New Roman" charset="0"/>
              </a:rPr>
              <a:t>	 	</a:t>
            </a:r>
            <a:endParaRPr lang="en-US" i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2424113" y="5464175"/>
            <a:ext cx="4014787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-HN(CH</a:t>
            </a:r>
            <a:r>
              <a:rPr lang="en-US" baseline="-2500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2</a:t>
            </a:r>
            <a:r>
              <a:rPr lang="en-US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)</a:t>
            </a:r>
            <a:r>
              <a:rPr lang="en-US" baseline="-2500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6</a:t>
            </a:r>
            <a:r>
              <a:rPr lang="en-US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-</a:t>
            </a:r>
            <a:r>
              <a:rPr lang="en-US" b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NHCO</a:t>
            </a:r>
            <a:r>
              <a:rPr lang="en-US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(CH</a:t>
            </a:r>
            <a:r>
              <a:rPr lang="en-US" baseline="-2500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2</a:t>
            </a:r>
            <a:r>
              <a:rPr lang="en-US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)</a:t>
            </a:r>
            <a:r>
              <a:rPr lang="en-US" baseline="-2500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x</a:t>
            </a:r>
            <a:r>
              <a:rPr lang="en-US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CO-</a:t>
            </a:r>
          </a:p>
        </p:txBody>
      </p:sp>
      <p:pic>
        <p:nvPicPr>
          <p:cNvPr id="19461" name="Nylon-610.MOV" descr="/Users/ronrusay/Desktop/Powerpoint &amp; Movies/Movies/Nylon-610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3622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4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946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4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4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figure-05-11a.jpg                                              00017730 LONE PINE                      B8968932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36941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Text Box 3"/>
          <p:cNvSpPr txBox="1">
            <a:spLocks noChangeArrowheads="1"/>
          </p:cNvSpPr>
          <p:nvPr/>
        </p:nvSpPr>
        <p:spPr bwMode="auto">
          <a:xfrm>
            <a:off x="2665786" y="609600"/>
            <a:ext cx="48780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3600" dirty="0" smtClean="0">
                <a:solidFill>
                  <a:schemeClr val="tx1"/>
                </a:solidFill>
                <a:latin typeface="Times" charset="0"/>
              </a:rPr>
              <a:t>Plastic Waste </a:t>
            </a:r>
            <a:r>
              <a:rPr lang="en-US" sz="3600" dirty="0">
                <a:solidFill>
                  <a:schemeClr val="tx1"/>
                </a:solidFill>
                <a:latin typeface="Times" charset="0"/>
              </a:rPr>
              <a:t>/ </a:t>
            </a:r>
            <a:r>
              <a:rPr lang="en-US" sz="3600" dirty="0" smtClean="0">
                <a:solidFill>
                  <a:schemeClr val="tx1"/>
                </a:solidFill>
                <a:latin typeface="Times" charset="0"/>
              </a:rPr>
              <a:t>Recycling</a:t>
            </a:r>
            <a:endParaRPr lang="en-US" sz="2800" i="0" dirty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676400" y="5562600"/>
            <a:ext cx="70104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3200" i="0" dirty="0" smtClean="0">
                <a:solidFill>
                  <a:schemeClr val="tx1"/>
                </a:solidFill>
                <a:latin typeface="Times" charset="0"/>
              </a:rPr>
              <a:t>~300 </a:t>
            </a:r>
            <a:r>
              <a:rPr lang="en-US" sz="3200" i="0" dirty="0">
                <a:solidFill>
                  <a:schemeClr val="tx1"/>
                </a:solidFill>
                <a:latin typeface="Times" charset="0"/>
              </a:rPr>
              <a:t>billion pounds produced annually, W</a:t>
            </a:r>
            <a:r>
              <a:rPr lang="en-US" sz="3200" i="0" dirty="0" smtClean="0">
                <a:solidFill>
                  <a:schemeClr val="tx1"/>
                </a:solidFill>
                <a:latin typeface="Times" charset="0"/>
              </a:rPr>
              <a:t>orldwide ~ 5% is recycled</a:t>
            </a:r>
            <a:endParaRPr lang="en-US" sz="3200" i="0" dirty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17412" name="Picture 2" descr="figure-05-11b.jpg                                              00017730 LONE PINE                      B8968932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600200"/>
            <a:ext cx="34131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" descr="P101083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10000"/>
            <a:ext cx="3116263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76400" y="224135"/>
            <a:ext cx="7239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err="1" smtClean="0"/>
              <a:t>https</a:t>
            </a:r>
            <a:r>
              <a:rPr lang="pl-PL" sz="2000" dirty="0" smtClean="0"/>
              <a:t>://</a:t>
            </a:r>
            <a:r>
              <a:rPr lang="pl-PL" sz="2000" dirty="0" err="1" smtClean="0"/>
              <a:t>www.youtube.com</a:t>
            </a:r>
            <a:r>
              <a:rPr lang="pl-PL" sz="2000" dirty="0" smtClean="0"/>
              <a:t>/</a:t>
            </a:r>
            <a:r>
              <a:rPr lang="pl-PL" sz="2000" dirty="0" err="1" smtClean="0"/>
              <a:t>watch?v</a:t>
            </a:r>
            <a:r>
              <a:rPr lang="pl-PL" sz="2000" dirty="0" smtClean="0"/>
              <a:t>=_6xlNyWPpB8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57200" y="533400"/>
            <a:ext cx="822960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l-PL" sz="2800" dirty="0" err="1" smtClean="0"/>
              <a:t>Northern</a:t>
            </a:r>
            <a:r>
              <a:rPr lang="pl-PL" sz="2800" dirty="0" smtClean="0"/>
              <a:t> California</a:t>
            </a:r>
          </a:p>
          <a:p>
            <a:r>
              <a:rPr lang="pl-PL" sz="1800" dirty="0" err="1" smtClean="0"/>
              <a:t>https</a:t>
            </a:r>
            <a:r>
              <a:rPr lang="pl-PL" sz="1800" dirty="0" smtClean="0"/>
              <a:t>://</a:t>
            </a:r>
            <a:r>
              <a:rPr lang="pl-PL" sz="1800" dirty="0" err="1" smtClean="0"/>
              <a:t>www.norcalcompactors.net</a:t>
            </a:r>
            <a:r>
              <a:rPr lang="pl-PL" sz="1800" dirty="0" smtClean="0"/>
              <a:t>/</a:t>
            </a:r>
            <a:r>
              <a:rPr lang="pl-PL" sz="1800" dirty="0" err="1" smtClean="0"/>
              <a:t>processes</a:t>
            </a:r>
            <a:r>
              <a:rPr lang="pl-PL" sz="1800" dirty="0" smtClean="0"/>
              <a:t>-</a:t>
            </a:r>
            <a:r>
              <a:rPr lang="pl-PL" sz="1800" dirty="0" err="1" smtClean="0"/>
              <a:t>stages</a:t>
            </a:r>
            <a:r>
              <a:rPr lang="pl-PL" sz="1800" dirty="0" smtClean="0"/>
              <a:t>-</a:t>
            </a:r>
            <a:r>
              <a:rPr lang="pl-PL" sz="1800" dirty="0" err="1" smtClean="0"/>
              <a:t>benefits</a:t>
            </a:r>
            <a:r>
              <a:rPr lang="pl-PL" sz="1800" dirty="0" smtClean="0"/>
              <a:t>-plastic-recycling/</a:t>
            </a:r>
            <a:endParaRPr lang="en-US" sz="1800" dirty="0"/>
          </a:p>
        </p:txBody>
      </p:sp>
      <p:pic>
        <p:nvPicPr>
          <p:cNvPr id="3" name="Picture 2" descr="Screen Shot 2019-05-15 at 8.15.5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01" y="2108200"/>
            <a:ext cx="5438300" cy="4064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19200" y="1619072"/>
            <a:ext cx="61722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Stages in Plastic Recycling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6477000" y="2743200"/>
            <a:ext cx="24850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Sorting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Shredding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Identification and Classification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Extruding </a:t>
            </a:r>
          </a:p>
        </p:txBody>
      </p:sp>
      <p:pic>
        <p:nvPicPr>
          <p:cNvPr id="6" name="Picture 5" descr="Screen Shot 2019-05-15 at 8.14.1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455" y="3848100"/>
            <a:ext cx="1618545" cy="1181100"/>
          </a:xfrm>
          <a:prstGeom prst="rect">
            <a:avLst/>
          </a:prstGeom>
        </p:spPr>
      </p:pic>
      <p:sp>
        <p:nvSpPr>
          <p:cNvPr id="8" name="Rectangle 7">
            <a:hlinkClick r:id="rId4"/>
          </p:cNvPr>
          <p:cNvSpPr/>
          <p:nvPr/>
        </p:nvSpPr>
        <p:spPr>
          <a:xfrm>
            <a:off x="533400" y="6248400"/>
            <a:ext cx="7239000" cy="400110"/>
          </a:xfrm>
          <a:prstGeom prst="rect">
            <a:avLst/>
          </a:prstGeom>
          <a:solidFill>
            <a:schemeClr val="accent1">
              <a:lumMod val="75000"/>
              <a:alpha val="29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2000" dirty="0" err="1" smtClean="0"/>
              <a:t>https</a:t>
            </a:r>
            <a:r>
              <a:rPr lang="pl-PL" sz="2000" dirty="0" smtClean="0"/>
              <a:t>://</a:t>
            </a:r>
            <a:r>
              <a:rPr lang="pl-PL" sz="2000" dirty="0" err="1" smtClean="0"/>
              <a:t>www.youtube.com</a:t>
            </a:r>
            <a:r>
              <a:rPr lang="pl-PL" sz="2000" dirty="0" smtClean="0"/>
              <a:t>/</a:t>
            </a:r>
            <a:r>
              <a:rPr lang="pl-PL" sz="2000" dirty="0" err="1" smtClean="0"/>
              <a:t>watch?v</a:t>
            </a:r>
            <a:r>
              <a:rPr lang="pl-PL" sz="2000" dirty="0" smtClean="0"/>
              <a:t>=_6xlNyWPpB8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42672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14400"/>
            <a:ext cx="4489450" cy="56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2286000" y="381000"/>
            <a:ext cx="44942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2000" b="1">
                <a:latin typeface="Times New Roman" charset="0"/>
                <a:hlinkClick r:id="rId4"/>
              </a:rPr>
              <a:t>http://www.lotfi.net/recycle/plastic.html</a:t>
            </a:r>
            <a:endParaRPr lang="en-US">
              <a:latin typeface="Times New Roman" charset="0"/>
            </a:endParaRP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"/>
            <a:ext cx="752475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0200"/>
            <a:ext cx="45720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0"/>
            <a:ext cx="474663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0"/>
            <a:ext cx="4841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733800"/>
            <a:ext cx="4841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0"/>
            <a:ext cx="45720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181600"/>
            <a:ext cx="47466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867400"/>
            <a:ext cx="46513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3" name="Text Box 12"/>
          <p:cNvSpPr txBox="1">
            <a:spLocks noChangeArrowheads="1"/>
          </p:cNvSpPr>
          <p:nvPr/>
        </p:nvSpPr>
        <p:spPr bwMode="auto">
          <a:xfrm>
            <a:off x="2286000" y="685800"/>
            <a:ext cx="762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/>
          </a:p>
        </p:txBody>
      </p:sp>
      <p:sp>
        <p:nvSpPr>
          <p:cNvPr id="18444" name="Text Box 13"/>
          <p:cNvSpPr txBox="1">
            <a:spLocks noChangeArrowheads="1"/>
          </p:cNvSpPr>
          <p:nvPr/>
        </p:nvSpPr>
        <p:spPr bwMode="auto">
          <a:xfrm>
            <a:off x="2133600" y="6248400"/>
            <a:ext cx="4724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/>
          </a:p>
        </p:txBody>
      </p:sp>
      <p:pic>
        <p:nvPicPr>
          <p:cNvPr id="18445" name="Picture 4" descr="P101083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57200"/>
            <a:ext cx="1885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Screen Shot 2019-05-15 at 8.43.41 AM.png"/>
          <p:cNvPicPr>
            <a:picLocks noChangeAspect="1"/>
          </p:cNvPicPr>
          <p:nvPr/>
        </p:nvPicPr>
        <p:blipFill>
          <a:blip r:embed="rId14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144000" cy="47221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14400"/>
            <a:ext cx="4489450" cy="56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2286000" y="381000"/>
            <a:ext cx="44942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2000" b="1">
                <a:latin typeface="Times New Roman" charset="0"/>
                <a:hlinkClick r:id="rId4"/>
              </a:rPr>
              <a:t>http://www.lotfi.net/recycle/plastic.html</a:t>
            </a:r>
            <a:endParaRPr lang="en-US">
              <a:latin typeface="Times New Roman" charset="0"/>
            </a:endParaRP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"/>
            <a:ext cx="752475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0200"/>
            <a:ext cx="45720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0"/>
            <a:ext cx="474663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0"/>
            <a:ext cx="4841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733800"/>
            <a:ext cx="4841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0"/>
            <a:ext cx="45720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181600"/>
            <a:ext cx="47466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867400"/>
            <a:ext cx="46513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3" name="Text Box 12"/>
          <p:cNvSpPr txBox="1">
            <a:spLocks noChangeArrowheads="1"/>
          </p:cNvSpPr>
          <p:nvPr/>
        </p:nvSpPr>
        <p:spPr bwMode="auto">
          <a:xfrm>
            <a:off x="2286000" y="685800"/>
            <a:ext cx="762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/>
          </a:p>
        </p:txBody>
      </p:sp>
      <p:sp>
        <p:nvSpPr>
          <p:cNvPr id="18444" name="Text Box 13"/>
          <p:cNvSpPr txBox="1">
            <a:spLocks noChangeArrowheads="1"/>
          </p:cNvSpPr>
          <p:nvPr/>
        </p:nvSpPr>
        <p:spPr bwMode="auto">
          <a:xfrm>
            <a:off x="2133600" y="6248400"/>
            <a:ext cx="4724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/>
          </a:p>
        </p:txBody>
      </p:sp>
      <p:pic>
        <p:nvPicPr>
          <p:cNvPr id="18445" name="Picture 4" descr="P101083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57200"/>
            <a:ext cx="1885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Screen Shot 2019-05-15 at 8.43.41 AM.png"/>
          <p:cNvPicPr>
            <a:picLocks noChangeAspect="1"/>
          </p:cNvPicPr>
          <p:nvPr/>
        </p:nvPicPr>
        <p:blipFill>
          <a:blip r:embed="rId14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144000" cy="472219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438400" y="1676400"/>
            <a:ext cx="6266745" cy="4025920"/>
            <a:chOff x="2438400" y="1676400"/>
            <a:chExt cx="6266745" cy="4025920"/>
          </a:xfrm>
        </p:grpSpPr>
        <p:sp>
          <p:nvSpPr>
            <p:cNvPr id="3" name="Rectangle 2"/>
            <p:cNvSpPr/>
            <p:nvPr/>
          </p:nvSpPr>
          <p:spPr>
            <a:xfrm>
              <a:off x="2438400" y="2286000"/>
              <a:ext cx="4572000" cy="3416320"/>
            </a:xfrm>
            <a:prstGeom prst="rect">
              <a:avLst/>
            </a:prstGeom>
            <a:solidFill>
              <a:srgbClr val="C7C4C7"/>
            </a:solidFill>
          </p:spPr>
          <p:txBody>
            <a:bodyPr>
              <a:spAutoFit/>
            </a:bodyPr>
            <a:lstStyle/>
            <a:p>
              <a:r>
                <a:rPr lang="en-US" dirty="0" smtClean="0"/>
                <a:t>ONE MILLION plastic bottles are bought EVERY MINUTE around the world — and that number will top half a TRILLION by 2021. Less than half of those bottles end up getting recycled. 8 MILLION METRIC TONS of plastic winds up in our oceans each year.</a:t>
              </a:r>
              <a:endParaRPr lang="en-US" dirty="0"/>
            </a:p>
          </p:txBody>
        </p:sp>
        <p:pic>
          <p:nvPicPr>
            <p:cNvPr id="17" name="Picture 16" descr="Screen Shot 2019-05-15 at 8.14.11 PM.png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6600" y="1676400"/>
              <a:ext cx="1618545" cy="1181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1360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14400"/>
            <a:ext cx="4489450" cy="56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2286000" y="381000"/>
            <a:ext cx="44942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2000" b="1">
                <a:latin typeface="Times New Roman" charset="0"/>
                <a:hlinkClick r:id="rId4"/>
              </a:rPr>
              <a:t>http://www.lotfi.net/recycle/plastic.html</a:t>
            </a:r>
            <a:endParaRPr lang="en-US">
              <a:latin typeface="Times New Roman" charset="0"/>
            </a:endParaRP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"/>
            <a:ext cx="752475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0200"/>
            <a:ext cx="45720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0"/>
            <a:ext cx="474663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0"/>
            <a:ext cx="4841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733800"/>
            <a:ext cx="4841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0"/>
            <a:ext cx="45720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181600"/>
            <a:ext cx="47466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867400"/>
            <a:ext cx="46513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3" name="Text Box 12"/>
          <p:cNvSpPr txBox="1">
            <a:spLocks noChangeArrowheads="1"/>
          </p:cNvSpPr>
          <p:nvPr/>
        </p:nvSpPr>
        <p:spPr bwMode="auto">
          <a:xfrm>
            <a:off x="2286000" y="685800"/>
            <a:ext cx="762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/>
          </a:p>
        </p:txBody>
      </p:sp>
      <p:sp>
        <p:nvSpPr>
          <p:cNvPr id="18444" name="Text Box 13"/>
          <p:cNvSpPr txBox="1">
            <a:spLocks noChangeArrowheads="1"/>
          </p:cNvSpPr>
          <p:nvPr/>
        </p:nvSpPr>
        <p:spPr bwMode="auto">
          <a:xfrm>
            <a:off x="2133600" y="6248400"/>
            <a:ext cx="4724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/>
          </a:p>
        </p:txBody>
      </p:sp>
      <p:pic>
        <p:nvPicPr>
          <p:cNvPr id="18445" name="Picture 4" descr="P101083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57200"/>
            <a:ext cx="1885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Screen Shot 2019-05-15 at 8.43.41 AM.png"/>
          <p:cNvPicPr>
            <a:picLocks noChangeAspect="1"/>
          </p:cNvPicPr>
          <p:nvPr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144000" cy="472219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981200" y="6324600"/>
            <a:ext cx="6781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err="1" smtClean="0"/>
              <a:t>https</a:t>
            </a:r>
            <a:r>
              <a:rPr lang="pl-PL" sz="2000" dirty="0" smtClean="0"/>
              <a:t>://</a:t>
            </a:r>
            <a:r>
              <a:rPr lang="pl-PL" sz="2000" dirty="0" err="1" smtClean="0"/>
              <a:t>www.youtube.com</a:t>
            </a:r>
            <a:r>
              <a:rPr lang="pl-PL" sz="2000" dirty="0" smtClean="0"/>
              <a:t>/</a:t>
            </a:r>
            <a:r>
              <a:rPr lang="pl-PL" sz="2000" dirty="0" err="1" smtClean="0"/>
              <a:t>watch?v</a:t>
            </a:r>
            <a:r>
              <a:rPr lang="pl-PL" sz="2000" dirty="0" smtClean="0"/>
              <a:t>=1qT-rOXB6NI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70595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986135"/>
            <a:ext cx="762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err="1" smtClean="0"/>
              <a:t>https</a:t>
            </a:r>
            <a:r>
              <a:rPr lang="pl-PL" dirty="0" smtClean="0"/>
              <a:t>://</a:t>
            </a:r>
            <a:r>
              <a:rPr lang="pl-PL" dirty="0" err="1" smtClean="0"/>
              <a:t>www.youtube.com</a:t>
            </a:r>
            <a:r>
              <a:rPr lang="pl-PL" dirty="0" smtClean="0"/>
              <a:t>/</a:t>
            </a:r>
            <a:r>
              <a:rPr lang="pl-PL" dirty="0" err="1" smtClean="0"/>
              <a:t>watch?v</a:t>
            </a:r>
            <a:r>
              <a:rPr lang="pl-PL" dirty="0" smtClean="0"/>
              <a:t>=1qT-rOXB6NI</a:t>
            </a:r>
            <a:endParaRPr lang="en-US" dirty="0"/>
          </a:p>
        </p:txBody>
      </p:sp>
      <p:pic>
        <p:nvPicPr>
          <p:cNvPr id="3" name="Picture 2" descr="Screen Shot 2019-05-15 at 8.11.0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52600"/>
            <a:ext cx="7543800" cy="405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877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lastics-Bellows Hawaii 20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71650" y="1428750"/>
            <a:ext cx="5334000" cy="40005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33600" y="60198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dirty="0" smtClean="0"/>
              <a:t>M</a:t>
            </a:r>
            <a:r>
              <a:rPr lang="en-US" dirty="0" err="1" smtClean="0"/>
              <a:t>i</a:t>
            </a:r>
            <a:r>
              <a:rPr lang="pl-PL" dirty="0" err="1" smtClean="0"/>
              <a:t>cro</a:t>
            </a:r>
            <a:r>
              <a:rPr lang="pl-PL" dirty="0" smtClean="0"/>
              <a:t>-plastics</a:t>
            </a:r>
          </a:p>
          <a:p>
            <a:r>
              <a:rPr lang="pl-PL" dirty="0" err="1" smtClean="0"/>
              <a:t>Bellows</a:t>
            </a:r>
            <a:r>
              <a:rPr lang="pl-PL" dirty="0" smtClean="0"/>
              <a:t> Beach, </a:t>
            </a:r>
            <a:r>
              <a:rPr lang="pl-PL" dirty="0" err="1" smtClean="0"/>
              <a:t>Oahu</a:t>
            </a:r>
            <a:r>
              <a:rPr lang="pl-PL" dirty="0" smtClean="0"/>
              <a:t>, Hawaii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838200" y="228600"/>
            <a:ext cx="7391400" cy="5102239"/>
            <a:chOff x="838200" y="228600"/>
            <a:chExt cx="7391400" cy="5102239"/>
          </a:xfrm>
        </p:grpSpPr>
        <p:sp>
          <p:nvSpPr>
            <p:cNvPr id="5" name="Rectangle 4">
              <a:hlinkClick r:id="rId3"/>
            </p:cNvPr>
            <p:cNvSpPr/>
            <p:nvPr/>
          </p:nvSpPr>
          <p:spPr>
            <a:xfrm>
              <a:off x="1600200" y="228600"/>
              <a:ext cx="6248400" cy="400110"/>
            </a:xfrm>
            <a:prstGeom prst="rect">
              <a:avLst/>
            </a:prstGeom>
            <a:solidFill>
              <a:schemeClr val="accent1">
                <a:lumMod val="75000"/>
                <a:alpha val="14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pl-PL" sz="2000" dirty="0" err="1" smtClean="0"/>
                <a:t>https</a:t>
              </a:r>
              <a:r>
                <a:rPr lang="pl-PL" sz="2000" dirty="0" smtClean="0"/>
                <a:t>://</a:t>
              </a:r>
              <a:r>
                <a:rPr lang="pl-PL" sz="2000" dirty="0" err="1" smtClean="0"/>
                <a:t>www.youtube.com</a:t>
              </a:r>
              <a:r>
                <a:rPr lang="pl-PL" sz="2000" dirty="0" smtClean="0"/>
                <a:t>/</a:t>
              </a:r>
              <a:r>
                <a:rPr lang="pl-PL" sz="2000" dirty="0" err="1" smtClean="0"/>
                <a:t>watch?v</a:t>
              </a:r>
              <a:r>
                <a:rPr lang="pl-PL" sz="2000" dirty="0" smtClean="0"/>
                <a:t>=tG4AYagBz9Q</a:t>
              </a:r>
              <a:endParaRPr lang="en-US" sz="2000" dirty="0"/>
            </a:p>
          </p:txBody>
        </p:sp>
        <p:pic>
          <p:nvPicPr>
            <p:cNvPr id="6" name="Picture 5" descr="Screen Shot 2019-05-15 at 8.24.42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1447800"/>
              <a:ext cx="7391400" cy="38830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7490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>
            <a:hlinkClick r:id="rId2"/>
          </p:cNvPr>
          <p:cNvSpPr>
            <a:spLocks noChangeArrowheads="1"/>
          </p:cNvSpPr>
          <p:nvPr/>
        </p:nvSpPr>
        <p:spPr bwMode="auto">
          <a:xfrm>
            <a:off x="457200" y="914400"/>
            <a:ext cx="822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dirty="0"/>
              <a:t>https://</a:t>
            </a:r>
            <a:r>
              <a:rPr lang="en-US" sz="1800" dirty="0" err="1"/>
              <a:t>www.sciencemag.org</a:t>
            </a:r>
            <a:r>
              <a:rPr lang="en-US" sz="1800" dirty="0"/>
              <a:t>/news/2019/03/dead-whale-found-40-kilograms-plastic-its-guts</a:t>
            </a:r>
          </a:p>
        </p:txBody>
      </p:sp>
      <p:pic>
        <p:nvPicPr>
          <p:cNvPr id="20482" name="Picture 2" descr="Screen Shot 2019-03-29 at 8.04.5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0"/>
            <a:ext cx="5295900" cy="450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634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16 at 9.16.1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60400"/>
            <a:ext cx="4445000" cy="553720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6" name="Group 5"/>
          <p:cNvGrpSpPr/>
          <p:nvPr/>
        </p:nvGrpSpPr>
        <p:grpSpPr>
          <a:xfrm>
            <a:off x="1524000" y="685800"/>
            <a:ext cx="8458200" cy="5777095"/>
            <a:chOff x="1524000" y="685800"/>
            <a:chExt cx="8458200" cy="5777095"/>
          </a:xfrm>
        </p:grpSpPr>
        <p:pic>
          <p:nvPicPr>
            <p:cNvPr id="4" name="Picture 3" descr="Screen Shot 2019-05-16 at 9.15.11 A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3200400"/>
              <a:ext cx="5638800" cy="3262495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6781800" y="685800"/>
              <a:ext cx="3200400" cy="52629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Poly-</a:t>
              </a:r>
            </a:p>
            <a:p>
              <a:endParaRPr lang="en-US" sz="1200" dirty="0" smtClean="0"/>
            </a:p>
            <a:p>
              <a:pPr lvl="1"/>
              <a:r>
                <a:rPr lang="en-US" sz="2000" dirty="0" smtClean="0"/>
                <a:t>ester</a:t>
              </a:r>
            </a:p>
            <a:p>
              <a:pPr lvl="1"/>
              <a:r>
                <a:rPr lang="en-US" sz="2000" dirty="0" smtClean="0"/>
                <a:t>urethane</a:t>
              </a:r>
            </a:p>
            <a:p>
              <a:pPr lvl="1"/>
              <a:r>
                <a:rPr lang="en-US" sz="2000" dirty="0" smtClean="0"/>
                <a:t>ethylene</a:t>
              </a:r>
            </a:p>
            <a:p>
              <a:pPr lvl="1"/>
              <a:r>
                <a:rPr lang="en-US" sz="2000" dirty="0" smtClean="0"/>
                <a:t>propylene</a:t>
              </a:r>
            </a:p>
            <a:p>
              <a:pPr lvl="1"/>
              <a:r>
                <a:rPr lang="en-US" sz="2000" dirty="0" smtClean="0"/>
                <a:t>styrene</a:t>
              </a:r>
            </a:p>
            <a:p>
              <a:pPr lvl="1"/>
              <a:r>
                <a:rPr lang="en-US" sz="2000" dirty="0" smtClean="0"/>
                <a:t>vinyl chloride</a:t>
              </a:r>
            </a:p>
            <a:p>
              <a:pPr lvl="1"/>
              <a:r>
                <a:rPr lang="en-US" sz="2000" dirty="0" smtClean="0"/>
                <a:t>vinyl alcohol</a:t>
              </a:r>
            </a:p>
            <a:p>
              <a:pPr lvl="1"/>
              <a:r>
                <a:rPr lang="en-US" sz="2000" dirty="0" smtClean="0"/>
                <a:t>amide (Kevlar)</a:t>
              </a:r>
            </a:p>
            <a:p>
              <a:pPr lvl="1"/>
              <a:r>
                <a:rPr lang="en-US" sz="2000" dirty="0" smtClean="0"/>
                <a:t>terephthalate</a:t>
              </a:r>
            </a:p>
            <a:p>
              <a:pPr lvl="1"/>
              <a:r>
                <a:rPr lang="en-US" sz="2000" dirty="0"/>
                <a:t>a</a:t>
              </a:r>
              <a:r>
                <a:rPr lang="en-US" sz="2000" dirty="0" smtClean="0"/>
                <a:t>crylonitrile</a:t>
              </a:r>
            </a:p>
            <a:p>
              <a:pPr lvl="1"/>
              <a:r>
                <a:rPr lang="en-US" sz="2000" dirty="0" smtClean="0"/>
                <a:t>imide</a:t>
              </a:r>
            </a:p>
            <a:p>
              <a:pPr lvl="1"/>
              <a:r>
                <a:rPr lang="en-US" sz="2000" dirty="0" err="1"/>
                <a:t>p</a:t>
              </a:r>
              <a:r>
                <a:rPr lang="en-US" sz="2000" dirty="0" err="1" smtClean="0"/>
                <a:t>henylene-bisisoxazole</a:t>
              </a:r>
              <a:endParaRPr lang="en-US" sz="2000" dirty="0" smtClean="0"/>
            </a:p>
            <a:p>
              <a:pPr lvl="1"/>
              <a:endParaRPr lang="en-US" sz="2000" dirty="0" smtClean="0"/>
            </a:p>
            <a:p>
              <a:pPr lvl="1"/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44173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rganic-01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EF9100"/>
      </a:hlink>
      <a:folHlink>
        <a:srgbClr val="CECECE"/>
      </a:folHlink>
    </a:clrScheme>
    <a:fontScheme name="Organic-01">
      <a:majorFont>
        <a:latin typeface="Times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" charset="0"/>
          </a:defRPr>
        </a:defPPr>
      </a:lstStyle>
    </a:lnDef>
  </a:objectDefaults>
  <a:extraClrSchemeLst>
    <a:extraClrScheme>
      <a:clrScheme name="Organic-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anic-0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ganic-0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anic-0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anic-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anic-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anic-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0000"/>
    </a:lt1>
    <a:dk2>
      <a:srgbClr val="FFFF00"/>
    </a:dk2>
    <a:lt2>
      <a:srgbClr val="000000"/>
    </a:lt2>
    <a:accent1>
      <a:srgbClr val="FFFFFF"/>
    </a:accent1>
    <a:accent2>
      <a:srgbClr val="553E00"/>
    </a:accent2>
    <a:accent3>
      <a:srgbClr val="FFAAAA"/>
    </a:accent3>
    <a:accent4>
      <a:srgbClr val="000000"/>
    </a:accent4>
    <a:accent5>
      <a:srgbClr val="FFFFFF"/>
    </a:accent5>
    <a:accent6>
      <a:srgbClr val="4C3700"/>
    </a:accent6>
    <a:hlink>
      <a:srgbClr val="3D5500"/>
    </a:hlink>
    <a:folHlink>
      <a:srgbClr val="00552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Chelsea:Desktop Folder:Chem-PPT Spring 2001:Organic-01.PPT</Template>
  <TotalTime>50044</TotalTime>
  <Pages>11</Pages>
  <Words>317</Words>
  <Application>Microsoft Macintosh PowerPoint</Application>
  <PresentationFormat>On-screen Show (4:3)</PresentationFormat>
  <Paragraphs>58</Paragraphs>
  <Slides>15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Helvetica</vt:lpstr>
      <vt:lpstr>ＭＳ Ｐゴシック</vt:lpstr>
      <vt:lpstr>Arial</vt:lpstr>
      <vt:lpstr>Times</vt:lpstr>
      <vt:lpstr>Monotype Sorts</vt:lpstr>
      <vt:lpstr>Times New Roman</vt:lpstr>
      <vt:lpstr>Arial Unicode MS</vt:lpstr>
      <vt:lpstr>Organic-01</vt:lpstr>
      <vt:lpstr>Synthetic Polymers “Plastics”</vt:lpstr>
      <vt:lpstr>PowerPoint Presentation</vt:lpstr>
      <vt:lpstr>PowerPoint Presentation</vt:lpstr>
      <vt:lpstr>Polyethylene&amp; Polypropylene Polymerization Mechanism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DVC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Organic Chemistry  </dc:title>
  <dc:subject/>
  <dc:creator>R R</dc:creator>
  <cp:keywords/>
  <dc:description/>
  <cp:lastModifiedBy>Ron Rusay</cp:lastModifiedBy>
  <cp:revision>86</cp:revision>
  <cp:lastPrinted>2009-04-22T19:24:48Z</cp:lastPrinted>
  <dcterms:created xsi:type="dcterms:W3CDTF">2015-04-28T04:27:44Z</dcterms:created>
  <dcterms:modified xsi:type="dcterms:W3CDTF">2019-05-16T19:59:40Z</dcterms:modified>
</cp:coreProperties>
</file>