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Override PartName="/ppt/embeddings/oleObject1.bin" ContentType="application/vnd.openxmlformats-officedocument.oleObject"/>
  <Default Extension="xml" ContentType="application/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handoutMasters/handoutMaster1.xml" ContentType="application/vnd.openxmlformats-officedocument.presentationml.handoutMaster+xml"/>
  <Override PartName="/ppt/slides/slide27.xml" ContentType="application/vnd.openxmlformats-officedocument.presentationml.slide+xml"/>
  <Default Extension="vml" ContentType="application/vnd.openxmlformats-officedocument.vmlDrawing"/>
  <Override PartName="/ppt/slides/slide20.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Default Extension="pict" ContentType="image/pict"/>
  <Override PartName="/ppt/slides/slide26.xml" ContentType="application/vnd.openxmlformats-officedocument.presentationml.slide+xml"/>
  <Override PartName="/ppt/slides/slide35.xml" ContentType="application/vnd.openxmlformats-officedocument.presentationml.slide+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slides/slide42.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notesSlides/notesSlide20.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embeddings/oleObject4.bin" ContentType="application/vnd.openxmlformats-officedocument.oleObject"/>
  <Override PartName="/ppt/notesSlides/notesSlide12.xml" ContentType="application/vnd.openxmlformats-officedocument.presentationml.notesSlide+xml"/>
  <Default Extension="wmf" ContentType="image/x-wmf"/>
  <Override PartName="/docProps/app.xml" ContentType="application/vnd.openxmlformats-officedocument.extended-properties+xml"/>
  <Override PartName="/ppt/notesSlides/notesSlide4.xml" ContentType="application/vnd.openxmlformats-officedocument.presentationml.notesSlide+xml"/>
  <Override PartName="/ppt/slides/slide41.xml" ContentType="application/vnd.openxmlformats-officedocument.presentationml.slide+xml"/>
  <Override PartName="/ppt/theme/theme3.xml" ContentType="application/vnd.openxmlformats-officedocument.theme+xml"/>
  <Override PartName="/ppt/slides/slide24.xml" ContentType="application/vnd.openxmlformats-officedocument.presentationml.slide+xml"/>
  <Override PartName="/ppt/notesSlides/notesSlide10.xml" ContentType="application/vnd.openxmlformats-officedocument.presentationml.notes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viewProps.xml" ContentType="application/vnd.openxmlformats-officedocument.presentationml.viewProps+xml"/>
  <Override PartName="/ppt/embeddings/oleObject3.bin" ContentType="application/vnd.openxmlformats-officedocument.oleObject"/>
  <Override PartName="/ppt/notesSlides/notesSlide11.xml" ContentType="application/vnd.openxmlformats-officedocument.presentationml.notesSlide+xml"/>
  <Override PartName="/ppt/notesSlides/notesSlide3.xml" ContentType="application/vnd.openxmlformats-officedocument.presentationml.notesSlide+xml"/>
  <Override PartName="/ppt/slides/slide40.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ppt/slides/slide39.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embeddings/oleObject2.bin" ContentType="application/vnd.openxmlformats-officedocument.oleObject"/>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44"/>
  </p:notesMasterIdLst>
  <p:handoutMasterIdLst>
    <p:handoutMasterId r:id="rId45"/>
  </p:handoutMasterIdLst>
  <p:sldIdLst>
    <p:sldId id="296" r:id="rId2"/>
    <p:sldId id="256" r:id="rId3"/>
    <p:sldId id="336" r:id="rId4"/>
    <p:sldId id="257" r:id="rId5"/>
    <p:sldId id="386" r:id="rId6"/>
    <p:sldId id="387" r:id="rId7"/>
    <p:sldId id="325" r:id="rId8"/>
    <p:sldId id="337" r:id="rId9"/>
    <p:sldId id="334" r:id="rId10"/>
    <p:sldId id="333" r:id="rId11"/>
    <p:sldId id="294" r:id="rId12"/>
    <p:sldId id="258" r:id="rId13"/>
    <p:sldId id="377" r:id="rId14"/>
    <p:sldId id="392" r:id="rId15"/>
    <p:sldId id="383" r:id="rId16"/>
    <p:sldId id="393" r:id="rId17"/>
    <p:sldId id="391" r:id="rId18"/>
    <p:sldId id="321" r:id="rId19"/>
    <p:sldId id="390" r:id="rId20"/>
    <p:sldId id="322" r:id="rId21"/>
    <p:sldId id="375" r:id="rId22"/>
    <p:sldId id="394" r:id="rId23"/>
    <p:sldId id="261" r:id="rId24"/>
    <p:sldId id="281" r:id="rId25"/>
    <p:sldId id="362" r:id="rId26"/>
    <p:sldId id="363" r:id="rId27"/>
    <p:sldId id="364" r:id="rId28"/>
    <p:sldId id="365" r:id="rId29"/>
    <p:sldId id="366" r:id="rId30"/>
    <p:sldId id="367" r:id="rId31"/>
    <p:sldId id="368" r:id="rId32"/>
    <p:sldId id="369" r:id="rId33"/>
    <p:sldId id="370" r:id="rId34"/>
    <p:sldId id="371" r:id="rId35"/>
    <p:sldId id="372" r:id="rId36"/>
    <p:sldId id="332" r:id="rId37"/>
    <p:sldId id="323" r:id="rId38"/>
    <p:sldId id="328" r:id="rId39"/>
    <p:sldId id="326" r:id="rId40"/>
    <p:sldId id="381" r:id="rId41"/>
    <p:sldId id="327" r:id="rId42"/>
    <p:sldId id="347" r:id="rId43"/>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i="1" kern="1200">
        <a:solidFill>
          <a:schemeClr val="tx2"/>
        </a:solidFill>
        <a:latin typeface="Helvetica" pitchFamily="-84" charset="0"/>
        <a:ea typeface="ＭＳ Ｐゴシック" pitchFamily="-84" charset="-128"/>
        <a:cs typeface="ＭＳ Ｐゴシック" pitchFamily="-84" charset="-128"/>
      </a:defRPr>
    </a:lvl1pPr>
    <a:lvl2pPr marL="457200" algn="l" rtl="0" fontAlgn="base">
      <a:spcBef>
        <a:spcPct val="0"/>
      </a:spcBef>
      <a:spcAft>
        <a:spcPct val="0"/>
      </a:spcAft>
      <a:defRPr sz="2400" i="1" kern="1200">
        <a:solidFill>
          <a:schemeClr val="tx2"/>
        </a:solidFill>
        <a:latin typeface="Helvetica" pitchFamily="-84" charset="0"/>
        <a:ea typeface="ＭＳ Ｐゴシック" pitchFamily="-84" charset="-128"/>
        <a:cs typeface="ＭＳ Ｐゴシック" pitchFamily="-84" charset="-128"/>
      </a:defRPr>
    </a:lvl2pPr>
    <a:lvl3pPr marL="914400" algn="l" rtl="0" fontAlgn="base">
      <a:spcBef>
        <a:spcPct val="0"/>
      </a:spcBef>
      <a:spcAft>
        <a:spcPct val="0"/>
      </a:spcAft>
      <a:defRPr sz="2400" i="1" kern="1200">
        <a:solidFill>
          <a:schemeClr val="tx2"/>
        </a:solidFill>
        <a:latin typeface="Helvetica" pitchFamily="-84" charset="0"/>
        <a:ea typeface="ＭＳ Ｐゴシック" pitchFamily="-84" charset="-128"/>
        <a:cs typeface="ＭＳ Ｐゴシック" pitchFamily="-84" charset="-128"/>
      </a:defRPr>
    </a:lvl3pPr>
    <a:lvl4pPr marL="1371600" algn="l" rtl="0" fontAlgn="base">
      <a:spcBef>
        <a:spcPct val="0"/>
      </a:spcBef>
      <a:spcAft>
        <a:spcPct val="0"/>
      </a:spcAft>
      <a:defRPr sz="2400" i="1" kern="1200">
        <a:solidFill>
          <a:schemeClr val="tx2"/>
        </a:solidFill>
        <a:latin typeface="Helvetica" pitchFamily="-84" charset="0"/>
        <a:ea typeface="ＭＳ Ｐゴシック" pitchFamily="-84" charset="-128"/>
        <a:cs typeface="ＭＳ Ｐゴシック" pitchFamily="-84" charset="-128"/>
      </a:defRPr>
    </a:lvl4pPr>
    <a:lvl5pPr marL="1828800" algn="l" rtl="0" fontAlgn="base">
      <a:spcBef>
        <a:spcPct val="0"/>
      </a:spcBef>
      <a:spcAft>
        <a:spcPct val="0"/>
      </a:spcAft>
      <a:defRPr sz="2400" i="1" kern="1200">
        <a:solidFill>
          <a:schemeClr val="tx2"/>
        </a:solidFill>
        <a:latin typeface="Helvetica" pitchFamily="-84" charset="0"/>
        <a:ea typeface="ＭＳ Ｐゴシック" pitchFamily="-84" charset="-128"/>
        <a:cs typeface="ＭＳ Ｐゴシック" pitchFamily="-84" charset="-128"/>
      </a:defRPr>
    </a:lvl5pPr>
    <a:lvl6pPr marL="2286000" algn="l" defTabSz="457200" rtl="0" eaLnBrk="1" latinLnBrk="0" hangingPunct="1">
      <a:defRPr sz="2400" i="1" kern="1200">
        <a:solidFill>
          <a:schemeClr val="tx2"/>
        </a:solidFill>
        <a:latin typeface="Helvetica" pitchFamily="-84" charset="0"/>
        <a:ea typeface="ＭＳ Ｐゴシック" pitchFamily="-84" charset="-128"/>
        <a:cs typeface="ＭＳ Ｐゴシック" pitchFamily="-84" charset="-128"/>
      </a:defRPr>
    </a:lvl6pPr>
    <a:lvl7pPr marL="2743200" algn="l" defTabSz="457200" rtl="0" eaLnBrk="1" latinLnBrk="0" hangingPunct="1">
      <a:defRPr sz="2400" i="1" kern="1200">
        <a:solidFill>
          <a:schemeClr val="tx2"/>
        </a:solidFill>
        <a:latin typeface="Helvetica" pitchFamily="-84" charset="0"/>
        <a:ea typeface="ＭＳ Ｐゴシック" pitchFamily="-84" charset="-128"/>
        <a:cs typeface="ＭＳ Ｐゴシック" pitchFamily="-84" charset="-128"/>
      </a:defRPr>
    </a:lvl7pPr>
    <a:lvl8pPr marL="3200400" algn="l" defTabSz="457200" rtl="0" eaLnBrk="1" latinLnBrk="0" hangingPunct="1">
      <a:defRPr sz="2400" i="1" kern="1200">
        <a:solidFill>
          <a:schemeClr val="tx2"/>
        </a:solidFill>
        <a:latin typeface="Helvetica" pitchFamily="-84" charset="0"/>
        <a:ea typeface="ＭＳ Ｐゴシック" pitchFamily="-84" charset="-128"/>
        <a:cs typeface="ＭＳ Ｐゴシック" pitchFamily="-84" charset="-128"/>
      </a:defRPr>
    </a:lvl8pPr>
    <a:lvl9pPr marL="3657600" algn="l" defTabSz="457200" rtl="0" eaLnBrk="1" latinLnBrk="0" hangingPunct="1">
      <a:defRPr sz="2400" i="1" kern="1200">
        <a:solidFill>
          <a:schemeClr val="tx2"/>
        </a:solidFill>
        <a:latin typeface="Helvetica" pitchFamily="-84" charset="0"/>
        <a:ea typeface="ＭＳ Ｐゴシック" pitchFamily="-84" charset="-128"/>
        <a:cs typeface="ＭＳ Ｐゴシック" pitchFamily="-84"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Text"/>
  <p:showPr showNarration="1" useTimings="0">
    <p:present/>
    <p:sldAll/>
    <p:penClr>
      <a:schemeClr val="tx1"/>
    </p:penClr>
  </p:showPr>
  <p:clrMru>
    <a:srgbClr val="5B3953"/>
    <a:srgbClr val="00CC00"/>
    <a:srgbClr val="BA90B0"/>
    <a:srgbClr val="726574"/>
    <a:srgbClr val="081D58"/>
    <a:srgbClr val="063DE8"/>
    <a:srgbClr val="EAEC5E"/>
    <a:srgbClr val="87123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98" d="100"/>
          <a:sy n="98" d="100"/>
        </p:scale>
        <p:origin x="-488"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ict"/><Relationship Id="rId2" Type="http://schemas.openxmlformats.org/officeDocument/2006/relationships/image" Target="../media/image3.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ict"/></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pict"/></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391275" y="8750300"/>
            <a:ext cx="396875" cy="301625"/>
          </a:xfrm>
          <a:prstGeom prst="rect">
            <a:avLst/>
          </a:prstGeom>
          <a:noFill/>
          <a:ln w="12700">
            <a:noFill/>
            <a:miter lim="800000"/>
            <a:headEnd/>
            <a:tailEnd/>
          </a:ln>
          <a:effectLst/>
        </p:spPr>
        <p:txBody>
          <a:bodyPr wrap="none" lIns="90487" tIns="44450" rIns="90487" bIns="44450" anchor="ctr">
            <a:prstTxWarp prst="textNoShape">
              <a:avLst/>
            </a:prstTxWarp>
            <a:spAutoFit/>
          </a:bodyPr>
          <a:lstStyle/>
          <a:p>
            <a:pPr algn="r" eaLnBrk="0" hangingPunct="0">
              <a:defRPr/>
            </a:pPr>
            <a:fld id="{78F5495D-9181-0749-A014-C6CBC9576A99}" type="slidenum">
              <a:rPr lang="en-US" sz="1400">
                <a:solidFill>
                  <a:schemeClr val="tx1"/>
                </a:solidFill>
                <a:effectLst>
                  <a:outerShdw blurRad="38100" dist="38100" dir="2700000" algn="tl">
                    <a:srgbClr val="DDDDDD"/>
                  </a:outerShdw>
                </a:effectLst>
                <a:latin typeface="Helvetica" pitchFamily="-106" charset="0"/>
                <a:ea typeface="+mn-ea"/>
                <a:cs typeface="+mn-cs"/>
              </a:rPr>
              <a:pPr algn="r" eaLnBrk="0" hangingPunct="0">
                <a:defRPr/>
              </a:pPr>
              <a:t>‹#›</a:t>
            </a:fld>
            <a:endParaRPr lang="en-US" sz="1400">
              <a:solidFill>
                <a:schemeClr val="tx1"/>
              </a:solidFill>
              <a:effectLst>
                <a:outerShdw blurRad="38100" dist="38100" dir="2700000" algn="tl">
                  <a:srgbClr val="DDDDDD"/>
                </a:outerShdw>
              </a:effectLst>
              <a:latin typeface="Helvetica" pitchFamily="-106" charset="0"/>
              <a:ea typeface="+mn-ea"/>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39"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
        <p:nvSpPr>
          <p:cNvPr id="2052" name="Rectangle 4"/>
          <p:cNvSpPr>
            <a:spLocks noChangeArrowheads="1"/>
          </p:cNvSpPr>
          <p:nvPr/>
        </p:nvSpPr>
        <p:spPr bwMode="auto">
          <a:xfrm>
            <a:off x="6391275" y="8750300"/>
            <a:ext cx="396875" cy="301625"/>
          </a:xfrm>
          <a:prstGeom prst="rect">
            <a:avLst/>
          </a:prstGeom>
          <a:noFill/>
          <a:ln w="12700">
            <a:noFill/>
            <a:miter lim="800000"/>
            <a:headEnd/>
            <a:tailEnd/>
          </a:ln>
          <a:effectLst/>
        </p:spPr>
        <p:txBody>
          <a:bodyPr wrap="none" lIns="90487" tIns="44450" rIns="90487" bIns="44450" anchor="ctr">
            <a:prstTxWarp prst="textNoShape">
              <a:avLst/>
            </a:prstTxWarp>
            <a:spAutoFit/>
          </a:bodyPr>
          <a:lstStyle/>
          <a:p>
            <a:pPr algn="r" eaLnBrk="0" hangingPunct="0">
              <a:defRPr/>
            </a:pPr>
            <a:fld id="{78BEC349-0492-D943-B782-AE012AF3E1BB}" type="slidenum">
              <a:rPr lang="en-US" sz="1400">
                <a:solidFill>
                  <a:schemeClr val="tx1"/>
                </a:solidFill>
                <a:effectLst>
                  <a:outerShdw blurRad="38100" dist="38100" dir="2700000" algn="tl">
                    <a:srgbClr val="DDDDDD"/>
                  </a:outerShdw>
                </a:effectLst>
                <a:latin typeface="Helvetica" pitchFamily="-106" charset="0"/>
                <a:ea typeface="+mn-ea"/>
                <a:cs typeface="+mn-cs"/>
              </a:rPr>
              <a:pPr algn="r" eaLnBrk="0" hangingPunct="0">
                <a:defRPr/>
              </a:pPr>
              <a:t>‹#›</a:t>
            </a:fld>
            <a:endParaRPr lang="en-US" sz="1400">
              <a:solidFill>
                <a:schemeClr val="tx1"/>
              </a:solidFill>
              <a:effectLst>
                <a:outerShdw blurRad="38100" dist="38100" dir="2700000" algn="tl">
                  <a:srgbClr val="DDDDDD"/>
                </a:outerShdw>
              </a:effectLst>
              <a:latin typeface="Helvetica" pitchFamily="-106" charset="0"/>
              <a:ea typeface="+mn-ea"/>
              <a:cs typeface="+mn-cs"/>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Helvetica" charset="0"/>
        <a:ea typeface="ＭＳ Ｐゴシック" pitchFamily="-110" charset="-128"/>
        <a:cs typeface="ＭＳ Ｐゴシック" pitchFamily="-110" charset="-128"/>
      </a:defRPr>
    </a:lvl1pPr>
    <a:lvl2pPr marL="457200" algn="l" rtl="0" eaLnBrk="0" fontAlgn="base" hangingPunct="0">
      <a:spcBef>
        <a:spcPct val="30000"/>
      </a:spcBef>
      <a:spcAft>
        <a:spcPct val="0"/>
      </a:spcAft>
      <a:defRPr sz="1200" kern="1200">
        <a:solidFill>
          <a:schemeClr val="tx1"/>
        </a:solidFill>
        <a:latin typeface="Helvetica"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Helvetica"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Helvetica"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Helvetica"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Slide Image Placeholder 1"/>
          <p:cNvSpPr>
            <a:spLocks noGrp="1" noRot="1" noChangeAspect="1"/>
          </p:cNvSpPr>
          <p:nvPr>
            <p:ph type="sldImg"/>
          </p:nvPr>
        </p:nvSpPr>
        <p:spPr>
          <a:xfrm>
            <a:off x="1150938" y="692150"/>
            <a:ext cx="4556125" cy="3416300"/>
          </a:xfrm>
          <a:ln/>
        </p:spPr>
      </p:sp>
      <p:sp>
        <p:nvSpPr>
          <p:cNvPr id="16387" name="Notes Placeholder 2"/>
          <p:cNvSpPr>
            <a:spLocks noGrp="1"/>
          </p:cNvSpPr>
          <p:nvPr>
            <p:ph type="body" idx="1"/>
          </p:nvPr>
        </p:nvSpPr>
        <p:spPr>
          <a:noFill/>
          <a:ln w="9525"/>
        </p:spPr>
        <p:txBody>
          <a:bodyPr/>
          <a:lstStyle/>
          <a:p>
            <a:endParaRPr lang="en-US">
              <a:latin typeface="Helvetica" pitchFamily="-84" charset="0"/>
              <a:ea typeface="ＭＳ Ｐゴシック" pitchFamily="-84" charset="-128"/>
              <a:cs typeface="ＭＳ Ｐゴシック" pitchFamily="-8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ChangeArrowheads="1"/>
          </p:cNvSpPr>
          <p:nvPr>
            <p:ph type="body" idx="1"/>
          </p:nvPr>
        </p:nvSpPr>
        <p:spPr>
          <a:noFill/>
          <a:ln w="9525"/>
        </p:spPr>
        <p:txBody>
          <a:bodyPr/>
          <a:lstStyle/>
          <a:p>
            <a:endParaRPr lang="en-US">
              <a:latin typeface="Helvetica" pitchFamily="-84" charset="0"/>
              <a:ea typeface="ＭＳ Ｐゴシック" pitchFamily="-84" charset="-128"/>
              <a:cs typeface="ＭＳ Ｐゴシック" pitchFamily="-84" charset="-128"/>
            </a:endParaRPr>
          </a:p>
        </p:txBody>
      </p:sp>
      <p:sp>
        <p:nvSpPr>
          <p:cNvPr id="1843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Slide Image Placeholder 1"/>
          <p:cNvSpPr>
            <a:spLocks noGrp="1" noRot="1" noChangeAspect="1"/>
          </p:cNvSpPr>
          <p:nvPr>
            <p:ph type="sldImg"/>
          </p:nvPr>
        </p:nvSpPr>
        <p:spPr>
          <a:xfrm>
            <a:off x="1150938" y="692150"/>
            <a:ext cx="4556125" cy="3416300"/>
          </a:xfrm>
          <a:ln/>
        </p:spPr>
      </p:sp>
      <p:sp>
        <p:nvSpPr>
          <p:cNvPr id="22531" name="Notes Placeholder 2"/>
          <p:cNvSpPr>
            <a:spLocks noGrp="1"/>
          </p:cNvSpPr>
          <p:nvPr>
            <p:ph type="body" idx="1"/>
          </p:nvPr>
        </p:nvSpPr>
        <p:spPr>
          <a:noFill/>
          <a:ln w="9525"/>
        </p:spPr>
        <p:txBody>
          <a:bodyPr/>
          <a:lstStyle/>
          <a:p>
            <a:endParaRPr lang="en-US">
              <a:latin typeface="Helvetica" pitchFamily="-84" charset="0"/>
              <a:ea typeface="ＭＳ Ｐゴシック" pitchFamily="-84" charset="-128"/>
              <a:cs typeface="ＭＳ Ｐゴシック" pitchFamily="-8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a:xfrm>
            <a:off x="1150938" y="692150"/>
            <a:ext cx="4556125" cy="3416300"/>
          </a:xfrm>
          <a:ln/>
        </p:spPr>
      </p:sp>
      <p:sp>
        <p:nvSpPr>
          <p:cNvPr id="24579" name="Notes Placeholder 2"/>
          <p:cNvSpPr>
            <a:spLocks noGrp="1"/>
          </p:cNvSpPr>
          <p:nvPr>
            <p:ph type="body" idx="1"/>
          </p:nvPr>
        </p:nvSpPr>
        <p:spPr>
          <a:noFill/>
          <a:ln w="9525"/>
        </p:spPr>
        <p:txBody>
          <a:bodyPr/>
          <a:lstStyle/>
          <a:p>
            <a:endParaRPr lang="en-US">
              <a:latin typeface="Helvetica" pitchFamily="-84" charset="0"/>
              <a:ea typeface="ＭＳ Ｐゴシック" pitchFamily="-84" charset="-128"/>
              <a:cs typeface="ＭＳ Ｐゴシック" pitchFamily="-8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50938" y="692150"/>
            <a:ext cx="4556125" cy="3416300"/>
          </a:xfrm>
          <a:ln/>
        </p:spPr>
      </p:sp>
      <p:sp>
        <p:nvSpPr>
          <p:cNvPr id="26627" name="Rectangle 3"/>
          <p:cNvSpPr>
            <a:spLocks noGrp="1" noChangeArrowheads="1"/>
          </p:cNvSpPr>
          <p:nvPr>
            <p:ph type="body" idx="1"/>
          </p:nvPr>
        </p:nvSpPr>
        <p:spPr>
          <a:noFill/>
          <a:ln w="9525"/>
        </p:spPr>
        <p:txBody>
          <a:bodyPr/>
          <a:lstStyle/>
          <a:p>
            <a:r>
              <a:rPr lang="en-US">
                <a:solidFill>
                  <a:srgbClr val="000000"/>
                </a:solidFill>
                <a:latin typeface="Geneva" pitchFamily="-84" charset="0"/>
                <a:ea typeface="ＭＳ Ｐゴシック" pitchFamily="-84" charset="-128"/>
                <a:cs typeface="ＭＳ Ｐゴシック" pitchFamily="-84" charset="-128"/>
              </a:rPr>
              <a:t>Figure: 01-15</a:t>
            </a:r>
          </a:p>
          <a:p>
            <a:endParaRPr lang="en-US">
              <a:solidFill>
                <a:srgbClr val="000000"/>
              </a:solidFill>
              <a:latin typeface="Geneva" pitchFamily="-84" charset="0"/>
              <a:ea typeface="ＭＳ Ｐゴシック" pitchFamily="-84" charset="-128"/>
              <a:cs typeface="ＭＳ Ｐゴシック" pitchFamily="-84" charset="-128"/>
            </a:endParaRPr>
          </a:p>
          <a:p>
            <a:endParaRPr lang="en-US">
              <a:latin typeface="Helvetica" pitchFamily="-84" charset="0"/>
              <a:ea typeface="ＭＳ Ｐゴシック" pitchFamily="-84" charset="-128"/>
              <a:cs typeface="ＭＳ Ｐゴシック" pitchFamily="-8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r>
              <a:rPr lang="en-US">
                <a:latin typeface="Helvetica" pitchFamily="-84" charset="0"/>
                <a:ea typeface="ＭＳ Ｐゴシック" pitchFamily="-84" charset="-128"/>
                <a:cs typeface="ＭＳ Ｐゴシック" pitchFamily="-84" charset="-128"/>
              </a:rPr>
              <a:t>HMClass Prep:  Figure 1.5</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a:xfrm>
            <a:off x="1150938" y="692150"/>
            <a:ext cx="4556125" cy="3416300"/>
          </a:xfrm>
          <a:ln/>
        </p:spPr>
      </p:sp>
      <p:sp>
        <p:nvSpPr>
          <p:cNvPr id="30723" name="Notes Placeholder 2"/>
          <p:cNvSpPr>
            <a:spLocks noGrp="1"/>
          </p:cNvSpPr>
          <p:nvPr>
            <p:ph type="body" idx="1"/>
          </p:nvPr>
        </p:nvSpPr>
        <p:spPr>
          <a:noFill/>
          <a:ln w="9525"/>
        </p:spPr>
        <p:txBody>
          <a:bodyPr/>
          <a:lstStyle/>
          <a:p>
            <a:r>
              <a:rPr lang="en-US" smtClean="0">
                <a:latin typeface="Helvetica" pitchFamily="-84" charset="0"/>
                <a:ea typeface="ＭＳ Ｐゴシック" pitchFamily="-84" charset="-128"/>
                <a:cs typeface="ＭＳ Ｐゴシック" pitchFamily="-84" charset="-128"/>
              </a:rPr>
              <a:t>Fibonacci &amp; Plants</a:t>
            </a:r>
          </a:p>
          <a:p>
            <a:r>
              <a:rPr lang="en-US" smtClean="0">
                <a:latin typeface="Helvetica" pitchFamily="-84" charset="0"/>
                <a:ea typeface="ＭＳ Ｐゴシック" pitchFamily="-84" charset="-128"/>
                <a:cs typeface="ＭＳ Ｐゴシック" pitchFamily="-84" charset="-128"/>
              </a:rPr>
              <a:t>https://www.khanacademy.org/math/recreational-math/vi-hart/spirals-fibonacci/v/doodling-in-math--spirals--fibonacci--and-being-a-plant--1-of-3</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a:noFill/>
          <a:ln w="9525"/>
        </p:spPr>
        <p:txBody>
          <a:bodyPr/>
          <a:lstStyle/>
          <a:p>
            <a:endParaRPr lang="en-US">
              <a:latin typeface="Helvetica" pitchFamily="-84" charset="0"/>
              <a:ea typeface="ＭＳ Ｐゴシック" pitchFamily="-84" charset="-128"/>
              <a:cs typeface="ＭＳ Ｐゴシック" pitchFamily="-84" charset="-128"/>
            </a:endParaRPr>
          </a:p>
        </p:txBody>
      </p:sp>
      <p:sp>
        <p:nvSpPr>
          <p:cNvPr id="3481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prstTxWarp prst="textNoShape">
              <a:avLst/>
            </a:prstTxWarp>
          </a:bodyPr>
          <a:lstStyle/>
          <a:p>
            <a:pPr algn="ctr" eaLnBrk="0" hangingPunct="0"/>
            <a:fld id="{789FCFF2-D205-484A-9634-D9A37D0CEB94}" type="slidenum">
              <a:rPr lang="en-US"/>
              <a:pPr algn="ctr" eaLnBrk="0" hangingPunct="0"/>
              <a:t>13</a:t>
            </a:fld>
            <a:endParaRPr lang="en-US"/>
          </a:p>
        </p:txBody>
      </p:sp>
      <p:sp>
        <p:nvSpPr>
          <p:cNvPr id="36867" name="Rectangle 2"/>
          <p:cNvSpPr>
            <a:spLocks noGrp="1" noRot="1" noChangeAspect="1" noChangeArrowheads="1" noTextEdit="1"/>
          </p:cNvSpPr>
          <p:nvPr>
            <p:ph type="sldImg"/>
          </p:nvPr>
        </p:nvSpPr>
        <p:spPr>
          <a:xfrm>
            <a:off x="1150938" y="692150"/>
            <a:ext cx="4556125" cy="3416300"/>
          </a:xfrm>
          <a:ln/>
        </p:spPr>
      </p:sp>
      <p:sp>
        <p:nvSpPr>
          <p:cNvPr id="36868" name="Rectangle 3"/>
          <p:cNvSpPr>
            <a:spLocks noGrp="1" noChangeArrowheads="1"/>
          </p:cNvSpPr>
          <p:nvPr>
            <p:ph type="body" idx="1"/>
          </p:nvPr>
        </p:nvSpPr>
        <p:spPr>
          <a:noFill/>
          <a:ln w="9525"/>
        </p:spPr>
        <p:txBody>
          <a:bodyPr/>
          <a:lstStyle/>
          <a:p>
            <a:pPr eaLnBrk="1" hangingPunct="1"/>
            <a:endParaRPr lang="en-US">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prstTxWarp prst="textNoShape">
              <a:avLst/>
            </a:prstTxWarp>
          </a:bodyPr>
          <a:lstStyle/>
          <a:p>
            <a:pPr algn="ctr" eaLnBrk="0" hangingPunct="0"/>
            <a:fld id="{3C5AE453-9E42-F34C-8C30-0E21A810A319}" type="slidenum">
              <a:rPr lang="en-US"/>
              <a:pPr algn="ctr" eaLnBrk="0" hangingPunct="0"/>
              <a:t>15</a:t>
            </a:fld>
            <a:endParaRPr lang="en-US"/>
          </a:p>
        </p:txBody>
      </p:sp>
      <p:sp>
        <p:nvSpPr>
          <p:cNvPr id="39939" name="Rectangle 2"/>
          <p:cNvSpPr>
            <a:spLocks noGrp="1" noRot="1" noChangeAspect="1" noChangeArrowheads="1" noTextEdit="1"/>
          </p:cNvSpPr>
          <p:nvPr>
            <p:ph type="sldImg"/>
          </p:nvPr>
        </p:nvSpPr>
        <p:spPr>
          <a:xfrm>
            <a:off x="1150938" y="692150"/>
            <a:ext cx="4556125" cy="3416300"/>
          </a:xfrm>
          <a:ln/>
        </p:spPr>
      </p:sp>
      <p:sp>
        <p:nvSpPr>
          <p:cNvPr id="39940" name="Rectangle 3"/>
          <p:cNvSpPr>
            <a:spLocks noGrp="1" noChangeArrowheads="1"/>
          </p:cNvSpPr>
          <p:nvPr>
            <p:ph type="body" idx="1"/>
          </p:nvPr>
        </p:nvSpPr>
        <p:spPr>
          <a:noFill/>
          <a:ln w="9525"/>
        </p:spPr>
        <p:txBody>
          <a:bodyPr/>
          <a:lstStyle/>
          <a:p>
            <a:pPr eaLnBrk="1" hangingPunct="1"/>
            <a:endParaRPr lang="en-US">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2"/>
          <p:cNvSpPr>
            <a:spLocks noGrp="1" noChangeArrowheads="1"/>
          </p:cNvSpPr>
          <p:nvPr>
            <p:ph type="body" idx="1"/>
          </p:nvPr>
        </p:nvSpPr>
        <p:spPr>
          <a:noFill/>
          <a:ln w="9525"/>
        </p:spPr>
        <p:txBody>
          <a:bodyPr/>
          <a:lstStyle/>
          <a:p>
            <a:endParaRPr lang="en-US">
              <a:latin typeface="Helvetica" pitchFamily="-84" charset="0"/>
              <a:ea typeface="ＭＳ Ｐゴシック" pitchFamily="-84" charset="-128"/>
              <a:cs typeface="ＭＳ Ｐゴシック" pitchFamily="-84" charset="-128"/>
            </a:endParaRPr>
          </a:p>
        </p:txBody>
      </p:sp>
      <p:sp>
        <p:nvSpPr>
          <p:cNvPr id="4403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noFill/>
          <a:ln w="9525"/>
        </p:spPr>
        <p:txBody>
          <a:bodyPr/>
          <a:lstStyle/>
          <a:p>
            <a:endParaRPr lang="en-US">
              <a:latin typeface="Helvetica" pitchFamily="-84" charset="0"/>
              <a:ea typeface="ＭＳ Ｐゴシック" pitchFamily="-84" charset="-128"/>
              <a:cs typeface="ＭＳ Ｐゴシック" pitchFamily="-84" charset="-128"/>
            </a:endParaRPr>
          </a:p>
        </p:txBody>
      </p:sp>
      <p:sp>
        <p:nvSpPr>
          <p:cNvPr id="4608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50938" y="692150"/>
            <a:ext cx="4556125" cy="3416300"/>
          </a:xfrm>
          <a:ln/>
        </p:spPr>
      </p:sp>
      <p:sp>
        <p:nvSpPr>
          <p:cNvPr id="48131" name="Rectangle 3"/>
          <p:cNvSpPr>
            <a:spLocks noGrp="1" noChangeArrowheads="1"/>
          </p:cNvSpPr>
          <p:nvPr>
            <p:ph type="body" idx="1"/>
          </p:nvPr>
        </p:nvSpPr>
        <p:spPr>
          <a:noFill/>
          <a:ln w="9525"/>
        </p:spPr>
        <p:txBody>
          <a:bodyPr/>
          <a:lstStyle/>
          <a:p>
            <a:r>
              <a:rPr lang="en-US">
                <a:solidFill>
                  <a:srgbClr val="000000"/>
                </a:solidFill>
                <a:latin typeface="Geneva" pitchFamily="-84" charset="0"/>
                <a:ea typeface="ＭＳ Ｐゴシック" pitchFamily="-84" charset="-128"/>
                <a:cs typeface="ＭＳ Ｐゴシック" pitchFamily="-84" charset="-128"/>
              </a:rPr>
              <a:t>Figure: 01-09</a:t>
            </a:r>
          </a:p>
          <a:p>
            <a:endParaRPr lang="en-US">
              <a:solidFill>
                <a:srgbClr val="000000"/>
              </a:solidFill>
              <a:latin typeface="Geneva" pitchFamily="-84" charset="0"/>
              <a:ea typeface="ＭＳ Ｐゴシック" pitchFamily="-84" charset="-128"/>
              <a:cs typeface="ＭＳ Ｐゴシック" pitchFamily="-84" charset="-128"/>
            </a:endParaRPr>
          </a:p>
          <a:p>
            <a:endParaRPr lang="en-US">
              <a:latin typeface="Helvetica" pitchFamily="-84" charset="0"/>
              <a:ea typeface="ＭＳ Ｐゴシック" pitchFamily="-84" charset="-128"/>
              <a:cs typeface="ＭＳ Ｐゴシック" pitchFamily="-8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prstTxWarp prst="textNoShape">
              <a:avLst/>
            </a:prstTxWarp>
          </a:bodyPr>
          <a:lstStyle/>
          <a:p>
            <a:pPr algn="ctr" eaLnBrk="0" hangingPunct="0"/>
            <a:fld id="{28C0091C-6028-D240-9A69-A56829A4FCFE}" type="slidenum">
              <a:rPr lang="en-US"/>
              <a:pPr algn="ctr" eaLnBrk="0" hangingPunct="0"/>
              <a:t>21</a:t>
            </a:fld>
            <a:endParaRPr lang="en-US"/>
          </a:p>
        </p:txBody>
      </p:sp>
      <p:sp>
        <p:nvSpPr>
          <p:cNvPr id="50179" name="Rectangle 2"/>
          <p:cNvSpPr>
            <a:spLocks noGrp="1" noRot="1" noChangeAspect="1" noChangeArrowheads="1" noTextEdit="1"/>
          </p:cNvSpPr>
          <p:nvPr>
            <p:ph type="sldImg"/>
          </p:nvPr>
        </p:nvSpPr>
        <p:spPr>
          <a:xfrm>
            <a:off x="1150938" y="692150"/>
            <a:ext cx="4556125" cy="3416300"/>
          </a:xfrm>
          <a:ln/>
        </p:spPr>
      </p:sp>
      <p:sp>
        <p:nvSpPr>
          <p:cNvPr id="50180" name="Rectangle 3"/>
          <p:cNvSpPr>
            <a:spLocks noGrp="1" noChangeArrowheads="1"/>
          </p:cNvSpPr>
          <p:nvPr>
            <p:ph type="body" idx="1"/>
          </p:nvPr>
        </p:nvSpPr>
        <p:spPr>
          <a:noFill/>
          <a:ln w="9525"/>
        </p:spPr>
        <p:txBody>
          <a:bodyPr/>
          <a:lstStyle/>
          <a:p>
            <a:pPr eaLnBrk="1" hangingPunct="1"/>
            <a:endParaRPr lang="en-US">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Grp="1" noRot="1" noChangeAspect="1" noChangeArrowheads="1"/>
          </p:cNvSpPr>
          <p:nvPr>
            <p:ph type="sldImg"/>
          </p:nvPr>
        </p:nvSpPr>
        <p:spPr>
          <a:xfrm>
            <a:off x="1150938" y="692150"/>
            <a:ext cx="4556125" cy="3416300"/>
          </a:xfrm>
          <a:ln cap="flat"/>
        </p:spPr>
      </p:sp>
      <p:sp>
        <p:nvSpPr>
          <p:cNvPr id="55299" name="Rectangle 3"/>
          <p:cNvSpPr>
            <a:spLocks noGrp="1" noChangeArrowheads="1"/>
          </p:cNvSpPr>
          <p:nvPr>
            <p:ph type="body" idx="1"/>
          </p:nvPr>
        </p:nvSpPr>
        <p:spPr>
          <a:noFill/>
          <a:ln w="9525"/>
        </p:spPr>
        <p:txBody>
          <a:bodyPr lIns="90488" rIns="90488"/>
          <a:lstStyle/>
          <a:p>
            <a:endParaRPr lang="en-US">
              <a:latin typeface="Helvetica" pitchFamily="-84" charset="0"/>
              <a:ea typeface="ＭＳ Ｐゴシック" pitchFamily="-84" charset="-128"/>
              <a:cs typeface="ＭＳ Ｐゴシック" pitchFamily="-8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Grp="1" noRot="1" noChangeAspect="1" noChangeArrowheads="1"/>
          </p:cNvSpPr>
          <p:nvPr>
            <p:ph type="sldImg"/>
          </p:nvPr>
        </p:nvSpPr>
        <p:spPr>
          <a:xfrm>
            <a:off x="1150938" y="692150"/>
            <a:ext cx="4556125" cy="3416300"/>
          </a:xfrm>
          <a:ln cap="flat"/>
        </p:spPr>
      </p:sp>
      <p:sp>
        <p:nvSpPr>
          <p:cNvPr id="57347" name="Rectangle 3"/>
          <p:cNvSpPr>
            <a:spLocks noGrp="1" noChangeArrowheads="1"/>
          </p:cNvSpPr>
          <p:nvPr>
            <p:ph type="body" idx="1"/>
          </p:nvPr>
        </p:nvSpPr>
        <p:spPr>
          <a:noFill/>
          <a:ln w="9525"/>
        </p:spPr>
        <p:txBody>
          <a:bodyPr lIns="90488" rIns="90488"/>
          <a:lstStyle/>
          <a:p>
            <a:endParaRPr lang="en-US">
              <a:latin typeface="Helvetica" pitchFamily="-84" charset="0"/>
              <a:ea typeface="ＭＳ Ｐゴシック" pitchFamily="-84" charset="-128"/>
              <a:cs typeface="ＭＳ Ｐゴシック" pitchFamily="-8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150938" y="692150"/>
            <a:ext cx="4556125" cy="3416300"/>
          </a:xfrm>
          <a:ln/>
        </p:spPr>
      </p:sp>
      <p:sp>
        <p:nvSpPr>
          <p:cNvPr id="69635" name="Rectangle 3"/>
          <p:cNvSpPr>
            <a:spLocks noGrp="1" noChangeArrowheads="1"/>
          </p:cNvSpPr>
          <p:nvPr>
            <p:ph type="body" idx="1"/>
          </p:nvPr>
        </p:nvSpPr>
        <p:spPr>
          <a:noFill/>
          <a:ln w="9525"/>
        </p:spPr>
        <p:txBody>
          <a:bodyPr/>
          <a:lstStyle/>
          <a:p>
            <a:r>
              <a:rPr lang="en-US">
                <a:solidFill>
                  <a:srgbClr val="000000"/>
                </a:solidFill>
                <a:latin typeface="Geneva" pitchFamily="-84" charset="0"/>
                <a:ea typeface="ＭＳ Ｐゴシック" pitchFamily="-84" charset="-128"/>
                <a:cs typeface="ＭＳ Ｐゴシック" pitchFamily="-84" charset="-128"/>
              </a:rPr>
              <a:t>Figure: 01-05a-d</a:t>
            </a:r>
          </a:p>
          <a:p>
            <a:endParaRPr lang="en-US">
              <a:solidFill>
                <a:srgbClr val="000000"/>
              </a:solidFill>
              <a:latin typeface="Geneva" pitchFamily="-84" charset="0"/>
              <a:ea typeface="ＭＳ Ｐゴシック" pitchFamily="-84" charset="-128"/>
              <a:cs typeface="ＭＳ Ｐゴシック" pitchFamily="-84" charset="-128"/>
            </a:endParaRPr>
          </a:p>
          <a:p>
            <a:endParaRPr lang="en-US">
              <a:latin typeface="Helvetica" pitchFamily="-84" charset="0"/>
              <a:ea typeface="ＭＳ Ｐゴシック" pitchFamily="-84" charset="-128"/>
              <a:cs typeface="ＭＳ Ｐゴシック" pitchFamily="-8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150938" y="692150"/>
            <a:ext cx="4556125" cy="3416300"/>
          </a:xfrm>
          <a:ln/>
        </p:spPr>
      </p:sp>
      <p:sp>
        <p:nvSpPr>
          <p:cNvPr id="71683" name="Rectangle 3"/>
          <p:cNvSpPr>
            <a:spLocks noGrp="1" noChangeArrowheads="1"/>
          </p:cNvSpPr>
          <p:nvPr>
            <p:ph type="body" idx="1"/>
          </p:nvPr>
        </p:nvSpPr>
        <p:spPr>
          <a:noFill/>
          <a:ln w="9525"/>
        </p:spPr>
        <p:txBody>
          <a:bodyPr/>
          <a:lstStyle/>
          <a:p>
            <a:r>
              <a:rPr lang="en-US">
                <a:solidFill>
                  <a:srgbClr val="000000"/>
                </a:solidFill>
                <a:latin typeface="Geneva" pitchFamily="-84" charset="0"/>
                <a:ea typeface="ＭＳ Ｐゴシック" pitchFamily="-84" charset="-128"/>
                <a:cs typeface="ＭＳ Ｐゴシック" pitchFamily="-84" charset="-128"/>
              </a:rPr>
              <a:t>Figure: 01-06</a:t>
            </a:r>
          </a:p>
          <a:p>
            <a:endParaRPr lang="en-US">
              <a:solidFill>
                <a:srgbClr val="000000"/>
              </a:solidFill>
              <a:latin typeface="Geneva" pitchFamily="-84" charset="0"/>
              <a:ea typeface="ＭＳ Ｐゴシック" pitchFamily="-84" charset="-128"/>
              <a:cs typeface="ＭＳ Ｐゴシック" pitchFamily="-84" charset="-128"/>
            </a:endParaRPr>
          </a:p>
          <a:p>
            <a:endParaRPr lang="en-US">
              <a:latin typeface="Helvetica" pitchFamily="-84" charset="0"/>
              <a:ea typeface="ＭＳ Ｐゴシック" pitchFamily="-84" charset="-128"/>
              <a:cs typeface="ＭＳ Ｐゴシック" pitchFamily="-8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1150938" y="692150"/>
            <a:ext cx="4556125" cy="3416300"/>
          </a:xfrm>
          <a:ln/>
        </p:spPr>
      </p:sp>
      <p:sp>
        <p:nvSpPr>
          <p:cNvPr id="73731" name="Rectangle 3"/>
          <p:cNvSpPr>
            <a:spLocks noGrp="1" noChangeArrowheads="1"/>
          </p:cNvSpPr>
          <p:nvPr>
            <p:ph type="body" idx="1"/>
          </p:nvPr>
        </p:nvSpPr>
        <p:spPr>
          <a:noFill/>
          <a:ln w="9525"/>
        </p:spPr>
        <p:txBody>
          <a:bodyPr/>
          <a:lstStyle/>
          <a:p>
            <a:r>
              <a:rPr lang="en-US" smtClean="0">
                <a:solidFill>
                  <a:srgbClr val="000000"/>
                </a:solidFill>
                <a:latin typeface="Geneva" pitchFamily="-84" charset="0"/>
                <a:ea typeface="ＭＳ Ｐゴシック" pitchFamily="-84" charset="-128"/>
                <a:cs typeface="ＭＳ Ｐゴシック" pitchFamily="-84" charset="-128"/>
              </a:rPr>
              <a:t>demo</a:t>
            </a:r>
          </a:p>
          <a:p>
            <a:endParaRPr lang="en-US" smtClean="0">
              <a:solidFill>
                <a:srgbClr val="000000"/>
              </a:solidFill>
              <a:latin typeface="Geneva" pitchFamily="-84" charset="0"/>
              <a:ea typeface="ＭＳ Ｐゴシック" pitchFamily="-84" charset="-128"/>
              <a:cs typeface="ＭＳ Ｐゴシック" pitchFamily="-84" charset="-128"/>
            </a:endParaRPr>
          </a:p>
          <a:p>
            <a:endParaRPr lang="en-US" smtClean="0">
              <a:latin typeface="Helvetica" pitchFamily="-84" charset="0"/>
              <a:ea typeface="ＭＳ Ｐゴシック" pitchFamily="-84" charset="-128"/>
              <a:cs typeface="ＭＳ Ｐゴシック" pitchFamily="-8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prstTxWarp prst="textNoShape">
              <a:avLst/>
            </a:prstTxWarp>
          </a:bodyPr>
          <a:lstStyle/>
          <a:p>
            <a:pPr algn="ctr" eaLnBrk="0" hangingPunct="0"/>
            <a:fld id="{D87BEF92-89E3-5F47-90AB-F9611E688620}" type="slidenum">
              <a:rPr lang="en-US"/>
              <a:pPr algn="ctr" eaLnBrk="0" hangingPunct="0"/>
              <a:t>40</a:t>
            </a:fld>
            <a:endParaRPr lang="en-US"/>
          </a:p>
        </p:txBody>
      </p:sp>
      <p:sp>
        <p:nvSpPr>
          <p:cNvPr id="75779" name="Rectangle 2"/>
          <p:cNvSpPr>
            <a:spLocks noGrp="1" noRot="1" noChangeAspect="1" noChangeArrowheads="1" noTextEdit="1"/>
          </p:cNvSpPr>
          <p:nvPr>
            <p:ph type="sldImg"/>
          </p:nvPr>
        </p:nvSpPr>
        <p:spPr>
          <a:xfrm>
            <a:off x="1150938" y="692150"/>
            <a:ext cx="4556125" cy="3416300"/>
          </a:xfrm>
          <a:ln/>
        </p:spPr>
      </p:sp>
      <p:sp>
        <p:nvSpPr>
          <p:cNvPr id="75780" name="Rectangle 3"/>
          <p:cNvSpPr>
            <a:spLocks noGrp="1" noChangeArrowheads="1"/>
          </p:cNvSpPr>
          <p:nvPr>
            <p:ph type="body" idx="1"/>
          </p:nvPr>
        </p:nvSpPr>
        <p:spPr>
          <a:noFill/>
          <a:ln w="9525"/>
        </p:spPr>
        <p:txBody>
          <a:bodyPr/>
          <a:lstStyle/>
          <a:p>
            <a:pPr eaLnBrk="1" hangingPunct="1"/>
            <a:r>
              <a:rPr lang="en-US" b="1">
                <a:latin typeface="Arial" pitchFamily="-84" charset="0"/>
                <a:ea typeface="ＭＳ Ｐゴシック" pitchFamily="-84" charset="-128"/>
                <a:cs typeface="ＭＳ Ｐゴシック" pitchFamily="-84" charset="-128"/>
              </a:rPr>
              <a:t>Correct Answer:</a:t>
            </a:r>
            <a:r>
              <a:rPr lang="en-US">
                <a:latin typeface="Arial" pitchFamily="-84" charset="0"/>
                <a:ea typeface="ＭＳ Ｐゴシック" pitchFamily="-84" charset="-128"/>
                <a:cs typeface="ＭＳ Ｐゴシック" pitchFamily="-84" charset="-128"/>
              </a:rPr>
              <a:t> C</a:t>
            </a:r>
            <a:endParaRPr lang="en-US" b="1">
              <a:latin typeface="Arial" pitchFamily="-84" charset="0"/>
              <a:ea typeface="ＭＳ Ｐゴシック" pitchFamily="-84" charset="-128"/>
              <a:cs typeface="ＭＳ Ｐゴシック" pitchFamily="-84" charset="-128"/>
            </a:endParaRPr>
          </a:p>
          <a:p>
            <a:pPr eaLnBrk="1" hangingPunct="1"/>
            <a:r>
              <a:rPr lang="en-US" b="1">
                <a:latin typeface="Arial" pitchFamily="-84" charset="0"/>
                <a:ea typeface="ＭＳ Ｐゴシック" pitchFamily="-84" charset="-128"/>
                <a:cs typeface="ＭＳ Ｐゴシック" pitchFamily="-84" charset="-128"/>
              </a:rPr>
              <a:t>Question Number:</a:t>
            </a:r>
            <a:r>
              <a:rPr lang="en-US">
                <a:latin typeface="Arial" pitchFamily="-84" charset="0"/>
                <a:ea typeface="ＭＳ Ｐゴシック" pitchFamily="-84" charset="-128"/>
                <a:cs typeface="ＭＳ Ｐゴシック" pitchFamily="-84" charset="-128"/>
              </a:rPr>
              <a:t> 5</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1150938" y="692150"/>
            <a:ext cx="4556125" cy="3416300"/>
          </a:xfrm>
          <a:ln/>
        </p:spPr>
      </p:sp>
      <p:sp>
        <p:nvSpPr>
          <p:cNvPr id="77827" name="Rectangle 3"/>
          <p:cNvSpPr>
            <a:spLocks noGrp="1" noChangeArrowheads="1"/>
          </p:cNvSpPr>
          <p:nvPr>
            <p:ph type="body" idx="1"/>
          </p:nvPr>
        </p:nvSpPr>
        <p:spPr>
          <a:noFill/>
          <a:ln w="9525"/>
        </p:spPr>
        <p:txBody>
          <a:bodyPr/>
          <a:lstStyle/>
          <a:p>
            <a:r>
              <a:rPr lang="en-US">
                <a:solidFill>
                  <a:srgbClr val="000000"/>
                </a:solidFill>
                <a:latin typeface="Geneva" pitchFamily="-84" charset="0"/>
                <a:ea typeface="ＭＳ Ｐゴシック" pitchFamily="-84" charset="-128"/>
                <a:cs typeface="ＭＳ Ｐゴシック" pitchFamily="-84" charset="-128"/>
              </a:rPr>
              <a:t>Figure: 01-01</a:t>
            </a:r>
          </a:p>
          <a:p>
            <a:endParaRPr lang="en-US">
              <a:solidFill>
                <a:srgbClr val="000000"/>
              </a:solidFill>
              <a:latin typeface="Geneva" pitchFamily="-84" charset="0"/>
              <a:ea typeface="ＭＳ Ｐゴシック" pitchFamily="-84" charset="-128"/>
              <a:cs typeface="ＭＳ Ｐゴシック" pitchFamily="-84" charset="-128"/>
            </a:endParaRPr>
          </a:p>
          <a:p>
            <a:endParaRPr lang="en-US">
              <a:latin typeface="Helvetica" pitchFamily="-84" charset="0"/>
              <a:ea typeface="ＭＳ Ｐゴシック" pitchFamily="-84" charset="-128"/>
              <a:cs typeface="ＭＳ Ｐゴシック" pitchFamily="-8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228600"/>
            <a:ext cx="19812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7912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grpSp>
        <p:nvGrpSpPr>
          <p:cNvPr id="1026" name="Group 9"/>
          <p:cNvGrpSpPr>
            <a:grpSpLocks/>
          </p:cNvGrpSpPr>
          <p:nvPr/>
        </p:nvGrpSpPr>
        <p:grpSpPr bwMode="auto">
          <a:xfrm>
            <a:off x="236538" y="0"/>
            <a:ext cx="8896350" cy="6845300"/>
            <a:chOff x="149" y="0"/>
            <a:chExt cx="5604" cy="4312"/>
          </a:xfrm>
        </p:grpSpPr>
        <p:sp>
          <p:nvSpPr>
            <p:cNvPr id="2" name="Rectangle 2"/>
            <p:cNvSpPr>
              <a:spLocks noChangeArrowheads="1"/>
            </p:cNvSpPr>
            <p:nvPr/>
          </p:nvSpPr>
          <p:spPr bwMode="auto">
            <a:xfrm>
              <a:off x="149" y="0"/>
              <a:ext cx="150" cy="4312"/>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prstTxWarp prst="textNoShape">
                <a:avLst/>
              </a:prstTxWarp>
            </a:bodyPr>
            <a:lstStyle/>
            <a:p>
              <a:pPr algn="ctr" eaLnBrk="0" hangingPunct="0">
                <a:defRPr/>
              </a:pPr>
              <a:endParaRPr lang="en-US">
                <a:effectLst>
                  <a:outerShdw blurRad="38100" dist="38100" dir="2700000" algn="tl">
                    <a:srgbClr val="FFFFFF"/>
                  </a:outerShdw>
                </a:effectLst>
                <a:latin typeface="Helvetica" pitchFamily="-106" charset="0"/>
                <a:ea typeface="+mn-ea"/>
                <a:cs typeface="+mn-cs"/>
              </a:endParaRPr>
            </a:p>
          </p:txBody>
        </p:sp>
        <p:sp>
          <p:nvSpPr>
            <p:cNvPr id="3" name="Rectangle 3"/>
            <p:cNvSpPr>
              <a:spLocks noChangeArrowheads="1"/>
            </p:cNvSpPr>
            <p:nvPr/>
          </p:nvSpPr>
          <p:spPr bwMode="auto">
            <a:xfrm>
              <a:off x="277" y="0"/>
              <a:ext cx="235" cy="2940"/>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prstTxWarp prst="textNoShape">
                <a:avLst/>
              </a:prstTxWarp>
            </a:bodyPr>
            <a:lstStyle/>
            <a:p>
              <a:pPr algn="ctr" eaLnBrk="0" hangingPunct="0">
                <a:defRPr/>
              </a:pPr>
              <a:endParaRPr lang="en-US">
                <a:effectLst>
                  <a:outerShdw blurRad="38100" dist="38100" dir="2700000" algn="tl">
                    <a:srgbClr val="FFFFFF"/>
                  </a:outerShdw>
                </a:effectLst>
                <a:latin typeface="Helvetica" pitchFamily="-106" charset="0"/>
                <a:ea typeface="+mn-ea"/>
                <a:cs typeface="+mn-cs"/>
              </a:endParaRPr>
            </a:p>
          </p:txBody>
        </p:sp>
        <p:sp>
          <p:nvSpPr>
            <p:cNvPr id="4" name="Rectangle 4"/>
            <p:cNvSpPr>
              <a:spLocks noChangeArrowheads="1"/>
            </p:cNvSpPr>
            <p:nvPr/>
          </p:nvSpPr>
          <p:spPr bwMode="auto">
            <a:xfrm>
              <a:off x="203" y="0"/>
              <a:ext cx="682" cy="2112"/>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prstTxWarp prst="textNoShape">
                <a:avLst/>
              </a:prstTxWarp>
            </a:bodyPr>
            <a:lstStyle/>
            <a:p>
              <a:pPr algn="ctr" eaLnBrk="0" hangingPunct="0">
                <a:defRPr/>
              </a:pPr>
              <a:endParaRPr lang="en-US">
                <a:effectLst>
                  <a:outerShdw blurRad="38100" dist="38100" dir="2700000" algn="tl">
                    <a:srgbClr val="FFFFFF"/>
                  </a:outerShdw>
                </a:effectLst>
                <a:latin typeface="Helvetica" pitchFamily="-106" charset="0"/>
                <a:ea typeface="+mn-ea"/>
                <a:cs typeface="+mn-cs"/>
              </a:endParaRPr>
            </a:p>
          </p:txBody>
        </p:sp>
        <p:sp>
          <p:nvSpPr>
            <p:cNvPr id="1029" name="Rectangle 5"/>
            <p:cNvSpPr>
              <a:spLocks noChangeArrowheads="1"/>
            </p:cNvSpPr>
            <p:nvPr/>
          </p:nvSpPr>
          <p:spPr bwMode="auto">
            <a:xfrm>
              <a:off x="256" y="0"/>
              <a:ext cx="192" cy="2448"/>
            </a:xfrm>
            <a:prstGeom prst="rect">
              <a:avLst/>
            </a:prstGeom>
            <a:gradFill rotWithShape="0">
              <a:gsLst>
                <a:gs pos="0">
                  <a:srgbClr val="00AE00">
                    <a:gamma/>
                    <a:shade val="29804"/>
                    <a:invGamma/>
                  </a:srgbClr>
                </a:gs>
                <a:gs pos="100000">
                  <a:srgbClr val="00AE00"/>
                </a:gs>
              </a:gsLst>
              <a:lin ang="5400000" scaled="1"/>
            </a:gradFill>
            <a:ln w="12700">
              <a:noFill/>
              <a:miter lim="800000"/>
              <a:headEnd/>
              <a:tailEnd/>
            </a:ln>
            <a:effectLst/>
          </p:spPr>
          <p:txBody>
            <a:bodyPr wrap="none" anchor="ctr">
              <a:prstTxWarp prst="textNoShape">
                <a:avLst/>
              </a:prstTxWarp>
            </a:bodyPr>
            <a:lstStyle/>
            <a:p>
              <a:pPr algn="ctr" eaLnBrk="0" hangingPunct="0">
                <a:defRPr/>
              </a:pPr>
              <a:endParaRPr lang="en-US">
                <a:effectLst>
                  <a:outerShdw blurRad="38100" dist="38100" dir="2700000" algn="tl">
                    <a:srgbClr val="FFFFFF"/>
                  </a:outerShdw>
                </a:effectLst>
                <a:latin typeface="Helvetica" pitchFamily="-106" charset="0"/>
                <a:ea typeface="+mn-ea"/>
                <a:cs typeface="+mn-cs"/>
              </a:endParaRPr>
            </a:p>
          </p:txBody>
        </p:sp>
        <p:sp>
          <p:nvSpPr>
            <p:cNvPr id="1030" name="Rectangle 6"/>
            <p:cNvSpPr>
              <a:spLocks noChangeArrowheads="1"/>
            </p:cNvSpPr>
            <p:nvPr/>
          </p:nvSpPr>
          <p:spPr bwMode="auto">
            <a:xfrm>
              <a:off x="373" y="924"/>
              <a:ext cx="331" cy="768"/>
            </a:xfrm>
            <a:prstGeom prst="rect">
              <a:avLst/>
            </a:prstGeom>
            <a:gradFill rotWithShape="0">
              <a:gsLst>
                <a:gs pos="0">
                  <a:srgbClr val="618FFD">
                    <a:gamma/>
                    <a:shade val="29804"/>
                    <a:invGamma/>
                  </a:srgbClr>
                </a:gs>
                <a:gs pos="100000">
                  <a:srgbClr val="618FFD"/>
                </a:gs>
              </a:gsLst>
              <a:lin ang="5400000" scaled="1"/>
            </a:gradFill>
            <a:ln w="12700">
              <a:noFill/>
              <a:miter lim="800000"/>
              <a:headEnd/>
              <a:tailEnd/>
            </a:ln>
            <a:effectLst/>
          </p:spPr>
          <p:txBody>
            <a:bodyPr wrap="none" anchor="ctr">
              <a:prstTxWarp prst="textNoShape">
                <a:avLst/>
              </a:prstTxWarp>
            </a:bodyPr>
            <a:lstStyle/>
            <a:p>
              <a:pPr algn="ctr" eaLnBrk="0" hangingPunct="0">
                <a:defRPr/>
              </a:pPr>
              <a:endParaRPr lang="en-US">
                <a:effectLst>
                  <a:outerShdw blurRad="38100" dist="38100" dir="2700000" algn="tl">
                    <a:srgbClr val="FFFFFF"/>
                  </a:outerShdw>
                </a:effectLst>
                <a:latin typeface="Helvetica" pitchFamily="-106" charset="0"/>
                <a:ea typeface="+mn-ea"/>
                <a:cs typeface="+mn-cs"/>
              </a:endParaRPr>
            </a:p>
          </p:txBody>
        </p:sp>
        <p:sp>
          <p:nvSpPr>
            <p:cNvPr id="1031" name="Rectangle 7"/>
            <p:cNvSpPr>
              <a:spLocks noChangeArrowheads="1"/>
            </p:cNvSpPr>
            <p:nvPr/>
          </p:nvSpPr>
          <p:spPr bwMode="auto">
            <a:xfrm>
              <a:off x="320" y="888"/>
              <a:ext cx="5433" cy="84"/>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prstTxWarp prst="textNoShape">
                <a:avLst/>
              </a:prstTxWarp>
            </a:bodyPr>
            <a:lstStyle/>
            <a:p>
              <a:pPr algn="ctr" eaLnBrk="0" hangingPunct="0">
                <a:defRPr/>
              </a:pPr>
              <a:endParaRPr lang="en-US">
                <a:effectLst>
                  <a:outerShdw blurRad="38100" dist="38100" dir="2700000" algn="tl">
                    <a:srgbClr val="FFFFFF"/>
                  </a:outerShdw>
                </a:effectLst>
                <a:latin typeface="Helvetica" pitchFamily="-106" charset="0"/>
                <a:ea typeface="+mn-ea"/>
                <a:cs typeface="+mn-cs"/>
              </a:endParaRPr>
            </a:p>
          </p:txBody>
        </p:sp>
        <p:sp>
          <p:nvSpPr>
            <p:cNvPr id="1032" name="Line 8"/>
            <p:cNvSpPr>
              <a:spLocks noChangeShapeType="1"/>
            </p:cNvSpPr>
            <p:nvPr/>
          </p:nvSpPr>
          <p:spPr bwMode="auto">
            <a:xfrm>
              <a:off x="153" y="888"/>
              <a:ext cx="5596" cy="0"/>
            </a:xfrm>
            <a:prstGeom prst="line">
              <a:avLst/>
            </a:prstGeom>
            <a:noFill/>
            <a:ln w="12700">
              <a:solidFill>
                <a:schemeClr val="accent1"/>
              </a:solidFill>
              <a:round/>
              <a:headEnd/>
              <a:tailEnd/>
            </a:ln>
            <a:effectLst/>
          </p:spPr>
          <p:txBody>
            <a:bodyPr wrap="none" anchor="ctr">
              <a:prstTxWarp prst="textNoShape">
                <a:avLst/>
              </a:prstTxWarp>
            </a:bodyPr>
            <a:lstStyle/>
            <a:p>
              <a:pPr algn="ctr" eaLnBrk="0" hangingPunct="0">
                <a:defRPr/>
              </a:pPr>
              <a:endParaRPr lang="en-US">
                <a:effectLst>
                  <a:outerShdw blurRad="38100" dist="38100" dir="2700000" algn="tl">
                    <a:srgbClr val="000000">
                      <a:alpha val="43137"/>
                    </a:srgbClr>
                  </a:outerShdw>
                </a:effectLst>
                <a:latin typeface="Helvetica" charset="0"/>
                <a:ea typeface="+mn-ea"/>
                <a:cs typeface="+mn-cs"/>
              </a:endParaRPr>
            </a:p>
          </p:txBody>
        </p:sp>
      </p:grpSp>
      <p:sp>
        <p:nvSpPr>
          <p:cNvPr id="1027" name="Rectangle 10"/>
          <p:cNvSpPr>
            <a:spLocks noGrp="1" noChangeArrowheads="1"/>
          </p:cNvSpPr>
          <p:nvPr>
            <p:ph type="title"/>
          </p:nvPr>
        </p:nvSpPr>
        <p:spPr bwMode="auto">
          <a:xfrm>
            <a:off x="762000" y="228600"/>
            <a:ext cx="7772400" cy="1162050"/>
          </a:xfrm>
          <a:prstGeom prst="rect">
            <a:avLst/>
          </a:prstGeom>
          <a:noFill/>
          <a:ln w="12700">
            <a:noFill/>
            <a:miter lim="800000"/>
            <a:headEnd/>
            <a:tailEnd/>
          </a:ln>
        </p:spPr>
        <p:txBody>
          <a:bodyPr vert="horz" wrap="square" lIns="90487" tIns="44450" rIns="90487" bIns="44450" numCol="1" anchor="b" anchorCtr="0" compatLnSpc="1">
            <a:prstTxWarp prst="textNoShape">
              <a:avLst/>
            </a:prstTxWarp>
          </a:bodyPr>
          <a:lstStyle/>
          <a:p>
            <a:pPr lvl="0"/>
            <a:r>
              <a:rPr lang="en-US"/>
              <a:t>Click to edit Master title style</a:t>
            </a:r>
          </a:p>
        </p:txBody>
      </p:sp>
      <p:sp>
        <p:nvSpPr>
          <p:cNvPr id="1028" name="Rectangle 11"/>
          <p:cNvSpPr>
            <a:spLocks noGrp="1" noChangeArrowheads="1"/>
          </p:cNvSpPr>
          <p:nvPr>
            <p:ph type="body" idx="1"/>
          </p:nvPr>
        </p:nvSpPr>
        <p:spPr bwMode="auto">
          <a:xfrm>
            <a:off x="914400" y="1981200"/>
            <a:ext cx="7772400" cy="4114800"/>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4400" i="1">
          <a:solidFill>
            <a:schemeClr val="tx2"/>
          </a:solidFill>
          <a:latin typeface="+mj-lt"/>
          <a:ea typeface="ＭＳ Ｐゴシック" pitchFamily="-110" charset="-128"/>
          <a:cs typeface="ＭＳ Ｐゴシック" pitchFamily="-110" charset="-128"/>
        </a:defRPr>
      </a:lvl1pPr>
      <a:lvl2pPr algn="l" rtl="0" eaLnBrk="0" fontAlgn="base" hangingPunct="0">
        <a:spcBef>
          <a:spcPct val="0"/>
        </a:spcBef>
        <a:spcAft>
          <a:spcPct val="0"/>
        </a:spcAft>
        <a:defRPr sz="4400" i="1">
          <a:solidFill>
            <a:schemeClr val="tx2"/>
          </a:solidFill>
          <a:latin typeface="Times" charset="0"/>
          <a:ea typeface="ＭＳ Ｐゴシック" pitchFamily="-110" charset="-128"/>
          <a:cs typeface="ＭＳ Ｐゴシック" pitchFamily="-110" charset="-128"/>
        </a:defRPr>
      </a:lvl2pPr>
      <a:lvl3pPr algn="l" rtl="0" eaLnBrk="0" fontAlgn="base" hangingPunct="0">
        <a:spcBef>
          <a:spcPct val="0"/>
        </a:spcBef>
        <a:spcAft>
          <a:spcPct val="0"/>
        </a:spcAft>
        <a:defRPr sz="4400" i="1">
          <a:solidFill>
            <a:schemeClr val="tx2"/>
          </a:solidFill>
          <a:latin typeface="Times" charset="0"/>
          <a:ea typeface="ＭＳ Ｐゴシック" pitchFamily="-110" charset="-128"/>
          <a:cs typeface="ＭＳ Ｐゴシック" pitchFamily="-110" charset="-128"/>
        </a:defRPr>
      </a:lvl3pPr>
      <a:lvl4pPr algn="l" rtl="0" eaLnBrk="0" fontAlgn="base" hangingPunct="0">
        <a:spcBef>
          <a:spcPct val="0"/>
        </a:spcBef>
        <a:spcAft>
          <a:spcPct val="0"/>
        </a:spcAft>
        <a:defRPr sz="4400" i="1">
          <a:solidFill>
            <a:schemeClr val="tx2"/>
          </a:solidFill>
          <a:latin typeface="Times" charset="0"/>
          <a:ea typeface="ＭＳ Ｐゴシック" pitchFamily="-110" charset="-128"/>
          <a:cs typeface="ＭＳ Ｐゴシック" pitchFamily="-110" charset="-128"/>
        </a:defRPr>
      </a:lvl4pPr>
      <a:lvl5pPr algn="l" rtl="0" eaLnBrk="0" fontAlgn="base" hangingPunct="0">
        <a:spcBef>
          <a:spcPct val="0"/>
        </a:spcBef>
        <a:spcAft>
          <a:spcPct val="0"/>
        </a:spcAft>
        <a:defRPr sz="4400" i="1">
          <a:solidFill>
            <a:schemeClr val="tx2"/>
          </a:solidFill>
          <a:latin typeface="Times" charset="0"/>
          <a:ea typeface="ＭＳ Ｐゴシック" pitchFamily="-110" charset="-128"/>
          <a:cs typeface="ＭＳ Ｐゴシック" pitchFamily="-110" charset="-128"/>
        </a:defRPr>
      </a:lvl5pPr>
      <a:lvl6pPr marL="457200" algn="l" rtl="0" eaLnBrk="0" fontAlgn="base" hangingPunct="0">
        <a:spcBef>
          <a:spcPct val="0"/>
        </a:spcBef>
        <a:spcAft>
          <a:spcPct val="0"/>
        </a:spcAft>
        <a:defRPr sz="4400" i="1">
          <a:solidFill>
            <a:schemeClr val="tx2"/>
          </a:solidFill>
          <a:latin typeface="Times" charset="0"/>
        </a:defRPr>
      </a:lvl6pPr>
      <a:lvl7pPr marL="914400" algn="l" rtl="0" eaLnBrk="0" fontAlgn="base" hangingPunct="0">
        <a:spcBef>
          <a:spcPct val="0"/>
        </a:spcBef>
        <a:spcAft>
          <a:spcPct val="0"/>
        </a:spcAft>
        <a:defRPr sz="4400" i="1">
          <a:solidFill>
            <a:schemeClr val="tx2"/>
          </a:solidFill>
          <a:latin typeface="Times" charset="0"/>
        </a:defRPr>
      </a:lvl7pPr>
      <a:lvl8pPr marL="1371600" algn="l" rtl="0" eaLnBrk="0" fontAlgn="base" hangingPunct="0">
        <a:spcBef>
          <a:spcPct val="0"/>
        </a:spcBef>
        <a:spcAft>
          <a:spcPct val="0"/>
        </a:spcAft>
        <a:defRPr sz="4400" i="1">
          <a:solidFill>
            <a:schemeClr val="tx2"/>
          </a:solidFill>
          <a:latin typeface="Times" charset="0"/>
        </a:defRPr>
      </a:lvl8pPr>
      <a:lvl9pPr marL="1828800" algn="l" rtl="0" eaLnBrk="0" fontAlgn="base" hangingPunct="0">
        <a:spcBef>
          <a:spcPct val="0"/>
        </a:spcBef>
        <a:spcAft>
          <a:spcPct val="0"/>
        </a:spcAft>
        <a:defRPr sz="4400" i="1">
          <a:solidFill>
            <a:schemeClr val="tx2"/>
          </a:solidFill>
          <a:latin typeface="Times" charset="0"/>
        </a:defRPr>
      </a:lvl9pPr>
    </p:titleStyle>
    <p:bodyStyle>
      <a:lvl1pPr marL="342900" indent="-342900" algn="l" rtl="0" eaLnBrk="0" fontAlgn="base" hangingPunct="0">
        <a:spcBef>
          <a:spcPct val="20000"/>
        </a:spcBef>
        <a:spcAft>
          <a:spcPct val="0"/>
        </a:spcAft>
        <a:buClr>
          <a:schemeClr val="accent1"/>
        </a:buClr>
        <a:buSzPct val="75000"/>
        <a:buFont typeface="Monotype Sorts" pitchFamily="-84" charset="2"/>
        <a:buChar char="ð"/>
        <a:defRPr sz="3200" i="1">
          <a:solidFill>
            <a:schemeClr val="tx1"/>
          </a:solidFill>
          <a:latin typeface="+mn-lt"/>
          <a:ea typeface="ＭＳ Ｐゴシック" pitchFamily="-110" charset="-128"/>
          <a:cs typeface="ＭＳ Ｐゴシック" pitchFamily="-110" charset="-128"/>
        </a:defRPr>
      </a:lvl1pPr>
      <a:lvl2pPr marL="742950" indent="-285750" algn="l" rtl="0" eaLnBrk="0" fontAlgn="base" hangingPunct="0">
        <a:spcBef>
          <a:spcPct val="20000"/>
        </a:spcBef>
        <a:spcAft>
          <a:spcPct val="0"/>
        </a:spcAft>
        <a:buClr>
          <a:schemeClr val="tx2"/>
        </a:buClr>
        <a:buSzPct val="100000"/>
        <a:buChar char="•"/>
        <a:defRPr sz="2800" i="1">
          <a:solidFill>
            <a:schemeClr val="tx1"/>
          </a:solidFill>
          <a:latin typeface="+mn-lt"/>
          <a:ea typeface="ＭＳ Ｐゴシック" charset="-128"/>
        </a:defRPr>
      </a:lvl2pPr>
      <a:lvl3pPr marL="1143000" indent="-228600" algn="l" rtl="0" eaLnBrk="0" fontAlgn="base" hangingPunct="0">
        <a:spcBef>
          <a:spcPct val="20000"/>
        </a:spcBef>
        <a:spcAft>
          <a:spcPct val="0"/>
        </a:spcAft>
        <a:buClr>
          <a:schemeClr val="tx2"/>
        </a:buClr>
        <a:buSzPct val="100000"/>
        <a:buChar char="–"/>
        <a:defRPr sz="2400" i="1">
          <a:solidFill>
            <a:schemeClr val="tx1"/>
          </a:solidFill>
          <a:latin typeface="+mn-lt"/>
          <a:ea typeface="ＭＳ Ｐゴシック" charset="-128"/>
        </a:defRPr>
      </a:lvl3pPr>
      <a:lvl4pPr marL="16002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charset="-128"/>
        </a:defRPr>
      </a:lvl4pPr>
      <a:lvl5pPr marL="20574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charset="-128"/>
        </a:defRPr>
      </a:lvl5pPr>
      <a:lvl6pPr marL="25146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charset="-128"/>
        </a:defRPr>
      </a:lvl6pPr>
      <a:lvl7pPr marL="29718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charset="-128"/>
        </a:defRPr>
      </a:lvl7pPr>
      <a:lvl8pPr marL="34290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charset="-128"/>
        </a:defRPr>
      </a:lvl8pPr>
      <a:lvl9pPr marL="38862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oleObject" Target="../embeddings/oleObject2.bin"/><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chemconnections.org/general/chem120/zumdahl.9e-int.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hyperlink" Target="http://www.nytimes.com/2010/07/13/science/13gravity.html?_r=1&amp;ref=space"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hyperlink" Target="http://arxiv.org/abs/1001.0785" TargetMode="Externa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hyperlink" Target="http://www.youtube.com/watch?v=vyomGtZCsmI" TargetMode="External"/><Relationship Id="rId5" Type="http://schemas.openxmlformats.org/officeDocument/2006/relationships/hyperlink" Target="http://www.science20.com/hammock_physicist/it_bit_case_gravity" TargetMode="External"/><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4.bin"/><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video" Target="file://localhost/Users/ronrusay/Desktop/Powerpoint%20&amp;%20Movies/Movies/Phys-Chem-Prop.mov" TargetMode="External"/><Relationship Id="rId2" Type="http://schemas.openxmlformats.org/officeDocument/2006/relationships/slideLayout" Target="../slideLayouts/slideLayout6.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1" Type="http://schemas.openxmlformats.org/officeDocument/2006/relationships/video" Target="file://localhost/Users/ronrusay/Desktop/Powerpoint%20&amp;%20Movies/Movies/States-of-Matter.mov" TargetMode="External"/><Relationship Id="rId2" Type="http://schemas.openxmlformats.org/officeDocument/2006/relationships/slideLayout" Target="../slideLayouts/slideLayout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 Id="rId3" Type="http://schemas.openxmlformats.org/officeDocument/2006/relationships/hyperlink" Target="http://energy.gov/articles/livestream-our-latest-nobel-prize-winner"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hyperlink" Target="http://www.google.com/search?q=classical+vs+quantum+theory&amp;oq=classical+vs+quantum+theory&amp;aqs=chrome.0.69i57.172059j0&amp;sourceid=chrome&amp;ie=UTF-8" TargetMode="External"/><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wmf"/></Relationships>
</file>

<file path=ppt/slides/_rels/slide22.xml.rels><?xml version="1.0" encoding="UTF-8" standalone="yes"?>
<Relationships xmlns="http://schemas.openxmlformats.org/package/2006/relationships"><Relationship Id="rId1" Type="http://schemas.openxmlformats.org/officeDocument/2006/relationships/video" Target="file://localhost/Users/ronrusay/Desktop/Powerpoint%20&amp;%20Movies/Movies/Mix-Cmpds.MOV" TargetMode="External"/><Relationship Id="rId2" Type="http://schemas.openxmlformats.org/officeDocument/2006/relationships/slideLayout" Target="../slideLayouts/slideLayout6.xml"/><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chemed.chem.purdue.edu/genchem/topicreview/bp/ch15/separate.php"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30.xml.rels><?xml version="1.0" encoding="UTF-8" standalone="yes"?>
<Relationships xmlns="http://schemas.openxmlformats.org/package/2006/relationships"><Relationship Id="rId3" Type="http://schemas.openxmlformats.org/officeDocument/2006/relationships/hyperlink" Target="file://localhost/Users/ronrusay/Desktop/Powerpoint%20&amp;%20Movies/Chem%20106.108.120.121%20PPT%20&amp;%20Mov/Chem%20106:108-2001-04/oil-refining.swf" TargetMode="External"/><Relationship Id="rId4" Type="http://schemas.openxmlformats.org/officeDocument/2006/relationships/image" Target="../media/image22.png"/><Relationship Id="rId5" Type="http://schemas.openxmlformats.org/officeDocument/2006/relationships/hyperlink" Target="http://science.howstuffworks.com/oil-refining4.htm" TargetMode="External"/><Relationship Id="rId1" Type="http://schemas.openxmlformats.org/officeDocument/2006/relationships/slideLayout" Target="../slideLayouts/slideLayout6.xml"/><Relationship Id="rId2"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eg"/><Relationship Id="rId3" Type="http://schemas.openxmlformats.org/officeDocument/2006/relationships/image" Target="../media/image24.jpeg"/></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1" Type="http://schemas.openxmlformats.org/officeDocument/2006/relationships/slideLayout" Target="../slideLayouts/slideLayout6.xml"/><Relationship Id="rId2" Type="http://schemas.openxmlformats.org/officeDocument/2006/relationships/image" Target="../media/image25.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 Id="rId3" Type="http://schemas.openxmlformats.org/officeDocument/2006/relationships/hyperlink" Target="http://chemconnections.org/general/movies/leher-elements.swf"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31.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32.jpeg"/></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hyperlink" Target="http://www.youtube.com/watch?v=a6qGIMqDKwA&amp;index=4&amp;list=PLA3383CE72437FC43" TargetMode="External"/><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34.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914400" y="304800"/>
            <a:ext cx="7772400" cy="1143000"/>
          </a:xfrm>
          <a:prstGeom prst="rect">
            <a:avLst/>
          </a:prstGeom>
          <a:noFill/>
          <a:ln w="12700">
            <a:noFill/>
            <a:miter lim="800000"/>
            <a:headEnd/>
            <a:tailEnd/>
          </a:ln>
        </p:spPr>
        <p:txBody>
          <a:bodyPr lIns="90487" tIns="44450" rIns="90487" bIns="44450" anchor="b">
            <a:prstTxWarp prst="textNoShape">
              <a:avLst/>
            </a:prstTxWarp>
          </a:bodyPr>
          <a:lstStyle/>
          <a:p>
            <a:pPr algn="ctr" eaLnBrk="0" hangingPunct="0"/>
            <a:r>
              <a:rPr lang="en-US" sz="4000">
                <a:solidFill>
                  <a:schemeClr val="tx1"/>
                </a:solidFill>
                <a:latin typeface="Times" pitchFamily="-84" charset="0"/>
              </a:rPr>
              <a:t>Scientific &amp; Chemical </a:t>
            </a:r>
            <a:br>
              <a:rPr lang="en-US" sz="4000">
                <a:solidFill>
                  <a:schemeClr val="tx1"/>
                </a:solidFill>
                <a:latin typeface="Times" pitchFamily="-84" charset="0"/>
              </a:rPr>
            </a:br>
            <a:r>
              <a:rPr lang="en-US" sz="4000">
                <a:solidFill>
                  <a:schemeClr val="tx1"/>
                </a:solidFill>
                <a:latin typeface="Times" pitchFamily="-84" charset="0"/>
              </a:rPr>
              <a:t>Fundamentals</a:t>
            </a:r>
            <a:endParaRPr lang="en-US" sz="3600">
              <a:solidFill>
                <a:schemeClr val="tx1"/>
              </a:solidFill>
            </a:endParaRPr>
          </a:p>
        </p:txBody>
      </p:sp>
      <p:sp>
        <p:nvSpPr>
          <p:cNvPr id="15363" name="Rectangle 3"/>
          <p:cNvSpPr>
            <a:spLocks noChangeArrowheads="1"/>
          </p:cNvSpPr>
          <p:nvPr/>
        </p:nvSpPr>
        <p:spPr bwMode="auto">
          <a:xfrm>
            <a:off x="1295400" y="2895600"/>
            <a:ext cx="6400800" cy="1752600"/>
          </a:xfrm>
          <a:prstGeom prst="rect">
            <a:avLst/>
          </a:prstGeom>
          <a:noFill/>
          <a:ln w="12700">
            <a:noFill/>
            <a:miter lim="800000"/>
            <a:headEnd/>
            <a:tailEnd/>
          </a:ln>
        </p:spPr>
        <p:txBody>
          <a:bodyPr lIns="90487" tIns="44450" rIns="90487" bIns="44450">
            <a:prstTxWarp prst="textNoShape">
              <a:avLst/>
            </a:prstTxWarp>
          </a:bodyPr>
          <a:lstStyle/>
          <a:p>
            <a:pPr algn="ctr" eaLnBrk="0" hangingPunct="0">
              <a:spcBef>
                <a:spcPct val="20000"/>
              </a:spcBef>
              <a:buClr>
                <a:schemeClr val="accent1"/>
              </a:buClr>
              <a:buSzPct val="75000"/>
              <a:buFont typeface="Monotype Sorts" pitchFamily="-84" charset="2"/>
              <a:buNone/>
            </a:pPr>
            <a:r>
              <a:rPr lang="en-US" sz="3200">
                <a:solidFill>
                  <a:schemeClr val="tx1"/>
                </a:solidFill>
                <a:latin typeface="Times" pitchFamily="-84" charset="0"/>
              </a:rPr>
              <a:t>Dr. Ron Rusay</a:t>
            </a:r>
          </a:p>
        </p:txBody>
      </p:sp>
      <p:sp>
        <p:nvSpPr>
          <p:cNvPr id="15364" name="TextBox 4"/>
          <p:cNvSpPr txBox="1">
            <a:spLocks noChangeArrowheads="1"/>
          </p:cNvSpPr>
          <p:nvPr/>
        </p:nvSpPr>
        <p:spPr bwMode="auto">
          <a:xfrm>
            <a:off x="7283450" y="6505575"/>
            <a:ext cx="184150" cy="460375"/>
          </a:xfrm>
          <a:prstGeom prst="rect">
            <a:avLst/>
          </a:prstGeom>
          <a:noFill/>
          <a:ln w="9525">
            <a:noFill/>
            <a:miter lim="800000"/>
            <a:headEnd/>
            <a:tailEnd/>
          </a:ln>
        </p:spPr>
        <p:txBody>
          <a:bodyPr wrap="none">
            <a:prstTxWarp prst="textNoShape">
              <a:avLst/>
            </a:prstTxWarp>
            <a:spAutoFit/>
          </a:bodyPr>
          <a:lstStyle/>
          <a:p>
            <a:pPr algn="ctr" eaLnBrk="0" hangingPunct="0"/>
            <a:endParaRPr lang="en-US"/>
          </a:p>
        </p:txBody>
      </p:sp>
      <p:pic>
        <p:nvPicPr>
          <p:cNvPr id="5" name="Picture 4" descr="Screen Shot 2014-07-04 at 8.37.00 AM.png"/>
          <p:cNvPicPr>
            <a:picLocks noChangeAspect="1"/>
          </p:cNvPicPr>
          <p:nvPr/>
        </p:nvPicPr>
        <p:blipFill>
          <a:blip r:embed="rId3"/>
          <a:stretch>
            <a:fillRect/>
          </a:stretch>
        </p:blipFill>
        <p:spPr>
          <a:xfrm>
            <a:off x="1066800" y="5638800"/>
            <a:ext cx="7239000" cy="67584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p:txBody>
          <a:bodyPr/>
          <a:lstStyle/>
          <a:p>
            <a:pPr algn="ctr"/>
            <a:r>
              <a:rPr lang="en-US" sz="3600">
                <a:solidFill>
                  <a:schemeClr val="tx1"/>
                </a:solidFill>
                <a:latin typeface="Helvetica" pitchFamily="-84" charset="0"/>
                <a:ea typeface="ＭＳ Ｐゴシック" pitchFamily="-84" charset="-128"/>
                <a:cs typeface="ＭＳ Ｐゴシック" pitchFamily="-84" charset="-128"/>
              </a:rPr>
              <a:t>Scientific &amp; Chemical </a:t>
            </a:r>
            <a:br>
              <a:rPr lang="en-US" sz="3600">
                <a:solidFill>
                  <a:schemeClr val="tx1"/>
                </a:solidFill>
                <a:latin typeface="Helvetica" pitchFamily="-84" charset="0"/>
                <a:ea typeface="ＭＳ Ｐゴシック" pitchFamily="-84" charset="-128"/>
                <a:cs typeface="ＭＳ Ｐゴシック" pitchFamily="-84" charset="-128"/>
              </a:rPr>
            </a:br>
            <a:r>
              <a:rPr lang="en-US" sz="3600">
                <a:solidFill>
                  <a:schemeClr val="tx1"/>
                </a:solidFill>
                <a:latin typeface="Helvetica" pitchFamily="-84" charset="0"/>
                <a:ea typeface="ＭＳ Ｐゴシック" pitchFamily="-84" charset="-128"/>
                <a:cs typeface="ＭＳ Ｐゴシック" pitchFamily="-84" charset="-128"/>
              </a:rPr>
              <a:t>Fundamentals</a:t>
            </a:r>
          </a:p>
        </p:txBody>
      </p:sp>
      <p:sp>
        <p:nvSpPr>
          <p:cNvPr id="4099" name="Rectangle 3"/>
          <p:cNvSpPr>
            <a:spLocks noGrp="1" noChangeArrowheads="1"/>
          </p:cNvSpPr>
          <p:nvPr>
            <p:ph type="body" idx="1"/>
          </p:nvPr>
        </p:nvSpPr>
        <p:spPr/>
        <p:txBody>
          <a:bodyPr/>
          <a:lstStyle/>
          <a:p>
            <a:r>
              <a:rPr lang="en-US" sz="2800">
                <a:ea typeface="ＭＳ Ｐゴシック" pitchFamily="-84" charset="-128"/>
                <a:cs typeface="ＭＳ Ｐゴシック" pitchFamily="-84" charset="-128"/>
              </a:rPr>
              <a:t>Chemistry &amp; the Scientific Method </a:t>
            </a:r>
          </a:p>
          <a:p>
            <a:r>
              <a:rPr lang="en-US" sz="2800">
                <a:ea typeface="ＭＳ Ｐゴシック" pitchFamily="-84" charset="-128"/>
                <a:cs typeface="ＭＳ Ｐゴシック" pitchFamily="-84" charset="-128"/>
              </a:rPr>
              <a:t>Matter : Classification &amp; Properties</a:t>
            </a:r>
          </a:p>
          <a:p>
            <a:r>
              <a:rPr lang="en-US" sz="2800">
                <a:ea typeface="ＭＳ Ｐゴシック" pitchFamily="-84" charset="-128"/>
                <a:cs typeface="ＭＳ Ｐゴシック" pitchFamily="-84" charset="-128"/>
              </a:rPr>
              <a:t>Mathematics / Arithmetic: </a:t>
            </a:r>
          </a:p>
          <a:p>
            <a:pPr>
              <a:buFont typeface="Monotype Sorts" pitchFamily="-84" charset="2"/>
              <a:buNone/>
            </a:pPr>
            <a:r>
              <a:rPr lang="en-US" sz="2800">
                <a:ea typeface="ＭＳ Ｐゴシック" pitchFamily="-84" charset="-128"/>
                <a:cs typeface="ＭＳ Ｐゴシック" pitchFamily="-84" charset="-128"/>
              </a:rPr>
              <a:t>		</a:t>
            </a:r>
            <a:r>
              <a:rPr lang="en-US" sz="2400">
                <a:ea typeface="ＭＳ Ｐゴシック" pitchFamily="-84" charset="-128"/>
                <a:cs typeface="ＭＳ Ｐゴシック" pitchFamily="-84" charset="-128"/>
              </a:rPr>
              <a:t>Exponents, Significant Figures</a:t>
            </a:r>
            <a:endParaRPr lang="en-US" sz="2800">
              <a:ea typeface="ＭＳ Ｐゴシック" pitchFamily="-84" charset="-128"/>
              <a:cs typeface="ＭＳ Ｐゴシック" pitchFamily="-84" charset="-128"/>
            </a:endParaRPr>
          </a:p>
          <a:p>
            <a:r>
              <a:rPr lang="en-US" sz="2800">
                <a:ea typeface="ＭＳ Ｐゴシック" pitchFamily="-84" charset="-128"/>
                <a:cs typeface="ＭＳ Ｐゴシック" pitchFamily="-84" charset="-128"/>
              </a:rPr>
              <a:t>Measurement &amp; Units: (SI &amp; metric)</a:t>
            </a:r>
          </a:p>
          <a:p>
            <a:r>
              <a:rPr lang="en-US" sz="2800">
                <a:ea typeface="ＭＳ Ｐゴシック" pitchFamily="-84" charset="-128"/>
                <a:cs typeface="ＭＳ Ｐゴシック" pitchFamily="-84" charset="-128"/>
              </a:rPr>
              <a:t>Conversions and Relationships: 				Dimensional Analysis: </a:t>
            </a:r>
            <a:r>
              <a:rPr lang="en-US" sz="2400">
                <a:ea typeface="ＭＳ Ｐゴシック" pitchFamily="-84" charset="-128"/>
                <a:cs typeface="ＭＳ Ｐゴシック" pitchFamily="-84" charset="-128"/>
              </a:rPr>
              <a:t>Density, Percent</a:t>
            </a:r>
            <a:endParaRPr lang="en-US" sz="2800">
              <a:ea typeface="ＭＳ Ｐゴシック" pitchFamily="-84" charset="-128"/>
              <a:cs typeface="ＭＳ Ｐゴシック" pitchFamily="-84" charset="-128"/>
            </a:endParaRPr>
          </a:p>
          <a:p>
            <a:r>
              <a:rPr lang="en-US" sz="2800">
                <a:ea typeface="ＭＳ Ｐゴシック" pitchFamily="-84" charset="-128"/>
                <a:cs typeface="ＭＳ Ｐゴシック" pitchFamily="-84" charset="-128"/>
              </a:rPr>
              <a:t>VOCABULARY: Key Terms, </a:t>
            </a:r>
            <a:r>
              <a:rPr lang="en-US" sz="2000" b="1">
                <a:solidFill>
                  <a:schemeClr val="hlink"/>
                </a:solidFill>
                <a:ea typeface="ＭＳ Ｐゴシック" pitchFamily="-84" charset="-128"/>
                <a:cs typeface="ＭＳ Ｐゴシック" pitchFamily="-84" charset="-128"/>
              </a:rPr>
              <a:t>Bold Style Learning</a:t>
            </a:r>
            <a:endParaRPr lang="en-US" sz="2400">
              <a:ea typeface="ＭＳ Ｐゴシック" pitchFamily="-84" charset="-128"/>
              <a:cs typeface="ＭＳ Ｐゴシック" pitchFamily="-84" charset="-128"/>
            </a:endParaRPr>
          </a:p>
        </p:txBody>
      </p:sp>
      <p:graphicFrame>
        <p:nvGraphicFramePr>
          <p:cNvPr id="17410" name="Object 2"/>
          <p:cNvGraphicFramePr>
            <a:graphicFrameLocks/>
          </p:cNvGraphicFramePr>
          <p:nvPr/>
        </p:nvGraphicFramePr>
        <p:xfrm>
          <a:off x="8305800" y="5943600"/>
          <a:ext cx="685800" cy="762000"/>
        </p:xfrm>
        <a:graphic>
          <a:graphicData uri="http://schemas.openxmlformats.org/presentationml/2006/ole">
            <p:oleObj spid="_x0000_s17410" name="Microsoft ClipArt Gallery" r:id="rId4" imgW="3644900" imgH="3530600" progId="">
              <p:embed/>
            </p:oleObj>
          </a:graphicData>
        </a:graphic>
      </p:graphicFrame>
      <p:graphicFrame>
        <p:nvGraphicFramePr>
          <p:cNvPr id="17411" name="Object 3"/>
          <p:cNvGraphicFramePr>
            <a:graphicFrameLocks/>
          </p:cNvGraphicFramePr>
          <p:nvPr/>
        </p:nvGraphicFramePr>
        <p:xfrm>
          <a:off x="1100138" y="1757363"/>
          <a:ext cx="195262" cy="131762"/>
        </p:xfrm>
        <a:graphic>
          <a:graphicData uri="http://schemas.openxmlformats.org/presentationml/2006/ole">
            <p:oleObj spid="_x0000_s17411" name="Equation" r:id="rId5" imgW="6515100" imgH="4394200" progId="Equation.2">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9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9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9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bldLvl="3"/>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ctr"/>
            <a:r>
              <a:rPr lang="en-US" smtClean="0">
                <a:ea typeface="ＭＳ Ｐゴシック" pitchFamily="-84" charset="-128"/>
                <a:cs typeface="ＭＳ Ｐゴシック" pitchFamily="-84" charset="-128"/>
              </a:rPr>
              <a:t>Background Reading</a:t>
            </a:r>
          </a:p>
        </p:txBody>
      </p:sp>
      <p:sp>
        <p:nvSpPr>
          <p:cNvPr id="19459" name="Rectangle 3"/>
          <p:cNvSpPr>
            <a:spLocks noChangeArrowheads="1"/>
          </p:cNvSpPr>
          <p:nvPr/>
        </p:nvSpPr>
        <p:spPr bwMode="auto">
          <a:xfrm>
            <a:off x="2286000" y="1905000"/>
            <a:ext cx="5848350" cy="4524375"/>
          </a:xfrm>
          <a:prstGeom prst="rect">
            <a:avLst/>
          </a:prstGeom>
          <a:noFill/>
          <a:ln w="12700">
            <a:noFill/>
            <a:miter lim="800000"/>
            <a:headEnd/>
            <a:tailEnd/>
          </a:ln>
        </p:spPr>
        <p:txBody>
          <a:bodyPr wrap="none">
            <a:prstTxWarp prst="textNoShape">
              <a:avLst/>
            </a:prstTxWarp>
            <a:spAutoFit/>
          </a:bodyPr>
          <a:lstStyle/>
          <a:p>
            <a:pPr eaLnBrk="0" hangingPunct="0"/>
            <a:r>
              <a:rPr lang="en-US"/>
              <a:t>Chemical Foundations</a:t>
            </a:r>
            <a:r>
              <a:rPr lang="en-US">
                <a:solidFill>
                  <a:schemeClr val="tx1"/>
                </a:solidFill>
                <a:latin typeface="Times" pitchFamily="-84" charset="0"/>
              </a:rPr>
              <a:t/>
            </a:r>
            <a:br>
              <a:rPr lang="en-US">
                <a:solidFill>
                  <a:schemeClr val="tx1"/>
                </a:solidFill>
                <a:latin typeface="Times" pitchFamily="-84" charset="0"/>
              </a:rPr>
            </a:br>
            <a:endParaRPr lang="en-US" i="0">
              <a:solidFill>
                <a:schemeClr val="tx1"/>
              </a:solidFill>
              <a:latin typeface="Times" pitchFamily="-84" charset="0"/>
            </a:endParaRPr>
          </a:p>
          <a:p>
            <a:pPr lvl="1"/>
            <a:r>
              <a:rPr lang="en-US"/>
              <a:t>1.1: Chemical Foundations</a:t>
            </a:r>
          </a:p>
          <a:p>
            <a:pPr lvl="1"/>
            <a:r>
              <a:rPr lang="en-US"/>
              <a:t>1.2: The Scientific Method </a:t>
            </a:r>
          </a:p>
          <a:p>
            <a:pPr lvl="1"/>
            <a:r>
              <a:rPr lang="en-US"/>
              <a:t>1.3: Units and Measurements </a:t>
            </a:r>
          </a:p>
          <a:p>
            <a:pPr lvl="1"/>
            <a:r>
              <a:rPr lang="en-US"/>
              <a:t>1.4: Measurement Uncertainty </a:t>
            </a:r>
          </a:p>
          <a:p>
            <a:pPr lvl="1"/>
            <a:r>
              <a:rPr lang="en-US"/>
              <a:t>1.5: Significant Figures and Rounding </a:t>
            </a:r>
          </a:p>
          <a:p>
            <a:pPr lvl="1"/>
            <a:r>
              <a:rPr lang="en-US"/>
              <a:t>1.6: Systematically Solving Problems</a:t>
            </a:r>
          </a:p>
          <a:p>
            <a:pPr lvl="1"/>
            <a:r>
              <a:rPr lang="en-US"/>
              <a:t>1.7: Unit Conversions </a:t>
            </a:r>
          </a:p>
          <a:p>
            <a:pPr lvl="1"/>
            <a:r>
              <a:rPr lang="en-US"/>
              <a:t>1.8: Temperature</a:t>
            </a:r>
          </a:p>
          <a:p>
            <a:pPr lvl="1"/>
            <a:r>
              <a:rPr lang="en-US"/>
              <a:t>1.9: Density </a:t>
            </a:r>
          </a:p>
          <a:p>
            <a:pPr lvl="1"/>
            <a:r>
              <a:rPr lang="en-US"/>
              <a:t>1.10: Classification of Matter </a:t>
            </a:r>
          </a:p>
        </p:txBody>
      </p:sp>
      <p:sp>
        <p:nvSpPr>
          <p:cNvPr id="19460" name="Rectangle 3"/>
          <p:cNvSpPr>
            <a:spLocks noChangeArrowheads="1"/>
          </p:cNvSpPr>
          <p:nvPr/>
        </p:nvSpPr>
        <p:spPr bwMode="auto">
          <a:xfrm>
            <a:off x="1295400" y="304800"/>
            <a:ext cx="7467600" cy="369888"/>
          </a:xfrm>
          <a:prstGeom prst="rect">
            <a:avLst/>
          </a:prstGeom>
          <a:noFill/>
          <a:ln w="9525">
            <a:noFill/>
            <a:miter lim="800000"/>
            <a:headEnd/>
            <a:tailEnd/>
          </a:ln>
        </p:spPr>
        <p:txBody>
          <a:bodyPr>
            <a:prstTxWarp prst="textNoShape">
              <a:avLst/>
            </a:prstTxWarp>
            <a:spAutoFit/>
          </a:bodyPr>
          <a:lstStyle/>
          <a:p>
            <a:pPr algn="ctr" eaLnBrk="0" hangingPunct="0"/>
            <a:r>
              <a:rPr lang="en-US" sz="1800">
                <a:hlinkClick r:id="rId2"/>
              </a:rPr>
              <a:t>http://chemconnections.org/general/chem120/zumdahl.9e-int.html</a:t>
            </a:r>
            <a:endParaRPr lang="en-US" sz="18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28600" y="838200"/>
            <a:ext cx="2767013" cy="822325"/>
          </a:xfrm>
          <a:prstGeom prst="rect">
            <a:avLst/>
          </a:prstGeom>
          <a:noFill/>
          <a:ln w="12700">
            <a:noFill/>
            <a:miter lim="800000"/>
            <a:headEnd/>
            <a:tailEnd/>
          </a:ln>
          <a:effectLst/>
        </p:spPr>
        <p:txBody>
          <a:bodyPr>
            <a:prstTxWarp prst="textNoShape">
              <a:avLst/>
            </a:prstTxWarp>
            <a:spAutoFit/>
          </a:bodyPr>
          <a:lstStyle/>
          <a:p>
            <a:pPr algn="ctr" eaLnBrk="0" hangingPunct="0">
              <a:defRPr/>
            </a:pPr>
            <a:r>
              <a:rPr lang="en-US">
                <a:effectLst>
                  <a:outerShdw blurRad="38100" dist="38100" dir="2700000" algn="tl">
                    <a:srgbClr val="DDDDDD"/>
                  </a:outerShdw>
                </a:effectLst>
                <a:latin typeface="Helvetica" pitchFamily="-106" charset="0"/>
                <a:ea typeface="+mn-ea"/>
                <a:cs typeface="+mn-cs"/>
              </a:rPr>
              <a:t>Science &amp; The Scientific Method </a:t>
            </a:r>
          </a:p>
        </p:txBody>
      </p:sp>
      <p:pic>
        <p:nvPicPr>
          <p:cNvPr id="20483" name="Picture 4" descr="C:\Documents and Settings\smithja\Desktop\zumdahl\ppts\lineart\jpg\fig_01_04.jpg"/>
          <p:cNvPicPr>
            <a:picLocks noChangeAspect="1" noChangeArrowheads="1"/>
          </p:cNvPicPr>
          <p:nvPr/>
        </p:nvPicPr>
        <p:blipFill>
          <a:blip r:embed="rId2"/>
          <a:srcRect/>
          <a:stretch>
            <a:fillRect/>
          </a:stretch>
        </p:blipFill>
        <p:spPr bwMode="auto">
          <a:xfrm>
            <a:off x="3810000" y="381000"/>
            <a:ext cx="4175125" cy="5943600"/>
          </a:xfrm>
          <a:prstGeom prst="rect">
            <a:avLst/>
          </a:prstGeom>
          <a:noFill/>
          <a:ln w="12699">
            <a:solidFill>
              <a:srgbClr val="000000"/>
            </a:solid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Title 1"/>
          <p:cNvSpPr>
            <a:spLocks noGrp="1"/>
          </p:cNvSpPr>
          <p:nvPr>
            <p:ph type="title"/>
          </p:nvPr>
        </p:nvSpPr>
        <p:spPr>
          <a:xfrm>
            <a:off x="1066800" y="228600"/>
            <a:ext cx="7772400" cy="1162050"/>
          </a:xfrm>
        </p:spPr>
        <p:txBody>
          <a:bodyPr/>
          <a:lstStyle/>
          <a:p>
            <a:pPr algn="ctr"/>
            <a:r>
              <a:rPr lang="en-US" smtClean="0">
                <a:ea typeface="ＭＳ Ｐゴシック" pitchFamily="-84" charset="-128"/>
                <a:cs typeface="ＭＳ Ｐゴシック" pitchFamily="-84" charset="-128"/>
              </a:rPr>
              <a:t>The LAW of Gravity?</a:t>
            </a:r>
          </a:p>
        </p:txBody>
      </p:sp>
      <p:pic>
        <p:nvPicPr>
          <p:cNvPr id="21507" name="Picture 4" descr="Picture 5.png"/>
          <p:cNvPicPr>
            <a:picLocks noChangeAspect="1"/>
          </p:cNvPicPr>
          <p:nvPr/>
        </p:nvPicPr>
        <p:blipFill>
          <a:blip r:embed="rId3"/>
          <a:srcRect/>
          <a:stretch>
            <a:fillRect/>
          </a:stretch>
        </p:blipFill>
        <p:spPr bwMode="auto">
          <a:xfrm>
            <a:off x="2438400" y="1676400"/>
            <a:ext cx="5029200" cy="4097338"/>
          </a:xfrm>
          <a:prstGeom prst="rect">
            <a:avLst/>
          </a:prstGeom>
          <a:noFill/>
          <a:ln w="9525">
            <a:noFill/>
            <a:miter lim="800000"/>
            <a:headEnd/>
            <a:tailEnd/>
          </a:ln>
        </p:spPr>
      </p:pic>
      <p:sp>
        <p:nvSpPr>
          <p:cNvPr id="21508" name="TextBox 5"/>
          <p:cNvSpPr txBox="1">
            <a:spLocks noChangeArrowheads="1"/>
          </p:cNvSpPr>
          <p:nvPr/>
        </p:nvSpPr>
        <p:spPr bwMode="auto">
          <a:xfrm>
            <a:off x="2667000" y="5791200"/>
            <a:ext cx="4459288" cy="461963"/>
          </a:xfrm>
          <a:prstGeom prst="rect">
            <a:avLst/>
          </a:prstGeom>
          <a:noFill/>
          <a:ln w="9525">
            <a:noFill/>
            <a:miter lim="800000"/>
            <a:headEnd/>
            <a:tailEnd/>
          </a:ln>
        </p:spPr>
        <p:txBody>
          <a:bodyPr wrap="none">
            <a:prstTxWarp prst="textNoShape">
              <a:avLst/>
            </a:prstTxWarp>
            <a:spAutoFit/>
          </a:bodyPr>
          <a:lstStyle/>
          <a:p>
            <a:pPr algn="ctr" eaLnBrk="0" hangingPunct="0"/>
            <a:r>
              <a:rPr lang="en-US"/>
              <a:t>New York Times, July 12, 2010</a:t>
            </a:r>
          </a:p>
        </p:txBody>
      </p:sp>
      <p:sp>
        <p:nvSpPr>
          <p:cNvPr id="21509" name="Rectangle 6"/>
          <p:cNvSpPr>
            <a:spLocks noChangeArrowheads="1"/>
          </p:cNvSpPr>
          <p:nvPr/>
        </p:nvSpPr>
        <p:spPr bwMode="auto">
          <a:xfrm>
            <a:off x="1600200" y="6324600"/>
            <a:ext cx="6400800" cy="307975"/>
          </a:xfrm>
          <a:prstGeom prst="rect">
            <a:avLst/>
          </a:prstGeom>
          <a:noFill/>
          <a:ln w="9525">
            <a:noFill/>
            <a:miter lim="800000"/>
            <a:headEnd/>
            <a:tailEnd/>
          </a:ln>
        </p:spPr>
        <p:txBody>
          <a:bodyPr>
            <a:prstTxWarp prst="textNoShape">
              <a:avLst/>
            </a:prstTxWarp>
            <a:spAutoFit/>
          </a:bodyPr>
          <a:lstStyle/>
          <a:p>
            <a:pPr algn="ctr" eaLnBrk="0" hangingPunct="0"/>
            <a:r>
              <a:rPr lang="en-US" sz="1400">
                <a:hlinkClick r:id="rId4"/>
              </a:rPr>
              <a:t>http://www.nytimes.com/2010/07/13/science/13gravity.html?_r=1&amp;ref=space</a:t>
            </a:r>
            <a:endParaRPr lang="en-US" sz="14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66800" y="228600"/>
            <a:ext cx="7772400" cy="1162050"/>
          </a:xfrm>
        </p:spPr>
        <p:txBody>
          <a:bodyPr/>
          <a:lstStyle/>
          <a:p>
            <a:pPr algn="ctr"/>
            <a:r>
              <a:rPr lang="en-US" smtClean="0">
                <a:ea typeface="ＭＳ Ｐゴシック" pitchFamily="-84" charset="-128"/>
                <a:cs typeface="ＭＳ Ｐゴシック" pitchFamily="-84" charset="-128"/>
              </a:rPr>
              <a:t>The LAW or THEORY of Gravity?</a:t>
            </a:r>
          </a:p>
        </p:txBody>
      </p:sp>
      <p:pic>
        <p:nvPicPr>
          <p:cNvPr id="23555" name="Picture 7" descr="Picture 7.png"/>
          <p:cNvPicPr>
            <a:picLocks noChangeAspect="1"/>
          </p:cNvPicPr>
          <p:nvPr/>
        </p:nvPicPr>
        <p:blipFill>
          <a:blip r:embed="rId3"/>
          <a:srcRect/>
          <a:stretch>
            <a:fillRect/>
          </a:stretch>
        </p:blipFill>
        <p:spPr bwMode="auto">
          <a:xfrm>
            <a:off x="1462088" y="1752600"/>
            <a:ext cx="7681912" cy="3619500"/>
          </a:xfrm>
          <a:prstGeom prst="rect">
            <a:avLst/>
          </a:prstGeom>
          <a:noFill/>
          <a:ln w="9525">
            <a:noFill/>
            <a:miter lim="800000"/>
            <a:headEnd/>
            <a:tailEnd/>
          </a:ln>
        </p:spPr>
      </p:pic>
      <p:sp>
        <p:nvSpPr>
          <p:cNvPr id="23556" name="Rectangle 8"/>
          <p:cNvSpPr>
            <a:spLocks noChangeArrowheads="1"/>
          </p:cNvSpPr>
          <p:nvPr/>
        </p:nvSpPr>
        <p:spPr bwMode="auto">
          <a:xfrm>
            <a:off x="3048000" y="5715000"/>
            <a:ext cx="2584450" cy="307975"/>
          </a:xfrm>
          <a:prstGeom prst="rect">
            <a:avLst/>
          </a:prstGeom>
          <a:noFill/>
          <a:ln w="9525">
            <a:noFill/>
            <a:miter lim="800000"/>
            <a:headEnd/>
            <a:tailEnd/>
          </a:ln>
        </p:spPr>
        <p:txBody>
          <a:bodyPr wrap="none">
            <a:prstTxWarp prst="textNoShape">
              <a:avLst/>
            </a:prstTxWarp>
            <a:spAutoFit/>
          </a:bodyPr>
          <a:lstStyle/>
          <a:p>
            <a:pPr algn="ctr" eaLnBrk="0" hangingPunct="0"/>
            <a:r>
              <a:rPr lang="en-US" sz="1400">
                <a:hlinkClick r:id="rId4"/>
              </a:rPr>
              <a:t>http://arxiv.org/abs/1001.0785</a:t>
            </a:r>
            <a:endParaRPr lang="en-US" sz="14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5602" name="Rectangle 3"/>
          <p:cNvSpPr>
            <a:spLocks noChangeArrowheads="1"/>
          </p:cNvSpPr>
          <p:nvPr/>
        </p:nvSpPr>
        <p:spPr bwMode="auto">
          <a:xfrm>
            <a:off x="304800" y="1066800"/>
            <a:ext cx="3429000" cy="519113"/>
          </a:xfrm>
          <a:prstGeom prst="rect">
            <a:avLst/>
          </a:prstGeom>
          <a:noFill/>
          <a:ln w="12700">
            <a:noFill/>
            <a:miter lim="800000"/>
            <a:headEnd/>
            <a:tailEnd/>
          </a:ln>
        </p:spPr>
        <p:txBody>
          <a:bodyPr>
            <a:prstTxWarp prst="textNoShape">
              <a:avLst/>
            </a:prstTxWarp>
            <a:spAutoFit/>
          </a:bodyPr>
          <a:lstStyle/>
          <a:p>
            <a:pPr algn="ctr" eaLnBrk="0" hangingPunct="0"/>
            <a:r>
              <a:rPr lang="en-US" sz="2800">
                <a:solidFill>
                  <a:schemeClr val="tx1"/>
                </a:solidFill>
              </a:rPr>
              <a:t>Law vs. Theory</a:t>
            </a:r>
            <a:endParaRPr lang="en-US" i="0">
              <a:solidFill>
                <a:schemeClr val="tx1"/>
              </a:solidFill>
              <a:latin typeface="Times" pitchFamily="-84" charset="0"/>
            </a:endParaRPr>
          </a:p>
        </p:txBody>
      </p:sp>
      <p:pic>
        <p:nvPicPr>
          <p:cNvPr id="25603" name="Picture 4" descr="C:\Documents and Settings\smithja\Desktop\zumdahl\ppts\lineart\jpg\fig_01_05.jpg"/>
          <p:cNvPicPr>
            <a:picLocks noChangeAspect="1" noChangeArrowheads="1"/>
          </p:cNvPicPr>
          <p:nvPr/>
        </p:nvPicPr>
        <p:blipFill>
          <a:blip r:embed="rId3"/>
          <a:srcRect/>
          <a:stretch>
            <a:fillRect/>
          </a:stretch>
        </p:blipFill>
        <p:spPr bwMode="auto">
          <a:xfrm>
            <a:off x="3956050" y="361950"/>
            <a:ext cx="4267200" cy="5943600"/>
          </a:xfrm>
          <a:prstGeom prst="rect">
            <a:avLst/>
          </a:prstGeom>
          <a:noFill/>
          <a:ln w="12699">
            <a:noFill/>
            <a:miter lim="800000"/>
            <a:headEnd/>
            <a:tailEnd/>
          </a:ln>
        </p:spPr>
      </p:pic>
      <p:sp>
        <p:nvSpPr>
          <p:cNvPr id="25604" name="Rectangle 3"/>
          <p:cNvSpPr>
            <a:spLocks noChangeArrowheads="1"/>
          </p:cNvSpPr>
          <p:nvPr/>
        </p:nvSpPr>
        <p:spPr bwMode="auto">
          <a:xfrm>
            <a:off x="685800" y="1752600"/>
            <a:ext cx="4572000" cy="307975"/>
          </a:xfrm>
          <a:prstGeom prst="rect">
            <a:avLst/>
          </a:prstGeom>
          <a:noFill/>
          <a:ln w="9525">
            <a:noFill/>
            <a:miter lim="800000"/>
            <a:headEnd/>
            <a:tailEnd/>
          </a:ln>
        </p:spPr>
        <p:txBody>
          <a:bodyPr>
            <a:prstTxWarp prst="textNoShape">
              <a:avLst/>
            </a:prstTxWarp>
            <a:spAutoFit/>
          </a:bodyPr>
          <a:lstStyle/>
          <a:p>
            <a:pPr eaLnBrk="0" hangingPunct="0"/>
            <a:r>
              <a:rPr lang="en-US" sz="1400">
                <a:hlinkClick r:id="rId4"/>
              </a:rPr>
              <a:t>A New Explanation of Gravity</a:t>
            </a:r>
            <a:endParaRPr lang="en-US" sz="1400"/>
          </a:p>
        </p:txBody>
      </p:sp>
      <p:sp>
        <p:nvSpPr>
          <p:cNvPr id="25605" name="Rectangle 4"/>
          <p:cNvSpPr>
            <a:spLocks noChangeArrowheads="1"/>
          </p:cNvSpPr>
          <p:nvPr/>
        </p:nvSpPr>
        <p:spPr bwMode="auto">
          <a:xfrm>
            <a:off x="685800" y="2209800"/>
            <a:ext cx="2971800" cy="307975"/>
          </a:xfrm>
          <a:prstGeom prst="rect">
            <a:avLst/>
          </a:prstGeom>
          <a:noFill/>
          <a:ln w="9525">
            <a:noFill/>
            <a:miter lim="800000"/>
            <a:headEnd/>
            <a:tailEnd/>
          </a:ln>
        </p:spPr>
        <p:txBody>
          <a:bodyPr>
            <a:prstTxWarp prst="textNoShape">
              <a:avLst/>
            </a:prstTxWarp>
            <a:spAutoFit/>
          </a:bodyPr>
          <a:lstStyle/>
          <a:p>
            <a:pPr eaLnBrk="0" hangingPunct="0"/>
            <a:r>
              <a:rPr lang="en-US" sz="1400">
                <a:hlinkClick r:id="rId5"/>
              </a:rPr>
              <a:t>The Case of Gravity</a:t>
            </a:r>
            <a:endParaRPr lang="en-US" sz="1400"/>
          </a:p>
        </p:txBody>
      </p:sp>
      <p:sp>
        <p:nvSpPr>
          <p:cNvPr id="6" name="Rectangle 3"/>
          <p:cNvSpPr>
            <a:spLocks noChangeArrowheads="1"/>
          </p:cNvSpPr>
          <p:nvPr/>
        </p:nvSpPr>
        <p:spPr bwMode="auto">
          <a:xfrm>
            <a:off x="381000" y="2971800"/>
            <a:ext cx="3429000" cy="892175"/>
          </a:xfrm>
          <a:prstGeom prst="rect">
            <a:avLst/>
          </a:prstGeom>
          <a:noFill/>
          <a:ln w="12700">
            <a:noFill/>
            <a:miter lim="800000"/>
            <a:headEnd/>
            <a:tailEnd/>
          </a:ln>
        </p:spPr>
        <p:txBody>
          <a:bodyPr>
            <a:prstTxWarp prst="textNoShape">
              <a:avLst/>
            </a:prstTxWarp>
            <a:spAutoFit/>
          </a:bodyPr>
          <a:lstStyle/>
          <a:p>
            <a:pPr algn="ctr" eaLnBrk="0" hangingPunct="0"/>
            <a:r>
              <a:rPr lang="en-US" sz="2800">
                <a:solidFill>
                  <a:schemeClr val="tx1"/>
                </a:solidFill>
              </a:rPr>
              <a:t>Law(s)? vs. Theory</a:t>
            </a:r>
          </a:p>
          <a:p>
            <a:pPr algn="ctr" eaLnBrk="0" hangingPunct="0"/>
            <a:r>
              <a:rPr lang="en-US">
                <a:solidFill>
                  <a:schemeClr val="tx1"/>
                </a:solidFill>
                <a:latin typeface="Times" pitchFamily="-84" charset="0"/>
              </a:rPr>
              <a:t>Spinoza Prize €2.5 x 10</a:t>
            </a:r>
            <a:r>
              <a:rPr lang="en-US" baseline="30000">
                <a:solidFill>
                  <a:schemeClr val="tx1"/>
                </a:solidFill>
                <a:latin typeface="Times" pitchFamily="-84" charset="0"/>
              </a:rPr>
              <a:t>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81000" y="0"/>
            <a:ext cx="8382000" cy="990600"/>
          </a:xfrm>
        </p:spPr>
        <p:txBody>
          <a:bodyPr/>
          <a:lstStyle/>
          <a:p>
            <a:r>
              <a:rPr lang="en-US" sz="4000" b="1">
                <a:ea typeface="ＭＳ Ｐゴシック" pitchFamily="-84" charset="-128"/>
                <a:cs typeface="ＭＳ Ｐゴシック" pitchFamily="-84" charset="-128"/>
              </a:rPr>
              <a:t>QUESTION</a:t>
            </a:r>
            <a:endParaRPr lang="en-US" sz="6600" b="1">
              <a:ea typeface="ＭＳ Ｐゴシック" pitchFamily="-84" charset="-128"/>
              <a:cs typeface="ＭＳ Ｐゴシック" pitchFamily="-84" charset="-128"/>
            </a:endParaRPr>
          </a:p>
        </p:txBody>
      </p:sp>
      <p:sp>
        <p:nvSpPr>
          <p:cNvPr id="27651" name="Rectangle 3"/>
          <p:cNvSpPr>
            <a:spLocks noChangeArrowheads="1"/>
          </p:cNvSpPr>
          <p:nvPr/>
        </p:nvSpPr>
        <p:spPr bwMode="auto">
          <a:xfrm>
            <a:off x="457200" y="990600"/>
            <a:ext cx="8534400" cy="5416550"/>
          </a:xfrm>
          <a:prstGeom prst="rect">
            <a:avLst/>
          </a:prstGeom>
          <a:noFill/>
          <a:ln w="9525">
            <a:noFill/>
            <a:miter lim="800000"/>
            <a:headEnd/>
            <a:tailEnd/>
          </a:ln>
        </p:spPr>
        <p:txBody>
          <a:bodyPr>
            <a:prstTxWarp prst="textNoShape">
              <a:avLst/>
            </a:prstTxWarp>
            <a:spAutoFit/>
          </a:bodyPr>
          <a:lstStyle/>
          <a:p>
            <a:pPr indent="4763" eaLnBrk="0" hangingPunct="0">
              <a:tabLst>
                <a:tab pos="461963" algn="l"/>
              </a:tabLst>
            </a:pPr>
            <a:r>
              <a:rPr lang="en-US">
                <a:solidFill>
                  <a:schemeClr val="tx1"/>
                </a:solidFill>
                <a:latin typeface="Times" pitchFamily="-84" charset="0"/>
              </a:rPr>
              <a:t>The difference between a scientific law and a scientific theory can, at times, be confusing.  For example, we will refer to the “Atomic theory” or perhaps the “Law of Gravity.” Should the Law of Gravity be changed to the Theory of Gravity?</a:t>
            </a:r>
            <a:endParaRPr lang="en-US" i="0">
              <a:solidFill>
                <a:schemeClr val="tx1"/>
              </a:solidFill>
              <a:latin typeface="Times" pitchFamily="-84" charset="0"/>
            </a:endParaRPr>
          </a:p>
          <a:p>
            <a:pPr indent="4763" eaLnBrk="0" hangingPunct="0">
              <a:tabLst>
                <a:tab pos="461963" algn="l"/>
              </a:tabLst>
            </a:pPr>
            <a:endParaRPr lang="en-US" sz="1000" i="0">
              <a:solidFill>
                <a:schemeClr val="tx1"/>
              </a:solidFill>
              <a:latin typeface="Times" pitchFamily="-84" charset="0"/>
            </a:endParaRPr>
          </a:p>
          <a:p>
            <a:pPr indent="4763" eaLnBrk="0" hangingPunct="0">
              <a:buFont typeface="Times" pitchFamily="-84" charset="0"/>
              <a:buAutoNum type="alphaUcPeriod"/>
              <a:tabLst>
                <a:tab pos="461963" algn="l"/>
              </a:tabLst>
            </a:pPr>
            <a:r>
              <a:rPr lang="en-US" i="0">
                <a:solidFill>
                  <a:schemeClr val="tx1"/>
                </a:solidFill>
                <a:latin typeface="Times" pitchFamily="-84" charset="0"/>
              </a:rPr>
              <a:t>  Yes, no one can see gravity, it is better described as a theory.</a:t>
            </a:r>
          </a:p>
          <a:p>
            <a:pPr indent="4763" eaLnBrk="0" hangingPunct="0">
              <a:buFont typeface="Times" pitchFamily="-84" charset="0"/>
              <a:buAutoNum type="alphaUcPeriod"/>
              <a:tabLst>
                <a:tab pos="461963" algn="l"/>
              </a:tabLst>
            </a:pPr>
            <a:r>
              <a:rPr lang="en-US" i="0">
                <a:solidFill>
                  <a:schemeClr val="tx1"/>
                </a:solidFill>
                <a:latin typeface="Times" pitchFamily="-84" charset="0"/>
              </a:rPr>
              <a:t>   No, scientific laws are based on summaries of many   	   </a:t>
            </a:r>
            <a:r>
              <a:rPr lang="en-US" i="0">
                <a:solidFill>
                  <a:schemeClr val="tx1"/>
                </a:solidFill>
                <a:latin typeface="Times" pitchFamily="-84" charset="0"/>
              </a:rPr>
              <a:t>	observations </a:t>
            </a:r>
            <a:r>
              <a:rPr lang="en-US" i="0">
                <a:solidFill>
                  <a:schemeClr val="tx1"/>
                </a:solidFill>
                <a:latin typeface="Times" pitchFamily="-84" charset="0"/>
              </a:rPr>
              <a:t>and gravity observations are well known and 	predictable.</a:t>
            </a:r>
          </a:p>
          <a:p>
            <a:pPr indent="4763" eaLnBrk="0" hangingPunct="0">
              <a:buFont typeface="Times" pitchFamily="-84" charset="0"/>
              <a:buAutoNum type="alphaUcPeriod"/>
              <a:tabLst>
                <a:tab pos="461963" algn="l"/>
              </a:tabLst>
            </a:pPr>
            <a:r>
              <a:rPr lang="en-US" i="0">
                <a:solidFill>
                  <a:schemeClr val="tx1"/>
                </a:solidFill>
                <a:latin typeface="Times" pitchFamily="-84" charset="0"/>
              </a:rPr>
              <a:t>	Yes, gravity is better described as a theory because gravity 		explains why masses attract each other and theories are about 		explaining observations.</a:t>
            </a:r>
          </a:p>
          <a:p>
            <a:pPr indent="4763" eaLnBrk="0" hangingPunct="0">
              <a:buFont typeface="Times" pitchFamily="-84" charset="0"/>
              <a:buAutoNum type="alphaUcPeriod"/>
              <a:tabLst>
                <a:tab pos="461963" algn="l"/>
              </a:tabLst>
            </a:pPr>
            <a:r>
              <a:rPr lang="en-US" i="0">
                <a:solidFill>
                  <a:schemeClr val="tx1"/>
                </a:solidFill>
                <a:latin typeface="Times" pitchFamily="-84" charset="0"/>
              </a:rPr>
              <a:t>   No, keep it as a law, laws offer explanations and gravity  		explains why masses attract each other and laws are about 		explaining observations.</a:t>
            </a:r>
          </a:p>
        </p:txBody>
      </p:sp>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609600" y="228600"/>
            <a:ext cx="7848600" cy="1143000"/>
          </a:xfrm>
          <a:prstGeom prst="rect">
            <a:avLst/>
          </a:prstGeom>
          <a:noFill/>
          <a:ln w="12700">
            <a:noFill/>
            <a:miter lim="800000"/>
            <a:headEnd/>
            <a:tailEnd/>
          </a:ln>
        </p:spPr>
        <p:txBody>
          <a:bodyPr lIns="90487" tIns="44450" rIns="90487" bIns="44450" anchor="b">
            <a:prstTxWarp prst="textNoShape">
              <a:avLst/>
            </a:prstTxWarp>
          </a:bodyPr>
          <a:lstStyle/>
          <a:p>
            <a:pPr algn="ctr" eaLnBrk="0" hangingPunct="0"/>
            <a:r>
              <a:rPr lang="en-US" sz="4400">
                <a:latin typeface="Times" pitchFamily="-84" charset="0"/>
              </a:rPr>
              <a:t>    Some Possible Steps in the Scientific Method</a:t>
            </a:r>
          </a:p>
        </p:txBody>
      </p:sp>
      <p:sp>
        <p:nvSpPr>
          <p:cNvPr id="123907" name="Rectangle 3"/>
          <p:cNvSpPr>
            <a:spLocks noChangeArrowheads="1"/>
          </p:cNvSpPr>
          <p:nvPr/>
        </p:nvSpPr>
        <p:spPr bwMode="auto">
          <a:xfrm>
            <a:off x="609600" y="1752600"/>
            <a:ext cx="7848600" cy="4343400"/>
          </a:xfrm>
          <a:prstGeom prst="rect">
            <a:avLst/>
          </a:prstGeom>
          <a:noFill/>
          <a:ln w="12700">
            <a:noFill/>
            <a:miter lim="800000"/>
            <a:headEnd/>
            <a:tailEnd/>
          </a:ln>
          <a:effectLst/>
        </p:spPr>
        <p:txBody>
          <a:bodyPr lIns="90487" tIns="44450" rIns="90487" bIns="44450">
            <a:prstTxWarp prst="textNoShape">
              <a:avLst/>
            </a:prstTxWarp>
          </a:bodyPr>
          <a:lstStyle/>
          <a:p>
            <a:pPr marL="514350" indent="-514350" defTabSz="574675" eaLnBrk="0" hangingPunct="0">
              <a:lnSpc>
                <a:spcPct val="75000"/>
              </a:lnSpc>
              <a:spcBef>
                <a:spcPct val="20000"/>
              </a:spcBef>
              <a:buClr>
                <a:schemeClr val="accent1"/>
              </a:buClr>
              <a:buSzPct val="75000"/>
              <a:buFontTx/>
              <a:buAutoNum type="arabicPeriod"/>
              <a:defRPr/>
            </a:pPr>
            <a:r>
              <a:rPr lang="en-US" sz="3200" dirty="0">
                <a:solidFill>
                  <a:schemeClr val="hlink"/>
                </a:solidFill>
                <a:effectLst>
                  <a:outerShdw blurRad="38100" dist="38100" dir="2700000" algn="tl">
                    <a:srgbClr val="DDDDDD"/>
                  </a:outerShdw>
                </a:effectLst>
                <a:latin typeface="Helvetica" pitchFamily="-106" charset="0"/>
                <a:ea typeface="+mn-ea"/>
                <a:cs typeface="+mn-cs"/>
              </a:rPr>
              <a:t>Observations </a:t>
            </a:r>
          </a:p>
          <a:p>
            <a:pPr marL="1371600" lvl="2" indent="-457200" defTabSz="574675" eaLnBrk="0" hangingPunct="0">
              <a:lnSpc>
                <a:spcPct val="75000"/>
              </a:lnSpc>
              <a:spcBef>
                <a:spcPct val="20000"/>
              </a:spcBef>
              <a:buClr>
                <a:schemeClr val="accent1"/>
              </a:buClr>
              <a:buSzPct val="75000"/>
              <a:defRPr/>
            </a:pPr>
            <a:r>
              <a:rPr lang="en-US" sz="2000" dirty="0">
                <a:solidFill>
                  <a:schemeClr val="tx1"/>
                </a:solidFill>
                <a:effectLst>
                  <a:outerShdw blurRad="38100" dist="38100" dir="2700000" algn="tl">
                    <a:srgbClr val="DDDDDD"/>
                  </a:outerShdw>
                </a:effectLst>
                <a:latin typeface="Helvetica" pitchFamily="-106" charset="0"/>
                <a:ea typeface="+mn-ea"/>
                <a:cs typeface="+mn-cs"/>
              </a:rPr>
              <a:t>(Measurement: See Tomorrow’s Lab)</a:t>
            </a:r>
          </a:p>
          <a:p>
            <a:pPr marL="915988" lvl="1" indent="-333375" defTabSz="574675" eaLnBrk="0" hangingPunct="0">
              <a:lnSpc>
                <a:spcPct val="75000"/>
              </a:lnSpc>
              <a:spcBef>
                <a:spcPct val="10000"/>
              </a:spcBef>
              <a:buClr>
                <a:schemeClr val="tx2"/>
              </a:buClr>
              <a:buSzPct val="100000"/>
              <a:buFontTx/>
              <a:buChar char="•"/>
              <a:defRPr/>
            </a:pPr>
            <a:r>
              <a:rPr lang="en-US" sz="2800" dirty="0">
                <a:solidFill>
                  <a:schemeClr val="tx1"/>
                </a:solidFill>
                <a:effectLst>
                  <a:outerShdw blurRad="38100" dist="38100" dir="2700000" algn="tl">
                    <a:srgbClr val="DDDDDD"/>
                  </a:outerShdw>
                </a:effectLst>
                <a:latin typeface="Helvetica" pitchFamily="-106" charset="0"/>
                <a:ea typeface="ＭＳ Ｐゴシック" pitchFamily="-106" charset="-128"/>
                <a:cs typeface="ＭＳ Ｐゴシック" pitchFamily="-106" charset="-128"/>
              </a:rPr>
              <a:t>		</a:t>
            </a:r>
            <a:r>
              <a:rPr lang="en-US" dirty="0">
                <a:solidFill>
                  <a:schemeClr val="tx1"/>
                </a:solidFill>
                <a:effectLst>
                  <a:outerShdw blurRad="38100" dist="38100" dir="2700000" algn="tl">
                    <a:srgbClr val="DDDDDD"/>
                  </a:outerShdw>
                </a:effectLst>
                <a:latin typeface="Helvetica" pitchFamily="-106" charset="0"/>
                <a:ea typeface="ＭＳ Ｐゴシック" pitchFamily="-106" charset="-128"/>
                <a:cs typeface="ＭＳ Ｐゴシック" pitchFamily="-106" charset="-128"/>
              </a:rPr>
              <a:t>qualitative</a:t>
            </a:r>
          </a:p>
          <a:p>
            <a:pPr marL="915988" lvl="1" indent="-333375" defTabSz="574675" eaLnBrk="0" hangingPunct="0">
              <a:lnSpc>
                <a:spcPct val="75000"/>
              </a:lnSpc>
              <a:spcBef>
                <a:spcPct val="10000"/>
              </a:spcBef>
              <a:buClr>
                <a:schemeClr val="tx2"/>
              </a:buClr>
              <a:buSzPct val="100000"/>
              <a:buFontTx/>
              <a:buChar char="•"/>
              <a:defRPr/>
            </a:pPr>
            <a:r>
              <a:rPr lang="en-US" dirty="0">
                <a:solidFill>
                  <a:schemeClr val="tx1"/>
                </a:solidFill>
                <a:effectLst>
                  <a:outerShdw blurRad="38100" dist="38100" dir="2700000" algn="tl">
                    <a:srgbClr val="DDDDDD"/>
                  </a:outerShdw>
                </a:effectLst>
                <a:latin typeface="Helvetica" pitchFamily="-106" charset="0"/>
                <a:ea typeface="ＭＳ Ｐゴシック" pitchFamily="-106" charset="-128"/>
                <a:cs typeface="ＭＳ Ｐゴシック" pitchFamily="-106" charset="-128"/>
              </a:rPr>
              <a:t>		quantitative</a:t>
            </a:r>
            <a:endParaRPr lang="en-US" sz="2800" dirty="0">
              <a:solidFill>
                <a:schemeClr val="tx1"/>
              </a:solidFill>
              <a:effectLst>
                <a:outerShdw blurRad="38100" dist="38100" dir="2700000" algn="tl">
                  <a:srgbClr val="DDDDDD"/>
                </a:outerShdw>
              </a:effectLst>
              <a:latin typeface="Helvetica" pitchFamily="-106" charset="0"/>
              <a:ea typeface="ＭＳ Ｐゴシック" pitchFamily="-106" charset="-128"/>
              <a:cs typeface="ＭＳ Ｐゴシック" pitchFamily="-106" charset="-128"/>
            </a:endParaRPr>
          </a:p>
          <a:p>
            <a:pPr marL="342900" indent="-342900" defTabSz="574675" eaLnBrk="0" hangingPunct="0">
              <a:lnSpc>
                <a:spcPct val="65000"/>
              </a:lnSpc>
              <a:spcBef>
                <a:spcPct val="20000"/>
              </a:spcBef>
              <a:buClr>
                <a:schemeClr val="accent1"/>
              </a:buClr>
              <a:buSzPct val="75000"/>
              <a:defRPr/>
            </a:pPr>
            <a:r>
              <a:rPr lang="en-US" sz="3200" dirty="0">
                <a:solidFill>
                  <a:schemeClr val="hlink"/>
                </a:solidFill>
                <a:effectLst>
                  <a:outerShdw blurRad="38100" dist="38100" dir="2700000" algn="tl">
                    <a:srgbClr val="DDDDDD"/>
                  </a:outerShdw>
                </a:effectLst>
                <a:latin typeface="Helvetica" pitchFamily="-106" charset="0"/>
                <a:ea typeface="+mn-ea"/>
                <a:cs typeface="+mn-cs"/>
              </a:rPr>
              <a:t>2.		Formulating hypotheses</a:t>
            </a:r>
            <a:endParaRPr lang="en-US" sz="3200" dirty="0">
              <a:solidFill>
                <a:schemeClr val="tx1"/>
              </a:solidFill>
              <a:effectLst>
                <a:outerShdw blurRad="38100" dist="38100" dir="2700000" algn="tl">
                  <a:srgbClr val="DDDDDD"/>
                </a:outerShdw>
              </a:effectLst>
              <a:latin typeface="Helvetica" pitchFamily="-106" charset="0"/>
              <a:ea typeface="+mn-ea"/>
              <a:cs typeface="+mn-cs"/>
            </a:endParaRPr>
          </a:p>
          <a:p>
            <a:pPr marL="915988" lvl="1" indent="-333375" defTabSz="574675" eaLnBrk="0" hangingPunct="0">
              <a:lnSpc>
                <a:spcPct val="65000"/>
              </a:lnSpc>
              <a:spcBef>
                <a:spcPct val="20000"/>
              </a:spcBef>
              <a:buClr>
                <a:schemeClr val="tx2"/>
              </a:buClr>
              <a:buSzPct val="100000"/>
              <a:buFontTx/>
              <a:buChar char="•"/>
              <a:defRPr/>
            </a:pPr>
            <a:r>
              <a:rPr lang="en-US" sz="2800" dirty="0">
                <a:solidFill>
                  <a:schemeClr val="tx1"/>
                </a:solidFill>
                <a:effectLst>
                  <a:outerShdw blurRad="38100" dist="38100" dir="2700000" algn="tl">
                    <a:srgbClr val="DDDDDD"/>
                  </a:outerShdw>
                </a:effectLst>
                <a:latin typeface="Helvetica" pitchFamily="-106" charset="0"/>
                <a:ea typeface="ＭＳ Ｐゴシック" pitchFamily="-106" charset="-128"/>
                <a:cs typeface="ＭＳ Ｐゴシック" pitchFamily="-106" charset="-128"/>
              </a:rPr>
              <a:t>		</a:t>
            </a:r>
            <a:r>
              <a:rPr lang="en-US" sz="2000" dirty="0" err="1">
                <a:effectLst>
                  <a:outerShdw blurRad="38100" dist="38100" dir="2700000" algn="tl">
                    <a:srgbClr val="DDDDDD"/>
                  </a:outerShdw>
                </a:effectLst>
                <a:latin typeface="Monotype Sorts" pitchFamily="-106" charset="2"/>
                <a:ea typeface="ＭＳ Ｐゴシック" pitchFamily="-106" charset="-128"/>
                <a:cs typeface="ＭＳ Ｐゴシック" pitchFamily="-106" charset="-128"/>
              </a:rPr>
              <a:t></a:t>
            </a:r>
            <a:r>
              <a:rPr lang="en-US" dirty="0" err="1">
                <a:solidFill>
                  <a:schemeClr val="tx1"/>
                </a:solidFill>
                <a:effectLst>
                  <a:outerShdw blurRad="38100" dist="38100" dir="2700000" algn="tl">
                    <a:srgbClr val="DDDDDD"/>
                  </a:outerShdw>
                </a:effectLst>
                <a:latin typeface="Helvetica" pitchFamily="-106" charset="0"/>
                <a:ea typeface="ＭＳ Ｐゴシック" pitchFamily="-106" charset="-128"/>
                <a:cs typeface="ＭＳ Ｐゴシック" pitchFamily="-106" charset="-128"/>
              </a:rPr>
              <a:t>possible</a:t>
            </a:r>
            <a:r>
              <a:rPr lang="en-US" dirty="0">
                <a:solidFill>
                  <a:schemeClr val="tx1"/>
                </a:solidFill>
                <a:effectLst>
                  <a:outerShdw blurRad="38100" dist="38100" dir="2700000" algn="tl">
                    <a:srgbClr val="DDDDDD"/>
                  </a:outerShdw>
                </a:effectLst>
                <a:latin typeface="Helvetica" pitchFamily="-106" charset="0"/>
                <a:ea typeface="ＭＳ Ｐゴシック" pitchFamily="-106" charset="-128"/>
                <a:cs typeface="ＭＳ Ｐゴシック" pitchFamily="-106" charset="-128"/>
              </a:rPr>
              <a:t> </a:t>
            </a:r>
            <a:r>
              <a:rPr lang="en-US" dirty="0" err="1">
                <a:solidFill>
                  <a:schemeClr val="tx1"/>
                </a:solidFill>
                <a:effectLst>
                  <a:outerShdw blurRad="38100" dist="38100" dir="2700000" algn="tl">
                    <a:srgbClr val="DDDDDD"/>
                  </a:outerShdw>
                </a:effectLst>
                <a:latin typeface="Helvetica" pitchFamily="-106" charset="0"/>
                <a:ea typeface="ＭＳ Ｐゴシック" pitchFamily="-106" charset="-128"/>
                <a:cs typeface="ＭＳ Ｐゴシック" pitchFamily="-106" charset="-128"/>
              </a:rPr>
              <a:t>explanation(s</a:t>
            </a:r>
            <a:r>
              <a:rPr lang="en-US" dirty="0">
                <a:solidFill>
                  <a:schemeClr val="tx1"/>
                </a:solidFill>
                <a:effectLst>
                  <a:outerShdw blurRad="38100" dist="38100" dir="2700000" algn="tl">
                    <a:srgbClr val="DDDDDD"/>
                  </a:outerShdw>
                </a:effectLst>
                <a:latin typeface="Helvetica" pitchFamily="-106" charset="0"/>
                <a:ea typeface="ＭＳ Ｐゴシック" pitchFamily="-106" charset="-128"/>
                <a:cs typeface="ＭＳ Ｐゴシック" pitchFamily="-106" charset="-128"/>
              </a:rPr>
              <a:t>) for the observation</a:t>
            </a:r>
            <a:endParaRPr lang="en-US" sz="2800" dirty="0">
              <a:solidFill>
                <a:schemeClr val="tx1"/>
              </a:solidFill>
              <a:effectLst>
                <a:outerShdw blurRad="38100" dist="38100" dir="2700000" algn="tl">
                  <a:srgbClr val="DDDDDD"/>
                </a:outerShdw>
              </a:effectLst>
              <a:latin typeface="Helvetica" pitchFamily="-106" charset="0"/>
              <a:ea typeface="ＭＳ Ｐゴシック" pitchFamily="-106" charset="-128"/>
              <a:cs typeface="ＭＳ Ｐゴシック" pitchFamily="-106" charset="-128"/>
            </a:endParaRPr>
          </a:p>
          <a:p>
            <a:pPr marL="342900" indent="-342900" defTabSz="574675" eaLnBrk="0" hangingPunct="0">
              <a:lnSpc>
                <a:spcPct val="75000"/>
              </a:lnSpc>
              <a:spcBef>
                <a:spcPct val="20000"/>
              </a:spcBef>
              <a:buClr>
                <a:schemeClr val="accent1"/>
              </a:buClr>
              <a:buSzPct val="75000"/>
              <a:defRPr/>
            </a:pPr>
            <a:r>
              <a:rPr lang="en-US" sz="3200" dirty="0">
                <a:solidFill>
                  <a:schemeClr val="hlink"/>
                </a:solidFill>
                <a:effectLst>
                  <a:outerShdw blurRad="38100" dist="38100" dir="2700000" algn="tl">
                    <a:srgbClr val="DDDDDD"/>
                  </a:outerShdw>
                </a:effectLst>
                <a:latin typeface="Helvetica" pitchFamily="-106" charset="0"/>
                <a:ea typeface="+mn-ea"/>
                <a:cs typeface="+mn-cs"/>
              </a:rPr>
              <a:t>3.		Performing experiments</a:t>
            </a:r>
            <a:endParaRPr lang="en-US" sz="3200" dirty="0">
              <a:solidFill>
                <a:schemeClr val="tx1"/>
              </a:solidFill>
              <a:effectLst>
                <a:outerShdw blurRad="38100" dist="38100" dir="2700000" algn="tl">
                  <a:srgbClr val="DDDDDD"/>
                </a:outerShdw>
              </a:effectLst>
              <a:latin typeface="Helvetica" pitchFamily="-106" charset="0"/>
              <a:ea typeface="+mn-ea"/>
              <a:cs typeface="+mn-cs"/>
            </a:endParaRPr>
          </a:p>
          <a:p>
            <a:pPr marL="915988" lvl="1" indent="-333375" defTabSz="574675" eaLnBrk="0" hangingPunct="0">
              <a:lnSpc>
                <a:spcPct val="75000"/>
              </a:lnSpc>
              <a:spcBef>
                <a:spcPct val="20000"/>
              </a:spcBef>
              <a:buClr>
                <a:schemeClr val="tx2"/>
              </a:buClr>
              <a:buSzPct val="100000"/>
              <a:buFontTx/>
              <a:buChar char="•"/>
              <a:defRPr/>
            </a:pPr>
            <a:r>
              <a:rPr lang="en-US" dirty="0">
                <a:solidFill>
                  <a:schemeClr val="tx1"/>
                </a:solidFill>
                <a:effectLst>
                  <a:outerShdw blurRad="38100" dist="38100" dir="2700000" algn="tl">
                    <a:srgbClr val="DDDDDD"/>
                  </a:outerShdw>
                </a:effectLst>
                <a:latin typeface="Helvetica" pitchFamily="-106" charset="0"/>
                <a:ea typeface="ＭＳ Ｐゴシック" pitchFamily="-106" charset="-128"/>
                <a:cs typeface="ＭＳ Ｐゴシック" pitchFamily="-106" charset="-128"/>
              </a:rPr>
              <a:t>		gathering new information</a:t>
            </a:r>
          </a:p>
          <a:p>
            <a:pPr marL="915988" lvl="1" indent="-333375" defTabSz="574675" eaLnBrk="0" hangingPunct="0">
              <a:lnSpc>
                <a:spcPct val="75000"/>
              </a:lnSpc>
              <a:spcBef>
                <a:spcPct val="20000"/>
              </a:spcBef>
              <a:buClr>
                <a:schemeClr val="tx2"/>
              </a:buClr>
              <a:buSzPct val="100000"/>
              <a:buFontTx/>
              <a:buChar char="•"/>
              <a:defRPr/>
            </a:pPr>
            <a:r>
              <a:rPr lang="en-US" dirty="0">
                <a:solidFill>
                  <a:schemeClr val="tx1"/>
                </a:solidFill>
                <a:effectLst>
                  <a:outerShdw blurRad="38100" dist="38100" dir="2700000" algn="tl">
                    <a:srgbClr val="DDDDDD"/>
                  </a:outerShdw>
                </a:effectLst>
                <a:latin typeface="Helvetica" pitchFamily="-106" charset="0"/>
                <a:ea typeface="ＭＳ Ｐゴシック" pitchFamily="-106" charset="-128"/>
                <a:cs typeface="ＭＳ Ｐゴシック" pitchFamily="-106" charset="-128"/>
              </a:rPr>
              <a:t> 		testing whether the hypotheses are valid</a:t>
            </a:r>
          </a:p>
          <a:p>
            <a:pPr marL="342900" indent="-342900" defTabSz="574675" eaLnBrk="0" hangingPunct="0">
              <a:lnSpc>
                <a:spcPct val="80000"/>
              </a:lnSpc>
              <a:spcBef>
                <a:spcPct val="20000"/>
              </a:spcBef>
              <a:buClr>
                <a:schemeClr val="accent1"/>
              </a:buClr>
              <a:buSzPct val="75000"/>
              <a:defRPr/>
            </a:pPr>
            <a:r>
              <a:rPr lang="en-US" sz="3200" dirty="0">
                <a:solidFill>
                  <a:schemeClr val="hlink"/>
                </a:solidFill>
                <a:effectLst>
                  <a:outerShdw blurRad="38100" dist="38100" dir="2700000" algn="tl">
                    <a:srgbClr val="DDDDDD"/>
                  </a:outerShdw>
                </a:effectLst>
                <a:latin typeface="Helvetica" pitchFamily="-106" charset="0"/>
                <a:ea typeface="+mn-ea"/>
                <a:cs typeface="+mn-cs"/>
              </a:rPr>
              <a:t>4.		Developing a theory</a:t>
            </a:r>
          </a:p>
          <a:p>
            <a:pPr marL="342900" indent="-342900" defTabSz="574675" eaLnBrk="0" hangingPunct="0">
              <a:lnSpc>
                <a:spcPct val="80000"/>
              </a:lnSpc>
              <a:spcBef>
                <a:spcPct val="20000"/>
              </a:spcBef>
              <a:buClr>
                <a:schemeClr val="accent1"/>
              </a:buClr>
              <a:buSzPct val="75000"/>
              <a:defRPr/>
            </a:pPr>
            <a:r>
              <a:rPr lang="en-US" sz="3200" dirty="0">
                <a:solidFill>
                  <a:schemeClr val="hlink"/>
                </a:solidFill>
                <a:effectLst>
                  <a:outerShdw blurRad="38100" dist="38100" dir="2700000" algn="tl">
                    <a:srgbClr val="DDDDDD"/>
                  </a:outerShdw>
                </a:effectLst>
                <a:latin typeface="Helvetica" pitchFamily="-106" charset="0"/>
                <a:ea typeface="+mn-ea"/>
                <a:cs typeface="+mn-cs"/>
              </a:rPr>
              <a:t>5.		Testing &amp; Refining</a:t>
            </a:r>
            <a:endParaRPr lang="en-US" sz="2800" dirty="0">
              <a:solidFill>
                <a:schemeClr val="tx1"/>
              </a:solidFill>
              <a:effectLst>
                <a:outerShdw blurRad="38100" dist="38100" dir="2700000" algn="tl">
                  <a:srgbClr val="DDDDDD"/>
                </a:outerShdw>
              </a:effectLst>
              <a:latin typeface="Helvetica" pitchFamily="-106" charset="0"/>
              <a:ea typeface="+mn-ea"/>
              <a:cs typeface="+mn-cs"/>
            </a:endParaRPr>
          </a:p>
          <a:p>
            <a:pPr marL="342900" indent="-342900" defTabSz="574675" eaLnBrk="0" hangingPunct="0">
              <a:spcBef>
                <a:spcPct val="20000"/>
              </a:spcBef>
              <a:buClr>
                <a:schemeClr val="accent1"/>
              </a:buClr>
              <a:buSzPct val="75000"/>
              <a:buFont typeface="Monotype Sorts" pitchFamily="-106" charset="2"/>
              <a:buNone/>
              <a:defRPr/>
            </a:pPr>
            <a:endParaRPr lang="en-US" sz="2800" dirty="0">
              <a:solidFill>
                <a:schemeClr val="tx1"/>
              </a:solidFill>
              <a:effectLst>
                <a:outerShdw blurRad="38100" dist="38100" dir="2700000" algn="tl">
                  <a:srgbClr val="DDDDDD"/>
                </a:outerShdw>
              </a:effectLst>
              <a:latin typeface="Helvetica" pitchFamily="-106"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9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39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39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39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390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390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390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390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390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3907">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390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build="p" bldLvl="3"/>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pPr algn="ctr"/>
            <a:r>
              <a:rPr lang="en-US">
                <a:ea typeface="ＭＳ Ｐゴシック" pitchFamily="-84" charset="-128"/>
                <a:cs typeface="ＭＳ Ｐゴシック" pitchFamily="-84" charset="-128"/>
              </a:rPr>
              <a:t>Chemistry: The Study of Matter</a:t>
            </a:r>
          </a:p>
        </p:txBody>
      </p:sp>
      <p:sp>
        <p:nvSpPr>
          <p:cNvPr id="122883" name="Rectangle 3"/>
          <p:cNvSpPr>
            <a:spLocks noGrp="1" noChangeArrowheads="1"/>
          </p:cNvSpPr>
          <p:nvPr>
            <p:ph type="body" idx="1"/>
          </p:nvPr>
        </p:nvSpPr>
        <p:spPr>
          <a:xfrm>
            <a:off x="914400" y="1600200"/>
            <a:ext cx="7772400" cy="4495800"/>
          </a:xfrm>
        </p:spPr>
        <p:txBody>
          <a:bodyPr/>
          <a:lstStyle/>
          <a:p>
            <a:r>
              <a:rPr lang="en-US">
                <a:ea typeface="ＭＳ Ｐゴシック" pitchFamily="-84" charset="-128"/>
                <a:cs typeface="ＭＳ Ｐゴシック" pitchFamily="-84" charset="-128"/>
              </a:rPr>
              <a:t>In all of its forms &amp; all of its behaviors</a:t>
            </a:r>
          </a:p>
          <a:p>
            <a:r>
              <a:rPr lang="en-US">
                <a:ea typeface="ＭＳ Ｐゴシック" pitchFamily="-84" charset="-128"/>
                <a:cs typeface="ＭＳ Ｐゴシック" pitchFamily="-84" charset="-128"/>
              </a:rPr>
              <a:t>Sub-categories </a:t>
            </a:r>
            <a:r>
              <a:rPr lang="en-US" sz="2800">
                <a:ea typeface="ＭＳ Ｐゴシック" pitchFamily="-84" charset="-128"/>
                <a:cs typeface="ＭＳ Ｐゴシック" pitchFamily="-84" charset="-128"/>
              </a:rPr>
              <a:t>(not so distinct any longer)</a:t>
            </a:r>
          </a:p>
          <a:p>
            <a:pPr lvl="1"/>
            <a:r>
              <a:rPr lang="en-US" sz="2400">
                <a:solidFill>
                  <a:schemeClr val="bg2"/>
                </a:solidFill>
              </a:rPr>
              <a:t>Organic</a:t>
            </a:r>
            <a:r>
              <a:rPr lang="en-US" sz="2400"/>
              <a:t>: carbon</a:t>
            </a:r>
          </a:p>
          <a:p>
            <a:pPr lvl="1"/>
            <a:r>
              <a:rPr lang="en-US" sz="2400">
                <a:solidFill>
                  <a:srgbClr val="B3B900"/>
                </a:solidFill>
              </a:rPr>
              <a:t>Inorganic</a:t>
            </a:r>
            <a:r>
              <a:rPr lang="en-US" sz="2400"/>
              <a:t>: non-carbon</a:t>
            </a:r>
          </a:p>
          <a:p>
            <a:pPr lvl="1"/>
            <a:r>
              <a:rPr lang="en-US" sz="2400">
                <a:solidFill>
                  <a:schemeClr val="accent1"/>
                </a:solidFill>
              </a:rPr>
              <a:t>Organometallic</a:t>
            </a:r>
            <a:r>
              <a:rPr lang="en-US" sz="2400"/>
              <a:t>: organic + inorganic</a:t>
            </a:r>
          </a:p>
          <a:p>
            <a:pPr lvl="1"/>
            <a:r>
              <a:rPr lang="en-US" sz="2400">
                <a:solidFill>
                  <a:schemeClr val="accent2"/>
                </a:solidFill>
              </a:rPr>
              <a:t>Analytical:</a:t>
            </a:r>
            <a:r>
              <a:rPr lang="en-US" sz="2400"/>
              <a:t> what?, how much?, how pure?</a:t>
            </a:r>
          </a:p>
          <a:p>
            <a:pPr lvl="1"/>
            <a:r>
              <a:rPr lang="en-US" sz="2400">
                <a:solidFill>
                  <a:schemeClr val="hlink"/>
                </a:solidFill>
              </a:rPr>
              <a:t>Biological / Biochemistry</a:t>
            </a:r>
            <a:r>
              <a:rPr lang="en-US" sz="2400"/>
              <a:t>: living organisms</a:t>
            </a:r>
          </a:p>
          <a:p>
            <a:pPr lvl="1"/>
            <a:r>
              <a:rPr lang="en-US" sz="2400">
                <a:solidFill>
                  <a:srgbClr val="5B3953"/>
                </a:solidFill>
              </a:rPr>
              <a:t>Physical:</a:t>
            </a:r>
            <a:r>
              <a:rPr lang="en-US" sz="2400">
                <a:solidFill>
                  <a:srgbClr val="BA90B0"/>
                </a:solidFill>
              </a:rPr>
              <a:t>  </a:t>
            </a:r>
            <a:r>
              <a:rPr lang="en-US" sz="2400"/>
              <a:t>energy, changes, rates</a:t>
            </a:r>
          </a:p>
          <a:p>
            <a:pPr lvl="1"/>
            <a:r>
              <a:rPr lang="en-US" sz="2400">
                <a:solidFill>
                  <a:srgbClr val="BA90B0"/>
                </a:solidFill>
              </a:rPr>
              <a:t>Nuclear:</a:t>
            </a:r>
            <a:r>
              <a:rPr lang="en-US" sz="2400"/>
              <a:t> the nucleus</a:t>
            </a:r>
          </a:p>
          <a:p>
            <a:pPr lvl="1"/>
            <a:r>
              <a:rPr lang="en-US" sz="2400">
                <a:solidFill>
                  <a:srgbClr val="00CC00"/>
                </a:solidFill>
              </a:rPr>
              <a:t>Environmental:</a:t>
            </a:r>
            <a:r>
              <a:rPr lang="en-US" sz="2400"/>
              <a:t> interdisciplinary, eg. Oceanography</a:t>
            </a:r>
            <a:endParaRPr lang="en-US"/>
          </a:p>
        </p:txBody>
      </p:sp>
      <p:graphicFrame>
        <p:nvGraphicFramePr>
          <p:cNvPr id="31746" name="Object 2"/>
          <p:cNvGraphicFramePr>
            <a:graphicFrameLocks/>
          </p:cNvGraphicFramePr>
          <p:nvPr/>
        </p:nvGraphicFramePr>
        <p:xfrm>
          <a:off x="7696200" y="5257800"/>
          <a:ext cx="1041400" cy="1066800"/>
        </p:xfrm>
        <a:graphic>
          <a:graphicData uri="http://schemas.openxmlformats.org/presentationml/2006/ole">
            <p:oleObj spid="_x0000_s31746" name="Microsoft ClipArt Gallery" r:id="rId3" imgW="3644900" imgH="353060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 calcmode="lin" valueType="num">
                                      <p:cBhvr>
                                        <p:cTn id="7" dur="500" fill="hold"/>
                                        <p:tgtEl>
                                          <p:spTgt spid="12288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288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12288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12288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22883">
                                            <p:txEl>
                                              <p:pRg st="1" end="1"/>
                                            </p:txEl>
                                          </p:spTgt>
                                        </p:tgtEl>
                                        <p:attrNameLst>
                                          <p:attrName>style.visibility</p:attrName>
                                        </p:attrNameLst>
                                      </p:cBhvr>
                                      <p:to>
                                        <p:strVal val="visible"/>
                                      </p:to>
                                    </p:set>
                                    <p:anim calcmode="lin" valueType="num">
                                      <p:cBhvr>
                                        <p:cTn id="15" dur="500" fill="hold"/>
                                        <p:tgtEl>
                                          <p:spTgt spid="12288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122883">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12288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500" fill="hold"/>
                                        <p:tgtEl>
                                          <p:spTgt spid="12288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22883">
                                            <p:txEl>
                                              <p:pRg st="2" end="2"/>
                                            </p:txEl>
                                          </p:spTgt>
                                        </p:tgtEl>
                                        <p:attrNameLst>
                                          <p:attrName>style.visibility</p:attrName>
                                        </p:attrNameLst>
                                      </p:cBhvr>
                                      <p:to>
                                        <p:strVal val="visible"/>
                                      </p:to>
                                    </p:set>
                                    <p:anim calcmode="lin" valueType="num">
                                      <p:cBhvr>
                                        <p:cTn id="23" dur="500" fill="hold"/>
                                        <p:tgtEl>
                                          <p:spTgt spid="122883">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122883">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12288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500" fill="hold"/>
                                        <p:tgtEl>
                                          <p:spTgt spid="12288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122883">
                                            <p:txEl>
                                              <p:pRg st="3" end="3"/>
                                            </p:txEl>
                                          </p:spTgt>
                                        </p:tgtEl>
                                        <p:attrNameLst>
                                          <p:attrName>style.visibility</p:attrName>
                                        </p:attrNameLst>
                                      </p:cBhvr>
                                      <p:to>
                                        <p:strVal val="visible"/>
                                      </p:to>
                                    </p:set>
                                    <p:anim calcmode="lin" valueType="num">
                                      <p:cBhvr>
                                        <p:cTn id="31" dur="500" fill="hold"/>
                                        <p:tgtEl>
                                          <p:spTgt spid="122883">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122883">
                                            <p:txEl>
                                              <p:pRg st="3" end="3"/>
                                            </p:txEl>
                                          </p:spTgt>
                                        </p:tgtEl>
                                        <p:attrNameLst>
                                          <p:attrName>ppt_h</p:attrName>
                                        </p:attrNameLst>
                                      </p:cBhvr>
                                      <p:tavLst>
                                        <p:tav tm="0">
                                          <p:val>
                                            <p:fltVal val="0"/>
                                          </p:val>
                                        </p:tav>
                                        <p:tav tm="100000">
                                          <p:val>
                                            <p:strVal val="#ppt_h"/>
                                          </p:val>
                                        </p:tav>
                                      </p:tavLst>
                                    </p:anim>
                                    <p:anim calcmode="lin" valueType="num">
                                      <p:cBhvr>
                                        <p:cTn id="33" dur="500" fill="hold"/>
                                        <p:tgtEl>
                                          <p:spTgt spid="122883">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500" fill="hold"/>
                                        <p:tgtEl>
                                          <p:spTgt spid="122883">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122883">
                                            <p:txEl>
                                              <p:pRg st="4" end="4"/>
                                            </p:txEl>
                                          </p:spTgt>
                                        </p:tgtEl>
                                        <p:attrNameLst>
                                          <p:attrName>style.visibility</p:attrName>
                                        </p:attrNameLst>
                                      </p:cBhvr>
                                      <p:to>
                                        <p:strVal val="visible"/>
                                      </p:to>
                                    </p:set>
                                    <p:anim calcmode="lin" valueType="num">
                                      <p:cBhvr>
                                        <p:cTn id="39" dur="500" fill="hold"/>
                                        <p:tgtEl>
                                          <p:spTgt spid="122883">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122883">
                                            <p:txEl>
                                              <p:pRg st="4" end="4"/>
                                            </p:txEl>
                                          </p:spTgt>
                                        </p:tgtEl>
                                        <p:attrNameLst>
                                          <p:attrName>ppt_h</p:attrName>
                                        </p:attrNameLst>
                                      </p:cBhvr>
                                      <p:tavLst>
                                        <p:tav tm="0">
                                          <p:val>
                                            <p:fltVal val="0"/>
                                          </p:val>
                                        </p:tav>
                                        <p:tav tm="100000">
                                          <p:val>
                                            <p:strVal val="#ppt_h"/>
                                          </p:val>
                                        </p:tav>
                                      </p:tavLst>
                                    </p:anim>
                                    <p:anim calcmode="lin" valueType="num">
                                      <p:cBhvr>
                                        <p:cTn id="41" dur="500" fill="hold"/>
                                        <p:tgtEl>
                                          <p:spTgt spid="122883">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42" dur="500" fill="hold"/>
                                        <p:tgtEl>
                                          <p:spTgt spid="122883">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122883">
                                            <p:txEl>
                                              <p:pRg st="5" end="5"/>
                                            </p:txEl>
                                          </p:spTgt>
                                        </p:tgtEl>
                                        <p:attrNameLst>
                                          <p:attrName>style.visibility</p:attrName>
                                        </p:attrNameLst>
                                      </p:cBhvr>
                                      <p:to>
                                        <p:strVal val="visible"/>
                                      </p:to>
                                    </p:set>
                                    <p:anim calcmode="lin" valueType="num">
                                      <p:cBhvr>
                                        <p:cTn id="47" dur="500" fill="hold"/>
                                        <p:tgtEl>
                                          <p:spTgt spid="122883">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122883">
                                            <p:txEl>
                                              <p:pRg st="5" end="5"/>
                                            </p:txEl>
                                          </p:spTgt>
                                        </p:tgtEl>
                                        <p:attrNameLst>
                                          <p:attrName>ppt_h</p:attrName>
                                        </p:attrNameLst>
                                      </p:cBhvr>
                                      <p:tavLst>
                                        <p:tav tm="0">
                                          <p:val>
                                            <p:fltVal val="0"/>
                                          </p:val>
                                        </p:tav>
                                        <p:tav tm="100000">
                                          <p:val>
                                            <p:strVal val="#ppt_h"/>
                                          </p:val>
                                        </p:tav>
                                      </p:tavLst>
                                    </p:anim>
                                    <p:anim calcmode="lin" valueType="num">
                                      <p:cBhvr>
                                        <p:cTn id="49" dur="500" fill="hold"/>
                                        <p:tgtEl>
                                          <p:spTgt spid="122883">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50" dur="500" fill="hold"/>
                                        <p:tgtEl>
                                          <p:spTgt spid="122883">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1" fill="hold">
                      <p:stCondLst>
                        <p:cond delay="indefinite"/>
                      </p:stCondLst>
                      <p:childTnLst>
                        <p:par>
                          <p:cTn id="52" fill="hold">
                            <p:stCondLst>
                              <p:cond delay="0"/>
                            </p:stCondLst>
                            <p:childTnLst>
                              <p:par>
                                <p:cTn id="53" presetID="15" presetClass="entr" presetSubtype="0" fill="hold" grpId="0" nodeType="clickEffect">
                                  <p:stCondLst>
                                    <p:cond delay="0"/>
                                  </p:stCondLst>
                                  <p:childTnLst>
                                    <p:set>
                                      <p:cBhvr>
                                        <p:cTn id="54" dur="1" fill="hold">
                                          <p:stCondLst>
                                            <p:cond delay="0"/>
                                          </p:stCondLst>
                                        </p:cTn>
                                        <p:tgtEl>
                                          <p:spTgt spid="122883">
                                            <p:txEl>
                                              <p:pRg st="6" end="6"/>
                                            </p:txEl>
                                          </p:spTgt>
                                        </p:tgtEl>
                                        <p:attrNameLst>
                                          <p:attrName>style.visibility</p:attrName>
                                        </p:attrNameLst>
                                      </p:cBhvr>
                                      <p:to>
                                        <p:strVal val="visible"/>
                                      </p:to>
                                    </p:set>
                                    <p:anim calcmode="lin" valueType="num">
                                      <p:cBhvr>
                                        <p:cTn id="55" dur="500" fill="hold"/>
                                        <p:tgtEl>
                                          <p:spTgt spid="122883">
                                            <p:txEl>
                                              <p:pRg st="6" end="6"/>
                                            </p:txEl>
                                          </p:spTgt>
                                        </p:tgtEl>
                                        <p:attrNameLst>
                                          <p:attrName>ppt_w</p:attrName>
                                        </p:attrNameLst>
                                      </p:cBhvr>
                                      <p:tavLst>
                                        <p:tav tm="0">
                                          <p:val>
                                            <p:fltVal val="0"/>
                                          </p:val>
                                        </p:tav>
                                        <p:tav tm="100000">
                                          <p:val>
                                            <p:strVal val="#ppt_w"/>
                                          </p:val>
                                        </p:tav>
                                      </p:tavLst>
                                    </p:anim>
                                    <p:anim calcmode="lin" valueType="num">
                                      <p:cBhvr>
                                        <p:cTn id="56" dur="500" fill="hold"/>
                                        <p:tgtEl>
                                          <p:spTgt spid="122883">
                                            <p:txEl>
                                              <p:pRg st="6" end="6"/>
                                            </p:txEl>
                                          </p:spTgt>
                                        </p:tgtEl>
                                        <p:attrNameLst>
                                          <p:attrName>ppt_h</p:attrName>
                                        </p:attrNameLst>
                                      </p:cBhvr>
                                      <p:tavLst>
                                        <p:tav tm="0">
                                          <p:val>
                                            <p:fltVal val="0"/>
                                          </p:val>
                                        </p:tav>
                                        <p:tav tm="100000">
                                          <p:val>
                                            <p:strVal val="#ppt_h"/>
                                          </p:val>
                                        </p:tav>
                                      </p:tavLst>
                                    </p:anim>
                                    <p:anim calcmode="lin" valueType="num">
                                      <p:cBhvr>
                                        <p:cTn id="57" dur="500" fill="hold"/>
                                        <p:tgtEl>
                                          <p:spTgt spid="122883">
                                            <p:txEl>
                                              <p:pRg st="6" end="6"/>
                                            </p:txEl>
                                          </p:spTgt>
                                        </p:tgtEl>
                                        <p:attrNameLst>
                                          <p:attrName>ppt_x</p:attrName>
                                        </p:attrNameLst>
                                      </p:cBhvr>
                                      <p:tavLst>
                                        <p:tav tm="0" fmla="#ppt_x+(cos(-2*pi*(1-$))*-#ppt_x-sin(-2*pi*(1-$))*(1-#ppt_y))*(1-$)">
                                          <p:val>
                                            <p:fltVal val="0"/>
                                          </p:val>
                                        </p:tav>
                                        <p:tav tm="100000">
                                          <p:val>
                                            <p:fltVal val="1"/>
                                          </p:val>
                                        </p:tav>
                                      </p:tavLst>
                                    </p:anim>
                                    <p:anim calcmode="lin" valueType="num">
                                      <p:cBhvr>
                                        <p:cTn id="58" dur="500" fill="hold"/>
                                        <p:tgtEl>
                                          <p:spTgt spid="122883">
                                            <p:txEl>
                                              <p:pRg st="6" end="6"/>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9" fill="hold">
                      <p:stCondLst>
                        <p:cond delay="indefinite"/>
                      </p:stCondLst>
                      <p:childTnLst>
                        <p:par>
                          <p:cTn id="60" fill="hold">
                            <p:stCondLst>
                              <p:cond delay="0"/>
                            </p:stCondLst>
                            <p:childTnLst>
                              <p:par>
                                <p:cTn id="61" presetID="15" presetClass="entr" presetSubtype="0" fill="hold" grpId="0" nodeType="clickEffect">
                                  <p:stCondLst>
                                    <p:cond delay="0"/>
                                  </p:stCondLst>
                                  <p:childTnLst>
                                    <p:set>
                                      <p:cBhvr>
                                        <p:cTn id="62" dur="1" fill="hold">
                                          <p:stCondLst>
                                            <p:cond delay="0"/>
                                          </p:stCondLst>
                                        </p:cTn>
                                        <p:tgtEl>
                                          <p:spTgt spid="122883">
                                            <p:txEl>
                                              <p:pRg st="7" end="7"/>
                                            </p:txEl>
                                          </p:spTgt>
                                        </p:tgtEl>
                                        <p:attrNameLst>
                                          <p:attrName>style.visibility</p:attrName>
                                        </p:attrNameLst>
                                      </p:cBhvr>
                                      <p:to>
                                        <p:strVal val="visible"/>
                                      </p:to>
                                    </p:set>
                                    <p:anim calcmode="lin" valueType="num">
                                      <p:cBhvr>
                                        <p:cTn id="63" dur="500" fill="hold"/>
                                        <p:tgtEl>
                                          <p:spTgt spid="12288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122883">
                                            <p:txEl>
                                              <p:pRg st="7" end="7"/>
                                            </p:txEl>
                                          </p:spTgt>
                                        </p:tgtEl>
                                        <p:attrNameLst>
                                          <p:attrName>ppt_h</p:attrName>
                                        </p:attrNameLst>
                                      </p:cBhvr>
                                      <p:tavLst>
                                        <p:tav tm="0">
                                          <p:val>
                                            <p:fltVal val="0"/>
                                          </p:val>
                                        </p:tav>
                                        <p:tav tm="100000">
                                          <p:val>
                                            <p:strVal val="#ppt_h"/>
                                          </p:val>
                                        </p:tav>
                                      </p:tavLst>
                                    </p:anim>
                                    <p:anim calcmode="lin" valueType="num">
                                      <p:cBhvr>
                                        <p:cTn id="65" dur="500" fill="hold"/>
                                        <p:tgtEl>
                                          <p:spTgt spid="122883">
                                            <p:txEl>
                                              <p:pRg st="7" end="7"/>
                                            </p:txEl>
                                          </p:spTgt>
                                        </p:tgtEl>
                                        <p:attrNameLst>
                                          <p:attrName>ppt_x</p:attrName>
                                        </p:attrNameLst>
                                      </p:cBhvr>
                                      <p:tavLst>
                                        <p:tav tm="0" fmla="#ppt_x+(cos(-2*pi*(1-$))*-#ppt_x-sin(-2*pi*(1-$))*(1-#ppt_y))*(1-$)">
                                          <p:val>
                                            <p:fltVal val="0"/>
                                          </p:val>
                                        </p:tav>
                                        <p:tav tm="100000">
                                          <p:val>
                                            <p:fltVal val="1"/>
                                          </p:val>
                                        </p:tav>
                                      </p:tavLst>
                                    </p:anim>
                                    <p:anim calcmode="lin" valueType="num">
                                      <p:cBhvr>
                                        <p:cTn id="66" dur="500" fill="hold"/>
                                        <p:tgtEl>
                                          <p:spTgt spid="122883">
                                            <p:txEl>
                                              <p:pRg st="7" end="7"/>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67" fill="hold">
                      <p:stCondLst>
                        <p:cond delay="indefinite"/>
                      </p:stCondLst>
                      <p:childTnLst>
                        <p:par>
                          <p:cTn id="68" fill="hold">
                            <p:stCondLst>
                              <p:cond delay="0"/>
                            </p:stCondLst>
                            <p:childTnLst>
                              <p:par>
                                <p:cTn id="69" presetID="15" presetClass="entr" presetSubtype="0" fill="hold" grpId="0" nodeType="clickEffect">
                                  <p:stCondLst>
                                    <p:cond delay="0"/>
                                  </p:stCondLst>
                                  <p:childTnLst>
                                    <p:set>
                                      <p:cBhvr>
                                        <p:cTn id="70" dur="1" fill="hold">
                                          <p:stCondLst>
                                            <p:cond delay="0"/>
                                          </p:stCondLst>
                                        </p:cTn>
                                        <p:tgtEl>
                                          <p:spTgt spid="122883">
                                            <p:txEl>
                                              <p:pRg st="8" end="8"/>
                                            </p:txEl>
                                          </p:spTgt>
                                        </p:tgtEl>
                                        <p:attrNameLst>
                                          <p:attrName>style.visibility</p:attrName>
                                        </p:attrNameLst>
                                      </p:cBhvr>
                                      <p:to>
                                        <p:strVal val="visible"/>
                                      </p:to>
                                    </p:set>
                                    <p:anim calcmode="lin" valueType="num">
                                      <p:cBhvr>
                                        <p:cTn id="71" dur="500" fill="hold"/>
                                        <p:tgtEl>
                                          <p:spTgt spid="122883">
                                            <p:txEl>
                                              <p:pRg st="8" end="8"/>
                                            </p:txEl>
                                          </p:spTgt>
                                        </p:tgtEl>
                                        <p:attrNameLst>
                                          <p:attrName>ppt_w</p:attrName>
                                        </p:attrNameLst>
                                      </p:cBhvr>
                                      <p:tavLst>
                                        <p:tav tm="0">
                                          <p:val>
                                            <p:fltVal val="0"/>
                                          </p:val>
                                        </p:tav>
                                        <p:tav tm="100000">
                                          <p:val>
                                            <p:strVal val="#ppt_w"/>
                                          </p:val>
                                        </p:tav>
                                      </p:tavLst>
                                    </p:anim>
                                    <p:anim calcmode="lin" valueType="num">
                                      <p:cBhvr>
                                        <p:cTn id="72" dur="500" fill="hold"/>
                                        <p:tgtEl>
                                          <p:spTgt spid="122883">
                                            <p:txEl>
                                              <p:pRg st="8" end="8"/>
                                            </p:txEl>
                                          </p:spTgt>
                                        </p:tgtEl>
                                        <p:attrNameLst>
                                          <p:attrName>ppt_h</p:attrName>
                                        </p:attrNameLst>
                                      </p:cBhvr>
                                      <p:tavLst>
                                        <p:tav tm="0">
                                          <p:val>
                                            <p:fltVal val="0"/>
                                          </p:val>
                                        </p:tav>
                                        <p:tav tm="100000">
                                          <p:val>
                                            <p:strVal val="#ppt_h"/>
                                          </p:val>
                                        </p:tav>
                                      </p:tavLst>
                                    </p:anim>
                                    <p:anim calcmode="lin" valueType="num">
                                      <p:cBhvr>
                                        <p:cTn id="73" dur="500" fill="hold"/>
                                        <p:tgtEl>
                                          <p:spTgt spid="122883">
                                            <p:txEl>
                                              <p:pRg st="8" end="8"/>
                                            </p:txEl>
                                          </p:spTgt>
                                        </p:tgtEl>
                                        <p:attrNameLst>
                                          <p:attrName>ppt_x</p:attrName>
                                        </p:attrNameLst>
                                      </p:cBhvr>
                                      <p:tavLst>
                                        <p:tav tm="0" fmla="#ppt_x+(cos(-2*pi*(1-$))*-#ppt_x-sin(-2*pi*(1-$))*(1-#ppt_y))*(1-$)">
                                          <p:val>
                                            <p:fltVal val="0"/>
                                          </p:val>
                                        </p:tav>
                                        <p:tav tm="100000">
                                          <p:val>
                                            <p:fltVal val="1"/>
                                          </p:val>
                                        </p:tav>
                                      </p:tavLst>
                                    </p:anim>
                                    <p:anim calcmode="lin" valueType="num">
                                      <p:cBhvr>
                                        <p:cTn id="74" dur="500" fill="hold"/>
                                        <p:tgtEl>
                                          <p:spTgt spid="122883">
                                            <p:txEl>
                                              <p:pRg st="8" end="8"/>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5" fill="hold">
                      <p:stCondLst>
                        <p:cond delay="indefinite"/>
                      </p:stCondLst>
                      <p:childTnLst>
                        <p:par>
                          <p:cTn id="76" fill="hold">
                            <p:stCondLst>
                              <p:cond delay="0"/>
                            </p:stCondLst>
                            <p:childTnLst>
                              <p:par>
                                <p:cTn id="77" presetID="15" presetClass="entr" presetSubtype="0" fill="hold" grpId="0" nodeType="clickEffect">
                                  <p:stCondLst>
                                    <p:cond delay="0"/>
                                  </p:stCondLst>
                                  <p:childTnLst>
                                    <p:set>
                                      <p:cBhvr>
                                        <p:cTn id="78" dur="1" fill="hold">
                                          <p:stCondLst>
                                            <p:cond delay="0"/>
                                          </p:stCondLst>
                                        </p:cTn>
                                        <p:tgtEl>
                                          <p:spTgt spid="122883">
                                            <p:txEl>
                                              <p:pRg st="9" end="9"/>
                                            </p:txEl>
                                          </p:spTgt>
                                        </p:tgtEl>
                                        <p:attrNameLst>
                                          <p:attrName>style.visibility</p:attrName>
                                        </p:attrNameLst>
                                      </p:cBhvr>
                                      <p:to>
                                        <p:strVal val="visible"/>
                                      </p:to>
                                    </p:set>
                                    <p:anim calcmode="lin" valueType="num">
                                      <p:cBhvr>
                                        <p:cTn id="79" dur="500" fill="hold"/>
                                        <p:tgtEl>
                                          <p:spTgt spid="122883">
                                            <p:txEl>
                                              <p:pRg st="9" end="9"/>
                                            </p:txEl>
                                          </p:spTgt>
                                        </p:tgtEl>
                                        <p:attrNameLst>
                                          <p:attrName>ppt_w</p:attrName>
                                        </p:attrNameLst>
                                      </p:cBhvr>
                                      <p:tavLst>
                                        <p:tav tm="0">
                                          <p:val>
                                            <p:fltVal val="0"/>
                                          </p:val>
                                        </p:tav>
                                        <p:tav tm="100000">
                                          <p:val>
                                            <p:strVal val="#ppt_w"/>
                                          </p:val>
                                        </p:tav>
                                      </p:tavLst>
                                    </p:anim>
                                    <p:anim calcmode="lin" valueType="num">
                                      <p:cBhvr>
                                        <p:cTn id="80" dur="500" fill="hold"/>
                                        <p:tgtEl>
                                          <p:spTgt spid="122883">
                                            <p:txEl>
                                              <p:pRg st="9" end="9"/>
                                            </p:txEl>
                                          </p:spTgt>
                                        </p:tgtEl>
                                        <p:attrNameLst>
                                          <p:attrName>ppt_h</p:attrName>
                                        </p:attrNameLst>
                                      </p:cBhvr>
                                      <p:tavLst>
                                        <p:tav tm="0">
                                          <p:val>
                                            <p:fltVal val="0"/>
                                          </p:val>
                                        </p:tav>
                                        <p:tav tm="100000">
                                          <p:val>
                                            <p:strVal val="#ppt_h"/>
                                          </p:val>
                                        </p:tav>
                                      </p:tavLst>
                                    </p:anim>
                                    <p:anim calcmode="lin" valueType="num">
                                      <p:cBhvr>
                                        <p:cTn id="81" dur="500" fill="hold"/>
                                        <p:tgtEl>
                                          <p:spTgt spid="122883">
                                            <p:txEl>
                                              <p:pRg st="9" end="9"/>
                                            </p:txEl>
                                          </p:spTgt>
                                        </p:tgtEl>
                                        <p:attrNameLst>
                                          <p:attrName>ppt_x</p:attrName>
                                        </p:attrNameLst>
                                      </p:cBhvr>
                                      <p:tavLst>
                                        <p:tav tm="0" fmla="#ppt_x+(cos(-2*pi*(1-$))*-#ppt_x-sin(-2*pi*(1-$))*(1-#ppt_y))*(1-$)">
                                          <p:val>
                                            <p:fltVal val="0"/>
                                          </p:val>
                                        </p:tav>
                                        <p:tav tm="100000">
                                          <p:val>
                                            <p:fltVal val="1"/>
                                          </p:val>
                                        </p:tav>
                                      </p:tavLst>
                                    </p:anim>
                                    <p:anim calcmode="lin" valueType="num">
                                      <p:cBhvr>
                                        <p:cTn id="82" dur="500" fill="hold"/>
                                        <p:tgtEl>
                                          <p:spTgt spid="122883">
                                            <p:txEl>
                                              <p:pRg st="9" end="9"/>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bldLvl="3" autoUpdateAnimBg="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ctr"/>
            <a:r>
              <a:rPr lang="en-US" sz="4000">
                <a:solidFill>
                  <a:schemeClr val="tx1"/>
                </a:solidFill>
                <a:latin typeface="Helvetica" pitchFamily="-84" charset="0"/>
                <a:ea typeface="ＭＳ Ｐゴシック" pitchFamily="-84" charset="-128"/>
                <a:cs typeface="ＭＳ Ｐゴシック" pitchFamily="-84" charset="-128"/>
              </a:rPr>
              <a:t>Chemistry &amp; Matter </a:t>
            </a:r>
            <a:r>
              <a:rPr lang="en-US" sz="3200">
                <a:solidFill>
                  <a:schemeClr val="tx1"/>
                </a:solidFill>
                <a:latin typeface="Helvetica" pitchFamily="-84" charset="0"/>
                <a:ea typeface="ＭＳ Ｐゴシック" pitchFamily="-84" charset="-128"/>
                <a:cs typeface="ＭＳ Ｐゴシック" pitchFamily="-84" charset="-128"/>
              </a:rPr>
              <a:t>(Chemicals)</a:t>
            </a:r>
            <a:endParaRPr lang="en-US" sz="4000">
              <a:solidFill>
                <a:schemeClr val="tx1"/>
              </a:solidFill>
              <a:latin typeface="Helvetica" pitchFamily="-84" charset="0"/>
              <a:ea typeface="ＭＳ Ｐゴシック" pitchFamily="-84" charset="-128"/>
              <a:cs typeface="ＭＳ Ｐゴシック" pitchFamily="-84" charset="-128"/>
            </a:endParaRPr>
          </a:p>
        </p:txBody>
      </p:sp>
      <p:sp>
        <p:nvSpPr>
          <p:cNvPr id="32771" name="Rectangle 3"/>
          <p:cNvSpPr>
            <a:spLocks noGrp="1" noChangeArrowheads="1"/>
          </p:cNvSpPr>
          <p:nvPr>
            <p:ph type="body" idx="1"/>
          </p:nvPr>
        </p:nvSpPr>
        <p:spPr>
          <a:xfrm>
            <a:off x="914400" y="1981200"/>
            <a:ext cx="7772400" cy="1524000"/>
          </a:xfrm>
        </p:spPr>
        <p:txBody>
          <a:bodyPr/>
          <a:lstStyle/>
          <a:p>
            <a:r>
              <a:rPr lang="en-US">
                <a:ea typeface="ＭＳ Ｐゴシック" pitchFamily="-84" charset="-128"/>
                <a:cs typeface="ＭＳ Ｐゴシック" pitchFamily="-84" charset="-128"/>
              </a:rPr>
              <a:t>How many different chemicals do you think have been reported in the scientific literature?</a:t>
            </a:r>
          </a:p>
        </p:txBody>
      </p:sp>
      <p:sp>
        <p:nvSpPr>
          <p:cNvPr id="32772" name="Text Box 5"/>
          <p:cNvSpPr txBox="1">
            <a:spLocks noChangeArrowheads="1"/>
          </p:cNvSpPr>
          <p:nvPr/>
        </p:nvSpPr>
        <p:spPr bwMode="auto">
          <a:xfrm>
            <a:off x="2743200" y="3709988"/>
            <a:ext cx="2657475" cy="1616075"/>
          </a:xfrm>
          <a:prstGeom prst="rect">
            <a:avLst/>
          </a:prstGeom>
          <a:noFill/>
          <a:ln w="12700">
            <a:noFill/>
            <a:miter lim="800000"/>
            <a:headEnd/>
            <a:tailEnd/>
          </a:ln>
        </p:spPr>
        <p:txBody>
          <a:bodyPr wrap="none">
            <a:prstTxWarp prst="textNoShape">
              <a:avLst/>
            </a:prstTxWarp>
            <a:spAutoFit/>
          </a:bodyPr>
          <a:lstStyle/>
          <a:p>
            <a:pPr lvl="1" eaLnBrk="0" hangingPunct="0"/>
            <a:r>
              <a:rPr lang="en-US" sz="2000" b="1">
                <a:solidFill>
                  <a:schemeClr val="tx1"/>
                </a:solidFill>
              </a:rPr>
              <a:t>A) </a:t>
            </a:r>
            <a:r>
              <a:rPr lang="en-US" sz="2000" b="1">
                <a:solidFill>
                  <a:srgbClr val="726574"/>
                </a:solidFill>
              </a:rPr>
              <a:t>100,000</a:t>
            </a:r>
            <a:endParaRPr lang="en-US" sz="2000" b="1">
              <a:solidFill>
                <a:schemeClr val="tx1"/>
              </a:solidFill>
            </a:endParaRPr>
          </a:p>
          <a:p>
            <a:pPr lvl="1" eaLnBrk="0" hangingPunct="0"/>
            <a:r>
              <a:rPr lang="en-US" sz="2000" b="1">
                <a:solidFill>
                  <a:schemeClr val="tx1"/>
                </a:solidFill>
              </a:rPr>
              <a:t>B) </a:t>
            </a:r>
            <a:r>
              <a:rPr lang="en-US" sz="2000" b="1">
                <a:solidFill>
                  <a:srgbClr val="BA90B0"/>
                </a:solidFill>
              </a:rPr>
              <a:t>1,000,000</a:t>
            </a:r>
            <a:endParaRPr lang="en-US" sz="2000" b="1">
              <a:solidFill>
                <a:schemeClr val="tx1"/>
              </a:solidFill>
            </a:endParaRPr>
          </a:p>
          <a:p>
            <a:pPr lvl="1" eaLnBrk="0" hangingPunct="0"/>
            <a:r>
              <a:rPr lang="en-US" sz="2000" b="1">
                <a:solidFill>
                  <a:schemeClr val="tx1"/>
                </a:solidFill>
              </a:rPr>
              <a:t>C) </a:t>
            </a:r>
            <a:r>
              <a:rPr lang="en-US" sz="2000" b="1">
                <a:solidFill>
                  <a:schemeClr val="accent2"/>
                </a:solidFill>
              </a:rPr>
              <a:t>10,000,000</a:t>
            </a:r>
            <a:endParaRPr lang="en-US" sz="2000" b="1">
              <a:solidFill>
                <a:schemeClr val="tx1"/>
              </a:solidFill>
            </a:endParaRPr>
          </a:p>
          <a:p>
            <a:pPr lvl="1" eaLnBrk="0" hangingPunct="0"/>
            <a:r>
              <a:rPr lang="en-US" sz="2000" b="1">
                <a:solidFill>
                  <a:schemeClr val="tx1"/>
                </a:solidFill>
              </a:rPr>
              <a:t>D) </a:t>
            </a:r>
            <a:r>
              <a:rPr lang="en-US" sz="2000" b="1">
                <a:solidFill>
                  <a:schemeClr val="hlink"/>
                </a:solidFill>
              </a:rPr>
              <a:t>100,000,000</a:t>
            </a:r>
            <a:endParaRPr lang="en-US" sz="2000" b="1">
              <a:solidFill>
                <a:schemeClr val="tx1"/>
              </a:solidFill>
            </a:endParaRPr>
          </a:p>
          <a:p>
            <a:pPr lvl="1" eaLnBrk="0" hangingPunct="0"/>
            <a:r>
              <a:rPr lang="en-US" sz="2000" b="1">
                <a:solidFill>
                  <a:schemeClr val="tx1"/>
                </a:solidFill>
              </a:rPr>
              <a:t>E) </a:t>
            </a:r>
            <a:r>
              <a:rPr lang="en-US" sz="2000" b="1">
                <a:solidFill>
                  <a:srgbClr val="063DE8"/>
                </a:solidFill>
              </a:rPr>
              <a:t>1,000,000,000 </a:t>
            </a:r>
            <a:endParaRPr lang="en-US" sz="1800" b="1" i="0">
              <a:solidFill>
                <a:srgbClr val="063DE8"/>
              </a:solidFill>
              <a:latin typeface="Times" pitchFamily="-8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762000" y="381000"/>
            <a:ext cx="7772400" cy="1009650"/>
          </a:xfrm>
        </p:spPr>
        <p:txBody>
          <a:bodyPr/>
          <a:lstStyle/>
          <a:p>
            <a:pPr algn="ctr"/>
            <a:r>
              <a:rPr lang="en-US" sz="4000">
                <a:solidFill>
                  <a:schemeClr val="tx1"/>
                </a:solidFill>
                <a:latin typeface="Helvetica" pitchFamily="-84" charset="0"/>
                <a:ea typeface="ＭＳ Ｐゴシック" pitchFamily="-84" charset="-128"/>
                <a:cs typeface="ＭＳ Ｐゴシック" pitchFamily="-84" charset="-128"/>
              </a:rPr>
              <a:t>  Chemistry &amp; Matter:</a:t>
            </a:r>
            <a:br>
              <a:rPr lang="en-US" sz="4000">
                <a:solidFill>
                  <a:schemeClr val="tx1"/>
                </a:solidFill>
                <a:latin typeface="Helvetica" pitchFamily="-84" charset="0"/>
                <a:ea typeface="ＭＳ Ｐゴシック" pitchFamily="-84" charset="-128"/>
                <a:cs typeface="ＭＳ Ｐゴシック" pitchFamily="-84" charset="-128"/>
              </a:rPr>
            </a:br>
            <a:r>
              <a:rPr lang="en-US" sz="3200">
                <a:solidFill>
                  <a:schemeClr val="tx1"/>
                </a:solidFill>
                <a:latin typeface="Helvetica" pitchFamily="-84" charset="0"/>
                <a:ea typeface="ＭＳ Ｐゴシック" pitchFamily="-84" charset="-128"/>
                <a:cs typeface="ＭＳ Ｐゴシック" pitchFamily="-84" charset="-128"/>
              </a:rPr>
              <a:t>Properties &amp; States</a:t>
            </a:r>
            <a:endParaRPr lang="en-US" sz="3600">
              <a:solidFill>
                <a:schemeClr val="tx1"/>
              </a:solidFill>
              <a:latin typeface="Helvetica" pitchFamily="-84" charset="0"/>
              <a:ea typeface="ＭＳ Ｐゴシック" pitchFamily="-84" charset="-128"/>
              <a:cs typeface="ＭＳ Ｐゴシック" pitchFamily="-84" charset="-128"/>
            </a:endParaRPr>
          </a:p>
        </p:txBody>
      </p:sp>
      <p:sp>
        <p:nvSpPr>
          <p:cNvPr id="7171" name="Rectangle 3"/>
          <p:cNvSpPr>
            <a:spLocks noGrp="1" noChangeArrowheads="1"/>
          </p:cNvSpPr>
          <p:nvPr>
            <p:ph type="body" idx="1"/>
          </p:nvPr>
        </p:nvSpPr>
        <p:spPr>
          <a:xfrm>
            <a:off x="1066800" y="1758950"/>
            <a:ext cx="7385050" cy="4337050"/>
          </a:xfrm>
          <a:ln cap="flat">
            <a:solidFill>
              <a:schemeClr val="tx1"/>
            </a:solidFill>
          </a:ln>
        </p:spPr>
        <p:txBody>
          <a:bodyPr/>
          <a:lstStyle/>
          <a:p>
            <a:pPr>
              <a:buSzPct val="200000"/>
              <a:buFontTx/>
              <a:buChar char="•"/>
            </a:pPr>
            <a:r>
              <a:rPr lang="en-US" sz="2800">
                <a:ea typeface="ＭＳ Ｐゴシック" pitchFamily="-84" charset="-128"/>
                <a:cs typeface="ＭＳ Ｐゴシック" pitchFamily="-84" charset="-128"/>
              </a:rPr>
              <a:t>Physical vs. Chemical Properties </a:t>
            </a:r>
          </a:p>
          <a:p>
            <a:pPr>
              <a:buSzPct val="200000"/>
              <a:buFontTx/>
              <a:buChar char="•"/>
            </a:pPr>
            <a:r>
              <a:rPr lang="en-US" sz="2800">
                <a:ea typeface="ＭＳ Ｐゴシック" pitchFamily="-84" charset="-128"/>
                <a:cs typeface="ＭＳ Ｐゴシック" pitchFamily="-84" charset="-128"/>
              </a:rPr>
              <a:t>Solid (s), Liquid (l), Gas (g)</a:t>
            </a:r>
          </a:p>
          <a:p>
            <a:pPr>
              <a:buSzPct val="200000"/>
              <a:buFontTx/>
              <a:buChar char="•"/>
            </a:pPr>
            <a:r>
              <a:rPr lang="en-US" sz="2800">
                <a:ea typeface="ＭＳ Ｐゴシック" pitchFamily="-84" charset="-128"/>
                <a:cs typeface="ＭＳ Ｐゴシック" pitchFamily="-84" charset="-128"/>
              </a:rPr>
              <a:t>Homogeneous vs. Heterogeneous Mixtures </a:t>
            </a:r>
          </a:p>
          <a:p>
            <a:pPr>
              <a:buSzPct val="200000"/>
              <a:buFontTx/>
              <a:buChar char="•"/>
            </a:pPr>
            <a:r>
              <a:rPr lang="en-US" sz="2800">
                <a:ea typeface="ＭＳ Ｐゴシック" pitchFamily="-84" charset="-128"/>
                <a:cs typeface="ＭＳ Ｐゴシック" pitchFamily="-84" charset="-128"/>
              </a:rPr>
              <a:t>Organization of atoms/molecules:</a:t>
            </a:r>
          </a:p>
          <a:p>
            <a:pPr>
              <a:buFont typeface="Monotype Sorts" pitchFamily="-84" charset="2"/>
              <a:buNone/>
            </a:pPr>
            <a:r>
              <a:rPr lang="en-US" sz="2800">
                <a:ea typeface="ＭＳ Ｐゴシック" pitchFamily="-84" charset="-128"/>
                <a:cs typeface="ＭＳ Ｐゴシック" pitchFamily="-84" charset="-128"/>
              </a:rPr>
              <a:t>	atoms/elements </a:t>
            </a:r>
            <a:r>
              <a:rPr lang="en-US" sz="2800">
                <a:ea typeface="ＭＳ Ｐゴシック" pitchFamily="-84" charset="-128"/>
                <a:cs typeface="ＭＳ Ｐゴシック" pitchFamily="-84" charset="-128"/>
                <a:sym typeface="Symbol" pitchFamily="-84" charset="2"/>
              </a:rPr>
              <a:t></a:t>
            </a:r>
            <a:r>
              <a:rPr lang="en-US" sz="2800">
                <a:ea typeface="ＭＳ Ｐゴシック" pitchFamily="-84" charset="-128"/>
                <a:cs typeface="ＭＳ Ｐゴシック" pitchFamily="-84" charset="-128"/>
              </a:rPr>
              <a:t> molecules/compounds</a:t>
            </a:r>
          </a:p>
          <a:p>
            <a:pPr>
              <a:buSzPct val="200000"/>
              <a:buFontTx/>
              <a:buChar char="•"/>
            </a:pPr>
            <a:r>
              <a:rPr lang="en-US" sz="2800">
                <a:ea typeface="ＭＳ Ｐゴシック" pitchFamily="-84" charset="-128"/>
                <a:cs typeface="ＭＳ Ｐゴシック" pitchFamily="-84" charset="-128"/>
              </a:rPr>
              <a:t>Extensive vs. Intensive Properties</a:t>
            </a:r>
          </a:p>
          <a:p>
            <a:pPr lvl="1">
              <a:buSzPct val="200000"/>
              <a:buFontTx/>
              <a:buNone/>
            </a:pPr>
            <a:r>
              <a:rPr lang="en-US" sz="2400"/>
              <a:t>Varies  with amount (extensive) or does not vary with amount (intensive</a:t>
            </a:r>
            <a:r>
              <a:rPr lang="en-US" sz="2400" smtClean="0"/>
              <a:t>)</a:t>
            </a:r>
          </a:p>
          <a:p>
            <a:pPr lvl="1">
              <a:buSzPct val="200000"/>
              <a:buFontTx/>
              <a:buNone/>
            </a:pPr>
            <a:r>
              <a:rPr lang="en-US" sz="2400" smtClean="0"/>
              <a:t>Heat of reaction is extensive, density is intensive</a:t>
            </a:r>
            <a:endParaRPr lang="en-US" sz="2400"/>
          </a:p>
        </p:txBody>
      </p:sp>
      <p:graphicFrame>
        <p:nvGraphicFramePr>
          <p:cNvPr id="33794" name="Object 2"/>
          <p:cNvGraphicFramePr>
            <a:graphicFrameLocks/>
          </p:cNvGraphicFramePr>
          <p:nvPr/>
        </p:nvGraphicFramePr>
        <p:xfrm>
          <a:off x="1100138" y="1757363"/>
          <a:ext cx="195262" cy="131762"/>
        </p:xfrm>
        <a:graphic>
          <a:graphicData uri="http://schemas.openxmlformats.org/presentationml/2006/ole">
            <p:oleObj spid="_x0000_s33794" name="Equation" r:id="rId4" imgW="6515100" imgH="4394200" progId="Equation.2">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7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7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171">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7171">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71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20" name="Text Box 2"/>
          <p:cNvSpPr txBox="1">
            <a:spLocks noChangeArrowheads="1"/>
          </p:cNvSpPr>
          <p:nvPr/>
        </p:nvSpPr>
        <p:spPr bwMode="auto">
          <a:xfrm>
            <a:off x="990600" y="1676400"/>
            <a:ext cx="8001000" cy="3600986"/>
          </a:xfrm>
          <a:prstGeom prst="rect">
            <a:avLst/>
          </a:prstGeom>
          <a:noFill/>
          <a:ln w="9525">
            <a:noFill/>
            <a:miter lim="800000"/>
            <a:headEnd/>
            <a:tailEnd/>
          </a:ln>
        </p:spPr>
        <p:txBody>
          <a:bodyPr>
            <a:prstTxWarp prst="textNoShape">
              <a:avLst/>
            </a:prstTxWarp>
            <a:spAutoFit/>
          </a:bodyPr>
          <a:lstStyle/>
          <a:p>
            <a:pPr lvl="1" eaLnBrk="0" hangingPunct="0">
              <a:defRPr/>
            </a:pPr>
            <a:r>
              <a:rPr lang="en-US" dirty="0">
                <a:latin typeface="Helvetica" pitchFamily="-110" charset="0"/>
                <a:ea typeface="+mn-ea"/>
                <a:cs typeface="+mn-cs"/>
              </a:rPr>
              <a:t>Extensive properties of a pure substance depend on sample size whereas intensive properties are characteristic of that substance. Which of these properties are intensive?  </a:t>
            </a:r>
          </a:p>
          <a:p>
            <a:pPr lvl="1" eaLnBrk="0" hangingPunct="0">
              <a:defRPr/>
            </a:pPr>
            <a:endParaRPr lang="en-US" sz="2200" dirty="0">
              <a:latin typeface="Helvetica" pitchFamily="-110" charset="0"/>
              <a:ea typeface="+mn-ea"/>
              <a:cs typeface="+mn-cs"/>
            </a:endParaRPr>
          </a:p>
          <a:p>
            <a:pPr lvl="5">
              <a:defRPr/>
            </a:pPr>
            <a:r>
              <a:rPr lang="en-US" sz="2200" dirty="0">
                <a:latin typeface="Helvetica" pitchFamily="-110" charset="0"/>
                <a:ea typeface="+mn-ea"/>
                <a:cs typeface="+mn-cs"/>
              </a:rPr>
              <a:t>		I) Color  </a:t>
            </a:r>
          </a:p>
          <a:p>
            <a:pPr lvl="5">
              <a:defRPr/>
            </a:pPr>
            <a:r>
              <a:rPr lang="en-US" sz="2200" dirty="0">
                <a:latin typeface="Helvetica" pitchFamily="-110" charset="0"/>
                <a:ea typeface="+mn-ea"/>
                <a:cs typeface="+mn-cs"/>
              </a:rPr>
              <a:t>		II) Mass  </a:t>
            </a:r>
          </a:p>
          <a:p>
            <a:pPr lvl="5">
              <a:defRPr/>
            </a:pPr>
            <a:r>
              <a:rPr lang="en-US" sz="2200" dirty="0">
                <a:latin typeface="Helvetica" pitchFamily="-110" charset="0"/>
                <a:ea typeface="+mn-ea"/>
                <a:cs typeface="+mn-cs"/>
              </a:rPr>
              <a:t>		III) Density	</a:t>
            </a:r>
          </a:p>
          <a:p>
            <a:pPr algn="ctr" eaLnBrk="0" hangingPunct="0">
              <a:defRPr/>
            </a:pPr>
            <a:endParaRPr lang="en-US" sz="2200" dirty="0">
              <a:latin typeface="Helvetica" pitchFamily="-110" charset="0"/>
              <a:ea typeface="+mn-ea"/>
              <a:cs typeface="+mn-cs"/>
            </a:endParaRPr>
          </a:p>
          <a:p>
            <a:pPr algn="ctr" eaLnBrk="0" hangingPunct="0">
              <a:defRPr/>
            </a:pPr>
            <a:r>
              <a:rPr lang="en-US" sz="2200" b="1" dirty="0">
                <a:latin typeface="Helvetica" pitchFamily="-110" charset="0"/>
                <a:ea typeface="+mn-ea"/>
                <a:cs typeface="+mn-cs"/>
              </a:rPr>
              <a:t>A) I and II	B) I and III	C) II and III	D) I, II and III</a:t>
            </a:r>
          </a:p>
        </p:txBody>
      </p:sp>
      <p:sp>
        <p:nvSpPr>
          <p:cNvPr id="35843" name="Rectangle 2"/>
          <p:cNvSpPr>
            <a:spLocks noGrp="1" noChangeArrowheads="1"/>
          </p:cNvSpPr>
          <p:nvPr>
            <p:ph type="title"/>
          </p:nvPr>
        </p:nvSpPr>
        <p:spPr>
          <a:xfrm>
            <a:off x="381000" y="0"/>
            <a:ext cx="8382000" cy="990600"/>
          </a:xfrm>
        </p:spPr>
        <p:txBody>
          <a:bodyPr/>
          <a:lstStyle/>
          <a:p>
            <a:pPr algn="ctr"/>
            <a:r>
              <a:rPr lang="en-US" sz="4000" b="1">
                <a:ea typeface="ＭＳ Ｐゴシック" pitchFamily="-84" charset="-128"/>
                <a:cs typeface="ＭＳ Ｐゴシック" pitchFamily="-84" charset="-128"/>
              </a:rPr>
              <a:t>QUESTION</a:t>
            </a:r>
            <a:endParaRPr lang="en-US" sz="6600" b="1">
              <a:ea typeface="ＭＳ Ｐゴシック" pitchFamily="-84" charset="-128"/>
              <a:cs typeface="ＭＳ Ｐゴシック" pitchFamily="-8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066800" y="228600"/>
            <a:ext cx="7772400" cy="1162050"/>
          </a:xfrm>
        </p:spPr>
        <p:txBody>
          <a:bodyPr/>
          <a:lstStyle/>
          <a:p>
            <a:pPr algn="ctr"/>
            <a:r>
              <a:rPr lang="en-US" sz="4000">
                <a:ea typeface="ＭＳ Ｐゴシック" pitchFamily="-84" charset="-128"/>
                <a:cs typeface="ＭＳ Ｐゴシック" pitchFamily="-84" charset="-128"/>
              </a:rPr>
              <a:t>Observations of </a:t>
            </a:r>
            <a:br>
              <a:rPr lang="en-US" sz="4000">
                <a:ea typeface="ＭＳ Ｐゴシック" pitchFamily="-84" charset="-128"/>
                <a:cs typeface="ＭＳ Ｐゴシック" pitchFamily="-84" charset="-128"/>
              </a:rPr>
            </a:br>
            <a:r>
              <a:rPr lang="en-US" sz="3600">
                <a:ea typeface="ＭＳ Ｐゴシック" pitchFamily="-84" charset="-128"/>
                <a:cs typeface="ＭＳ Ｐゴシック" pitchFamily="-84" charset="-128"/>
              </a:rPr>
              <a:t>Physical &amp; Chemical Properties</a:t>
            </a:r>
            <a:endParaRPr lang="en-US">
              <a:ea typeface="ＭＳ Ｐゴシック" pitchFamily="-84" charset="-128"/>
              <a:cs typeface="ＭＳ Ｐゴシック" pitchFamily="-84" charset="-128"/>
            </a:endParaRPr>
          </a:p>
        </p:txBody>
      </p:sp>
      <p:pic>
        <p:nvPicPr>
          <p:cNvPr id="37891" name="Picture 3" descr="/Users/ronrusay/Desktop/Powerpoint &amp; Movies/Movies/Phys-Chem-Prop.mov">
            <a:hlinkClick r:id="" action="ppaction://media"/>
          </p:cNvPr>
          <p:cNvPicPr/>
          <p:nvPr>
            <a:videoFile r:link="rId1"/>
          </p:nvPr>
        </p:nvPicPr>
        <p:blipFill>
          <a:blip r:embed="rId3"/>
          <a:srcRect/>
          <a:stretch>
            <a:fillRect/>
          </a:stretch>
        </p:blipFill>
        <p:spPr bwMode="auto">
          <a:xfrm>
            <a:off x="2540000" y="1905000"/>
            <a:ext cx="4064000" cy="3048000"/>
          </a:xfrm>
          <a:prstGeom prst="rect">
            <a:avLst/>
          </a:prstGeom>
          <a:noFill/>
          <a:ln w="9525">
            <a:noFill/>
            <a:miter lim="800000"/>
            <a:headEnd/>
            <a:tailEnd/>
          </a:ln>
        </p:spPr>
      </p:pic>
      <p:sp>
        <p:nvSpPr>
          <p:cNvPr id="37892" name="Rectangle 4"/>
          <p:cNvSpPr>
            <a:spLocks noChangeArrowheads="1"/>
          </p:cNvSpPr>
          <p:nvPr/>
        </p:nvSpPr>
        <p:spPr bwMode="auto">
          <a:xfrm>
            <a:off x="2057400" y="5562600"/>
            <a:ext cx="5176838" cy="461963"/>
          </a:xfrm>
          <a:prstGeom prst="rect">
            <a:avLst/>
          </a:prstGeom>
          <a:noFill/>
          <a:ln w="9525">
            <a:noFill/>
            <a:miter lim="800000"/>
            <a:headEnd/>
            <a:tailEnd/>
          </a:ln>
        </p:spPr>
        <p:txBody>
          <a:bodyPr wrap="none">
            <a:prstTxWarp prst="textNoShape">
              <a:avLst/>
            </a:prstTxWarp>
            <a:spAutoFit/>
          </a:bodyPr>
          <a:lstStyle/>
          <a:p>
            <a:r>
              <a:rPr lang="en-US"/>
              <a:t>Physical-Chemical Properties Movie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8133" fill="hold"/>
                                        <p:tgtEl>
                                          <p:spTgt spid="3789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7891"/>
                </p:tgtEl>
              </p:cMediaNode>
            </p:video>
            <p:seq concurrent="1" nextAc="seek">
              <p:cTn id="8" restart="whenNotActive" fill="hold" evtFilter="cancelBubble" nodeType="interactiveSeq">
                <p:stCondLst>
                  <p:cond evt="onClick" delay="0">
                    <p:tgtEl>
                      <p:spTgt spid="3789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7891"/>
                                        </p:tgtEl>
                                      </p:cBhvr>
                                    </p:cmd>
                                  </p:childTnLst>
                                </p:cTn>
                              </p:par>
                            </p:childTnLst>
                          </p:cTn>
                        </p:par>
                      </p:childTnLst>
                    </p:cTn>
                  </p:par>
                </p:childTnLst>
              </p:cTn>
              <p:nextCondLst>
                <p:cond evt="onClick" delay="0">
                  <p:tgtEl>
                    <p:spTgt spid="37891"/>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995363" y="1600200"/>
            <a:ext cx="8148637" cy="3540125"/>
          </a:xfrm>
          <a:prstGeom prst="rect">
            <a:avLst/>
          </a:prstGeom>
          <a:noFill/>
          <a:ln w="9525">
            <a:noFill/>
            <a:miter lim="800000"/>
            <a:headEnd/>
            <a:tailEnd/>
          </a:ln>
        </p:spPr>
        <p:txBody>
          <a:bodyPr>
            <a:prstTxWarp prst="textNoShape">
              <a:avLst/>
            </a:prstTxWarp>
            <a:spAutoFit/>
          </a:bodyPr>
          <a:lstStyle/>
          <a:p>
            <a:pPr indent="4763" algn="ctr" eaLnBrk="0" hangingPunct="0"/>
            <a:r>
              <a:rPr lang="en-US"/>
              <a:t>Which of these are chemical properties of matter?  </a:t>
            </a:r>
          </a:p>
          <a:p>
            <a:pPr marL="2176463" lvl="4" indent="-342900" algn="ctr" eaLnBrk="0" hangingPunct="0"/>
            <a:r>
              <a:rPr lang="en-US"/>
              <a:t>		</a:t>
            </a:r>
          </a:p>
          <a:p>
            <a:pPr marL="2176463" lvl="4" indent="-342900" eaLnBrk="0" hangingPunct="0"/>
            <a:r>
              <a:rPr lang="en-US" sz="2200"/>
              <a:t>		I) Corrosiveness		</a:t>
            </a:r>
          </a:p>
          <a:p>
            <a:pPr marL="2176463" lvl="4" indent="-342900" eaLnBrk="0" hangingPunct="0"/>
            <a:r>
              <a:rPr lang="en-US" sz="2200"/>
              <a:t>		II) Density	</a:t>
            </a:r>
          </a:p>
          <a:p>
            <a:pPr marL="2176463" lvl="4" indent="-342900" eaLnBrk="0" hangingPunct="0"/>
            <a:r>
              <a:rPr lang="en-US" sz="2200"/>
              <a:t>		III) Flammability		</a:t>
            </a:r>
          </a:p>
          <a:p>
            <a:pPr marL="2176463" lvl="4" indent="-342900" eaLnBrk="0" hangingPunct="0"/>
            <a:r>
              <a:rPr lang="en-US" sz="2200"/>
              <a:t>		IV) Melting point </a:t>
            </a:r>
          </a:p>
          <a:p>
            <a:pPr indent="4763" algn="ctr" eaLnBrk="0" hangingPunct="0"/>
            <a:endParaRPr lang="en-US" sz="2200" b="1"/>
          </a:p>
          <a:p>
            <a:pPr indent="4763" algn="ctr" eaLnBrk="0" hangingPunct="0"/>
            <a:r>
              <a:rPr lang="en-US" sz="2200" b="1"/>
              <a:t>		A) I and II		B) I and III	</a:t>
            </a:r>
          </a:p>
          <a:p>
            <a:pPr indent="4763" algn="ctr" eaLnBrk="0" hangingPunct="0"/>
            <a:endParaRPr lang="en-US" sz="2200" b="1"/>
          </a:p>
          <a:p>
            <a:pPr indent="4763" algn="ctr" eaLnBrk="0" hangingPunct="0"/>
            <a:r>
              <a:rPr lang="en-US" sz="2200" b="1"/>
              <a:t>		C) II and IV		D) III and IV</a:t>
            </a:r>
          </a:p>
        </p:txBody>
      </p:sp>
      <p:sp>
        <p:nvSpPr>
          <p:cNvPr id="38915" name="Rectangle 2"/>
          <p:cNvSpPr>
            <a:spLocks noGrp="1" noChangeArrowheads="1"/>
          </p:cNvSpPr>
          <p:nvPr>
            <p:ph type="title"/>
          </p:nvPr>
        </p:nvSpPr>
        <p:spPr>
          <a:xfrm>
            <a:off x="381000" y="0"/>
            <a:ext cx="8382000" cy="990600"/>
          </a:xfrm>
        </p:spPr>
        <p:txBody>
          <a:bodyPr/>
          <a:lstStyle/>
          <a:p>
            <a:pPr algn="ctr"/>
            <a:r>
              <a:rPr lang="en-US" sz="4000" b="1">
                <a:ea typeface="ＭＳ Ｐゴシック" pitchFamily="-84" charset="-128"/>
                <a:cs typeface="ＭＳ Ｐゴシック" pitchFamily="-84" charset="-128"/>
              </a:rPr>
              <a:t>QUESTION</a:t>
            </a:r>
            <a:endParaRPr lang="en-US" sz="6600" b="1">
              <a:ea typeface="ＭＳ Ｐゴシック" pitchFamily="-84" charset="-128"/>
              <a:cs typeface="ＭＳ Ｐゴシック" pitchFamily="-8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algn="ctr"/>
            <a:r>
              <a:rPr lang="en-US" sz="3600">
                <a:latin typeface="Helvetica" pitchFamily="-84" charset="0"/>
                <a:ea typeface="ＭＳ Ｐゴシック" pitchFamily="-84" charset="-128"/>
                <a:cs typeface="ＭＳ Ｐゴシック" pitchFamily="-84" charset="-128"/>
              </a:rPr>
              <a:t>States of Matter</a:t>
            </a:r>
          </a:p>
        </p:txBody>
      </p:sp>
      <p:sp>
        <p:nvSpPr>
          <p:cNvPr id="11268" name="Rectangle 4"/>
          <p:cNvSpPr>
            <a:spLocks noChangeArrowheads="1"/>
          </p:cNvSpPr>
          <p:nvPr/>
        </p:nvSpPr>
        <p:spPr bwMode="auto">
          <a:xfrm>
            <a:off x="822325" y="6118225"/>
            <a:ext cx="2944813" cy="304800"/>
          </a:xfrm>
          <a:prstGeom prst="rect">
            <a:avLst/>
          </a:prstGeom>
          <a:noFill/>
          <a:ln w="12700">
            <a:noFill/>
            <a:miter lim="800000"/>
            <a:headEnd/>
            <a:tailEnd/>
          </a:ln>
          <a:effectLst/>
        </p:spPr>
        <p:txBody>
          <a:bodyPr wrap="none" anchor="ctr">
            <a:prstTxWarp prst="textNoShape">
              <a:avLst/>
            </a:prstTxWarp>
          </a:bodyPr>
          <a:lstStyle/>
          <a:p>
            <a:pPr algn="ctr" eaLnBrk="0" hangingPunct="0">
              <a:defRPr/>
            </a:pPr>
            <a:endParaRPr lang="en-US">
              <a:effectLst>
                <a:outerShdw blurRad="38100" dist="38100" dir="2700000" algn="tl">
                  <a:srgbClr val="DDDDDD"/>
                </a:outerShdw>
              </a:effectLst>
              <a:latin typeface="Helvetica" pitchFamily="-106" charset="0"/>
              <a:ea typeface="+mn-ea"/>
              <a:cs typeface="+mn-cs"/>
            </a:endParaRPr>
          </a:p>
        </p:txBody>
      </p:sp>
      <p:pic>
        <p:nvPicPr>
          <p:cNvPr id="40964" name="Picture 4" descr="/Users/ronrusay/Desktop/Powerpoint &amp; Movies/Movies/States-of-Matter.mov">
            <a:hlinkClick r:id="" action="ppaction://media"/>
          </p:cNvPr>
          <p:cNvPicPr/>
          <p:nvPr>
            <a:videoFile r:link="rId1"/>
          </p:nvPr>
        </p:nvPicPr>
        <p:blipFill>
          <a:blip r:embed="rId3"/>
          <a:srcRect/>
          <a:stretch>
            <a:fillRect/>
          </a:stretch>
        </p:blipFill>
        <p:spPr bwMode="auto">
          <a:xfrm>
            <a:off x="2541588" y="1908175"/>
            <a:ext cx="4064000" cy="3048000"/>
          </a:xfrm>
          <a:prstGeom prst="rect">
            <a:avLst/>
          </a:prstGeom>
          <a:noFill/>
          <a:ln w="9525">
            <a:noFill/>
            <a:miter lim="800000"/>
            <a:headEnd/>
            <a:tailEnd/>
          </a:ln>
        </p:spPr>
      </p:pic>
      <p:sp>
        <p:nvSpPr>
          <p:cNvPr id="40965" name="Rectangle 4"/>
          <p:cNvSpPr>
            <a:spLocks noChangeArrowheads="1"/>
          </p:cNvSpPr>
          <p:nvPr/>
        </p:nvSpPr>
        <p:spPr bwMode="auto">
          <a:xfrm>
            <a:off x="1143000" y="5334000"/>
            <a:ext cx="6858000" cy="830263"/>
          </a:xfrm>
          <a:prstGeom prst="rect">
            <a:avLst/>
          </a:prstGeom>
          <a:noFill/>
          <a:ln w="9525">
            <a:noFill/>
            <a:miter lim="800000"/>
            <a:headEnd/>
            <a:tailEnd/>
          </a:ln>
        </p:spPr>
        <p:txBody>
          <a:bodyPr>
            <a:prstTxWarp prst="textNoShape">
              <a:avLst/>
            </a:prstTxWarp>
            <a:spAutoFit/>
          </a:bodyPr>
          <a:lstStyle/>
          <a:p>
            <a:pPr algn="ctr" eaLnBrk="0" hangingPunct="0"/>
            <a:endParaRPr lang="en-US"/>
          </a:p>
          <a:p>
            <a:pPr algn="ctr" eaLnBrk="0" hangingPunct="0"/>
            <a:r>
              <a:rPr lang="en-US"/>
              <a:t>States of Matter Movie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096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0964"/>
                </p:tgtEl>
              </p:cMediaNode>
            </p:video>
            <p:seq concurrent="1" nextAc="seek">
              <p:cTn id="8" restart="whenNotActive" fill="hold" evtFilter="cancelBubble" nodeType="interactiveSeq">
                <p:stCondLst>
                  <p:cond evt="onClick" delay="0">
                    <p:tgtEl>
                      <p:spTgt spid="4096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0964"/>
                                        </p:tgtEl>
                                      </p:cBhvr>
                                    </p:cmd>
                                  </p:childTnLst>
                                </p:cTn>
                              </p:par>
                            </p:childTnLst>
                          </p:cTn>
                        </p:par>
                      </p:childTnLst>
                    </p:cTn>
                  </p:par>
                </p:childTnLst>
              </p:cTn>
              <p:nextCondLst>
                <p:cond evt="onClick" delay="0">
                  <p:tgtEl>
                    <p:spTgt spid="40964"/>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Title 1"/>
          <p:cNvSpPr>
            <a:spLocks noGrp="1"/>
          </p:cNvSpPr>
          <p:nvPr>
            <p:ph type="title"/>
          </p:nvPr>
        </p:nvSpPr>
        <p:spPr>
          <a:xfrm>
            <a:off x="152400" y="0"/>
            <a:ext cx="7772400" cy="1162050"/>
          </a:xfrm>
        </p:spPr>
        <p:txBody>
          <a:bodyPr/>
          <a:lstStyle/>
          <a:p>
            <a:pPr algn="ctr"/>
            <a:r>
              <a:rPr lang="en-US" smtClean="0">
                <a:ea typeface="ＭＳ Ｐゴシック" pitchFamily="-84" charset="-128"/>
                <a:cs typeface="ＭＳ Ｐゴシック" pitchFamily="-84" charset="-128"/>
              </a:rPr>
              <a:t>Matter &amp; Energy</a:t>
            </a:r>
            <a:br>
              <a:rPr lang="en-US" smtClean="0">
                <a:ea typeface="ＭＳ Ｐゴシック" pitchFamily="-84" charset="-128"/>
                <a:cs typeface="ＭＳ Ｐゴシック" pitchFamily="-84" charset="-128"/>
              </a:rPr>
            </a:br>
            <a:r>
              <a:rPr lang="en-US" sz="2800" smtClean="0">
                <a:ea typeface="ＭＳ Ｐゴシック" pitchFamily="-84" charset="-128"/>
                <a:cs typeface="ＭＳ Ｐゴシック" pitchFamily="-84" charset="-128"/>
              </a:rPr>
              <a:t>E = mc</a:t>
            </a:r>
            <a:r>
              <a:rPr lang="en-US" sz="2800" baseline="30000" smtClean="0">
                <a:ea typeface="ＭＳ Ｐゴシック" pitchFamily="-84" charset="-128"/>
                <a:cs typeface="ＭＳ Ｐゴシック" pitchFamily="-84" charset="-128"/>
              </a:rPr>
              <a:t>2</a:t>
            </a:r>
          </a:p>
        </p:txBody>
      </p:sp>
      <p:sp>
        <p:nvSpPr>
          <p:cNvPr id="3" name="Rectangle 2"/>
          <p:cNvSpPr/>
          <p:nvPr/>
        </p:nvSpPr>
        <p:spPr>
          <a:xfrm>
            <a:off x="1447800" y="1536700"/>
            <a:ext cx="7086600" cy="3517900"/>
          </a:xfrm>
          <a:prstGeom prst="rect">
            <a:avLst/>
          </a:prstGeom>
        </p:spPr>
        <p:txBody>
          <a:bodyPr>
            <a:spAutoFit/>
          </a:bodyPr>
          <a:lstStyle/>
          <a:p>
            <a:pPr algn="just" eaLnBrk="0" hangingPunct="0">
              <a:defRPr/>
            </a:pPr>
            <a:r>
              <a:rPr lang="en-US" sz="2200" dirty="0">
                <a:latin typeface="Helvetica" pitchFamily="-106" charset="0"/>
                <a:ea typeface="+mn-ea"/>
                <a:cs typeface="+mn-cs"/>
              </a:rPr>
              <a:t>Based on the standard model of cosmology, the total mass/energy of the universe is comprised of 4.9% ordinary (</a:t>
            </a:r>
            <a:r>
              <a:rPr lang="en-US" sz="2200" dirty="0" err="1">
                <a:latin typeface="Helvetica" pitchFamily="-106" charset="0"/>
                <a:ea typeface="+mn-ea"/>
                <a:cs typeface="+mn-cs"/>
              </a:rPr>
              <a:t>Chem</a:t>
            </a:r>
            <a:r>
              <a:rPr lang="en-US" sz="2200" dirty="0">
                <a:latin typeface="Helvetica" pitchFamily="-106" charset="0"/>
                <a:ea typeface="+mn-ea"/>
                <a:cs typeface="+mn-cs"/>
              </a:rPr>
              <a:t> 120) matter, 26.8% dark matter and 68.3% dark energy.</a:t>
            </a:r>
            <a:r>
              <a:rPr lang="en-US" sz="2200" baseline="30000" dirty="0">
                <a:latin typeface="Helvetica" pitchFamily="-106" charset="0"/>
                <a:ea typeface="+mn-ea"/>
                <a:cs typeface="+mn-cs"/>
              </a:rPr>
              <a:t>[1][2]</a:t>
            </a:r>
            <a:r>
              <a:rPr lang="en-US" sz="2200" dirty="0">
                <a:latin typeface="Helvetica" pitchFamily="-106" charset="0"/>
                <a:ea typeface="+mn-ea"/>
                <a:cs typeface="+mn-cs"/>
              </a:rPr>
              <a:t> Thus, dark matter is estimated to constitute 84.5% of the total matter in the universe and 26.8% of the total content of the universe.</a:t>
            </a:r>
            <a:r>
              <a:rPr lang="en-US" sz="2200" baseline="30000" dirty="0">
                <a:latin typeface="Helvetica" pitchFamily="-106" charset="0"/>
                <a:ea typeface="+mn-ea"/>
                <a:cs typeface="+mn-cs"/>
              </a:rPr>
              <a:t>[3] </a:t>
            </a:r>
          </a:p>
          <a:p>
            <a:pPr algn="just" eaLnBrk="0" hangingPunct="0">
              <a:defRPr/>
            </a:pPr>
            <a:endParaRPr lang="en-US" sz="2200" baseline="30000" dirty="0">
              <a:latin typeface="Helvetica" pitchFamily="-106" charset="0"/>
              <a:ea typeface="+mn-ea"/>
              <a:cs typeface="+mn-cs"/>
            </a:endParaRPr>
          </a:p>
          <a:p>
            <a:pPr algn="just" eaLnBrk="0" hangingPunct="0">
              <a:defRPr/>
            </a:pPr>
            <a:r>
              <a:rPr lang="en-US" sz="2000" dirty="0">
                <a:solidFill>
                  <a:schemeClr val="bg2">
                    <a:lumMod val="75000"/>
                  </a:schemeClr>
                </a:solidFill>
                <a:latin typeface="Helvetica" pitchFamily="-106" charset="0"/>
                <a:ea typeface="+mn-ea"/>
                <a:cs typeface="+mn-cs"/>
              </a:rPr>
              <a:t>Dark matter is matter that is undetectable by its emitted radiation, but whose presence can be inferred from gravitational effects.</a:t>
            </a:r>
          </a:p>
          <a:p>
            <a:pPr algn="ctr" eaLnBrk="0" hangingPunct="0">
              <a:defRPr/>
            </a:pPr>
            <a:endParaRPr lang="en-US" baseline="30000" dirty="0">
              <a:latin typeface="Helvetica" pitchFamily="-106" charset="0"/>
              <a:ea typeface="+mn-ea"/>
              <a:cs typeface="+mn-cs"/>
            </a:endParaRPr>
          </a:p>
        </p:txBody>
      </p:sp>
      <p:sp>
        <p:nvSpPr>
          <p:cNvPr id="4" name="Rectangle 3"/>
          <p:cNvSpPr/>
          <p:nvPr/>
        </p:nvSpPr>
        <p:spPr>
          <a:xfrm>
            <a:off x="1524000" y="4800600"/>
            <a:ext cx="7086600" cy="1816100"/>
          </a:xfrm>
          <a:prstGeom prst="rect">
            <a:avLst/>
          </a:prstGeom>
        </p:spPr>
        <p:txBody>
          <a:bodyPr>
            <a:spAutoFit/>
          </a:bodyPr>
          <a:lstStyle/>
          <a:p>
            <a:pPr marL="342900" indent="-342900" algn="ctr" eaLnBrk="0" hangingPunct="0">
              <a:buFontTx/>
              <a:buAutoNum type="arabicParenR"/>
              <a:defRPr/>
            </a:pPr>
            <a:r>
              <a:rPr lang="en-US" sz="1400" dirty="0">
                <a:latin typeface="Helvetica" pitchFamily="-106" charset="0"/>
                <a:ea typeface="+mn-ea"/>
                <a:cs typeface="+mn-cs"/>
              </a:rPr>
              <a:t>Ade, P. A. R.; </a:t>
            </a:r>
            <a:r>
              <a:rPr lang="en-US" sz="1400" dirty="0" err="1">
                <a:latin typeface="Helvetica" pitchFamily="-106" charset="0"/>
                <a:ea typeface="+mn-ea"/>
                <a:cs typeface="+mn-cs"/>
              </a:rPr>
              <a:t>Aghanim</a:t>
            </a:r>
            <a:r>
              <a:rPr lang="en-US" sz="1400" dirty="0">
                <a:latin typeface="Helvetica" pitchFamily="-106" charset="0"/>
                <a:ea typeface="+mn-ea"/>
                <a:cs typeface="+mn-cs"/>
              </a:rPr>
              <a:t>, N.; </a:t>
            </a:r>
            <a:r>
              <a:rPr lang="en-US" sz="1400" dirty="0" err="1">
                <a:latin typeface="Helvetica" pitchFamily="-106" charset="0"/>
                <a:ea typeface="+mn-ea"/>
                <a:cs typeface="+mn-cs"/>
              </a:rPr>
              <a:t>Armitage-Caplan</a:t>
            </a:r>
            <a:r>
              <a:rPr lang="en-US" sz="1400" dirty="0">
                <a:latin typeface="Helvetica" pitchFamily="-106" charset="0"/>
                <a:ea typeface="+mn-ea"/>
                <a:cs typeface="+mn-cs"/>
              </a:rPr>
              <a:t>, C.; et al. (Planck Collaboration) (22 March 2013). "Planck 2013 results. I. Overview of products and scientific results – Table 9.". Astronomy and Astrophysics (submitted). arXiv:1303.5062. Bibcode:2013arXiv1303.5062P.</a:t>
            </a:r>
          </a:p>
          <a:p>
            <a:pPr marL="342900" indent="-342900" algn="ctr" eaLnBrk="0" hangingPunct="0">
              <a:buFontTx/>
              <a:buAutoNum type="arabicParenR"/>
              <a:defRPr/>
            </a:pPr>
            <a:r>
              <a:rPr lang="en-US" sz="1400" dirty="0">
                <a:latin typeface="Helvetica" pitchFamily="-106" charset="0"/>
                <a:ea typeface="+mn-ea"/>
                <a:cs typeface="+mn-cs"/>
              </a:rPr>
              <a:t>Francis, Matthew (22 March 2013). "First Planck results: the Universe is still weird and interesting". </a:t>
            </a:r>
            <a:r>
              <a:rPr lang="en-US" sz="1400" dirty="0" err="1">
                <a:latin typeface="Helvetica" pitchFamily="-106" charset="0"/>
                <a:ea typeface="+mn-ea"/>
                <a:cs typeface="+mn-cs"/>
              </a:rPr>
              <a:t>Arstechnica</a:t>
            </a:r>
            <a:r>
              <a:rPr lang="en-US" sz="1400" dirty="0">
                <a:latin typeface="Helvetica" pitchFamily="-106" charset="0"/>
                <a:ea typeface="+mn-ea"/>
                <a:cs typeface="+mn-cs"/>
              </a:rPr>
              <a:t>.</a:t>
            </a:r>
          </a:p>
          <a:p>
            <a:pPr algn="ctr" eaLnBrk="0" hangingPunct="0">
              <a:defRPr/>
            </a:pPr>
            <a:r>
              <a:rPr lang="en-US" sz="1400" dirty="0">
                <a:latin typeface="Helvetica" pitchFamily="-106" charset="0"/>
                <a:ea typeface="+mn-ea"/>
                <a:cs typeface="+mn-cs"/>
              </a:rPr>
              <a:t>3)  "Planck captures portrait of the young Universe, revealing earliest light". University of Cambridge. 21 March 2013. Retrieved 21 March 2013.</a:t>
            </a:r>
          </a:p>
        </p:txBody>
      </p:sp>
      <p:pic>
        <p:nvPicPr>
          <p:cNvPr id="41989" name="Picture 4" descr="Ilc_9yr_moll4096.png"/>
          <p:cNvPicPr>
            <a:picLocks noChangeAspect="1"/>
          </p:cNvPicPr>
          <p:nvPr/>
        </p:nvPicPr>
        <p:blipFill>
          <a:blip r:embed="rId2"/>
          <a:srcRect/>
          <a:stretch>
            <a:fillRect/>
          </a:stretch>
        </p:blipFill>
        <p:spPr bwMode="auto">
          <a:xfrm>
            <a:off x="6934200" y="152400"/>
            <a:ext cx="1981200" cy="990600"/>
          </a:xfrm>
          <a:prstGeom prst="rect">
            <a:avLst/>
          </a:prstGeom>
          <a:noFill/>
          <a:ln w="9525">
            <a:noFill/>
            <a:miter lim="800000"/>
            <a:headEnd/>
            <a:tailEnd/>
          </a:ln>
        </p:spPr>
      </p:pic>
      <p:sp>
        <p:nvSpPr>
          <p:cNvPr id="41990" name="Rectangle 6"/>
          <p:cNvSpPr>
            <a:spLocks noChangeArrowheads="1"/>
          </p:cNvSpPr>
          <p:nvPr/>
        </p:nvSpPr>
        <p:spPr bwMode="auto">
          <a:xfrm>
            <a:off x="609600" y="990600"/>
            <a:ext cx="8305800" cy="369888"/>
          </a:xfrm>
          <a:prstGeom prst="rect">
            <a:avLst/>
          </a:prstGeom>
          <a:noFill/>
          <a:ln w="9525">
            <a:noFill/>
            <a:miter lim="800000"/>
            <a:headEnd/>
            <a:tailEnd/>
          </a:ln>
        </p:spPr>
        <p:txBody>
          <a:bodyPr>
            <a:prstTxWarp prst="textNoShape">
              <a:avLst/>
            </a:prstTxWarp>
            <a:spAutoFit/>
          </a:bodyPr>
          <a:lstStyle/>
          <a:p>
            <a:pPr algn="ctr" eaLnBrk="0" hangingPunct="0"/>
            <a:r>
              <a:rPr lang="en-US" sz="1800">
                <a:hlinkClick r:id="rId3"/>
              </a:rPr>
              <a:t>http://energy.gov/articles/livestream-our-latest-nobel-prize-winner</a:t>
            </a:r>
            <a:endParaRPr lang="en-US" sz="180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lgn="ctr"/>
            <a:r>
              <a:rPr lang="en-US">
                <a:ea typeface="ＭＳ Ｐゴシック" pitchFamily="-84" charset="-128"/>
                <a:cs typeface="ＭＳ Ｐゴシック" pitchFamily="-84" charset="-128"/>
              </a:rPr>
              <a:t>Organization of Matter</a:t>
            </a:r>
          </a:p>
        </p:txBody>
      </p:sp>
      <p:pic>
        <p:nvPicPr>
          <p:cNvPr id="43011" name="Picture 3"/>
          <p:cNvPicPr>
            <a:picLocks noChangeArrowheads="1"/>
          </p:cNvPicPr>
          <p:nvPr/>
        </p:nvPicPr>
        <p:blipFill>
          <a:blip r:embed="rId3"/>
          <a:srcRect/>
          <a:stretch>
            <a:fillRect/>
          </a:stretch>
        </p:blipFill>
        <p:spPr bwMode="auto">
          <a:xfrm>
            <a:off x="609600" y="304800"/>
            <a:ext cx="8153400" cy="6111875"/>
          </a:xfrm>
          <a:prstGeom prst="rect">
            <a:avLst/>
          </a:prstGeom>
          <a:noFill/>
          <a:ln w="12700">
            <a:noFill/>
            <a:miter lim="800000"/>
            <a:headEnd/>
            <a:tailEnd/>
          </a:ln>
        </p:spPr>
      </p:pic>
      <p:sp>
        <p:nvSpPr>
          <p:cNvPr id="101380" name="Text Box 4"/>
          <p:cNvSpPr txBox="1">
            <a:spLocks noChangeArrowheads="1"/>
          </p:cNvSpPr>
          <p:nvPr/>
        </p:nvSpPr>
        <p:spPr bwMode="auto">
          <a:xfrm>
            <a:off x="8001000" y="3886200"/>
            <a:ext cx="920750" cy="366713"/>
          </a:xfrm>
          <a:prstGeom prst="rect">
            <a:avLst/>
          </a:prstGeom>
          <a:noFill/>
          <a:ln w="12700">
            <a:noFill/>
            <a:miter lim="800000"/>
            <a:headEnd/>
            <a:tailEnd/>
          </a:ln>
          <a:effectLst/>
        </p:spPr>
        <p:txBody>
          <a:bodyPr wrap="none">
            <a:prstTxWarp prst="textNoShape">
              <a:avLst/>
            </a:prstTxWarp>
            <a:spAutoFit/>
          </a:bodyPr>
          <a:lstStyle/>
          <a:p>
            <a:pPr algn="ctr" eaLnBrk="0" hangingPunct="0">
              <a:defRPr/>
            </a:pPr>
            <a:r>
              <a:rPr lang="en-US" sz="1800" i="0" dirty="0">
                <a:effectLst>
                  <a:outerShdw blurRad="38100" dist="38100" dir="2700000" algn="tl">
                    <a:srgbClr val="DDDDDD"/>
                  </a:outerShdw>
                </a:effectLst>
                <a:latin typeface="Helvetica" pitchFamily="-106" charset="0"/>
                <a:ea typeface="+mn-ea"/>
                <a:cs typeface="+mn-cs"/>
              </a:rPr>
              <a:t>leptons</a:t>
            </a:r>
            <a:endParaRPr lang="en-US" dirty="0">
              <a:effectLst>
                <a:outerShdw blurRad="38100" dist="38100" dir="2700000" algn="tl">
                  <a:srgbClr val="DDDDDD"/>
                </a:outerShdw>
              </a:effectLst>
              <a:latin typeface="Helvetica" pitchFamily="-106" charset="0"/>
              <a:ea typeface="+mn-ea"/>
              <a:cs typeface="+mn-cs"/>
            </a:endParaRPr>
          </a:p>
        </p:txBody>
      </p:sp>
      <p:sp>
        <p:nvSpPr>
          <p:cNvPr id="101381" name="Text Box 5"/>
          <p:cNvSpPr txBox="1">
            <a:spLocks noChangeArrowheads="1"/>
          </p:cNvSpPr>
          <p:nvPr/>
        </p:nvSpPr>
        <p:spPr bwMode="auto">
          <a:xfrm>
            <a:off x="3657600" y="6488113"/>
            <a:ext cx="4495800" cy="369887"/>
          </a:xfrm>
          <a:prstGeom prst="rect">
            <a:avLst/>
          </a:prstGeom>
          <a:solidFill>
            <a:schemeClr val="accent3"/>
          </a:solidFill>
          <a:ln w="12700">
            <a:noFill/>
            <a:miter lim="800000"/>
            <a:headEnd/>
            <a:tailEnd/>
          </a:ln>
          <a:effectLst/>
        </p:spPr>
        <p:txBody>
          <a:bodyPr>
            <a:prstTxWarp prst="textNoShape">
              <a:avLst/>
            </a:prstTxWarp>
            <a:spAutoFit/>
          </a:bodyPr>
          <a:lstStyle/>
          <a:p>
            <a:pPr algn="ctr" eaLnBrk="0" hangingPunct="0">
              <a:defRPr/>
            </a:pPr>
            <a:r>
              <a:rPr lang="en-US" sz="1800" i="0">
                <a:solidFill>
                  <a:srgbClr val="800000"/>
                </a:solidFill>
                <a:effectLst>
                  <a:outerShdw blurRad="38100" dist="38100" dir="2700000" algn="tl">
                    <a:srgbClr val="DDDDDD"/>
                  </a:outerShdw>
                </a:effectLst>
                <a:latin typeface="Helvetica" pitchFamily="-106" charset="0"/>
                <a:ea typeface="ＭＳ Ｐゴシック" pitchFamily="-106" charset="-128"/>
                <a:cs typeface="ＭＳ Ｐゴシック" pitchFamily="-106" charset="-128"/>
              </a:rPr>
              <a:t>[up, down, strange, charm, bottom, top]</a:t>
            </a:r>
            <a:endParaRPr lang="en-US">
              <a:effectLst>
                <a:outerShdw blurRad="38100" dist="38100" dir="2700000" algn="tl">
                  <a:srgbClr val="DDDDDD"/>
                </a:outerShdw>
              </a:effectLst>
              <a:latin typeface="Helvetica" pitchFamily="-106" charset="0"/>
              <a:ea typeface="ＭＳ Ｐゴシック" pitchFamily="-106" charset="-128"/>
              <a:cs typeface="ＭＳ Ｐゴシック" pitchFamily="-106" charset="-128"/>
            </a:endParaRPr>
          </a:p>
        </p:txBody>
      </p:sp>
      <p:sp>
        <p:nvSpPr>
          <p:cNvPr id="101384" name="Text Box 8"/>
          <p:cNvSpPr txBox="1">
            <a:spLocks noChangeArrowheads="1"/>
          </p:cNvSpPr>
          <p:nvPr/>
        </p:nvSpPr>
        <p:spPr bwMode="auto">
          <a:xfrm>
            <a:off x="7467600" y="4876800"/>
            <a:ext cx="1066800" cy="830263"/>
          </a:xfrm>
          <a:prstGeom prst="rect">
            <a:avLst/>
          </a:prstGeom>
          <a:noFill/>
          <a:ln w="12700">
            <a:noFill/>
            <a:miter lim="800000"/>
            <a:headEnd/>
            <a:tailEnd/>
          </a:ln>
          <a:effectLst/>
        </p:spPr>
        <p:txBody>
          <a:bodyPr>
            <a:prstTxWarp prst="textNoShape">
              <a:avLst/>
            </a:prstTxWarp>
            <a:spAutoFit/>
          </a:bodyPr>
          <a:lstStyle/>
          <a:p>
            <a:pPr algn="ctr" eaLnBrk="0" hangingPunct="0">
              <a:defRPr/>
            </a:pPr>
            <a:r>
              <a:rPr lang="en-US" sz="1600" i="0" dirty="0" err="1">
                <a:solidFill>
                  <a:srgbClr val="800000"/>
                </a:solidFill>
                <a:effectLst>
                  <a:outerShdw blurRad="38100" dist="38100" dir="2700000" algn="tl">
                    <a:srgbClr val="DDDDDD"/>
                  </a:outerShdw>
                </a:effectLst>
                <a:latin typeface="Helvetica" pitchFamily="-106" charset="0"/>
                <a:ea typeface="+mn-ea"/>
                <a:cs typeface="+mn-cs"/>
              </a:rPr>
              <a:t>muon</a:t>
            </a:r>
            <a:r>
              <a:rPr lang="en-US" sz="1600" i="0" dirty="0">
                <a:solidFill>
                  <a:srgbClr val="800000"/>
                </a:solidFill>
                <a:effectLst>
                  <a:outerShdw blurRad="38100" dist="38100" dir="2700000" algn="tl">
                    <a:srgbClr val="DDDDDD"/>
                  </a:outerShdw>
                </a:effectLst>
                <a:latin typeface="Helvetica" pitchFamily="-106" charset="0"/>
                <a:ea typeface="+mn-ea"/>
                <a:cs typeface="+mn-cs"/>
              </a:rPr>
              <a:t>, </a:t>
            </a:r>
            <a:r>
              <a:rPr lang="en-US" sz="1600" i="0" dirty="0" err="1">
                <a:solidFill>
                  <a:srgbClr val="800000"/>
                </a:solidFill>
                <a:effectLst>
                  <a:outerShdw blurRad="38100" dist="38100" dir="2700000" algn="tl">
                    <a:srgbClr val="DDDDDD"/>
                  </a:outerShdw>
                </a:effectLst>
                <a:latin typeface="Helvetica" pitchFamily="-106" charset="0"/>
                <a:ea typeface="+mn-ea"/>
                <a:cs typeface="+mn-cs"/>
              </a:rPr>
              <a:t>tau</a:t>
            </a:r>
            <a:r>
              <a:rPr lang="en-US" sz="1600" i="0" dirty="0">
                <a:solidFill>
                  <a:srgbClr val="800000"/>
                </a:solidFill>
                <a:effectLst>
                  <a:outerShdw blurRad="38100" dist="38100" dir="2700000" algn="tl">
                    <a:srgbClr val="DDDDDD"/>
                  </a:outerShdw>
                </a:effectLst>
                <a:latin typeface="Helvetica" pitchFamily="-106" charset="0"/>
                <a:ea typeface="+mn-ea"/>
                <a:cs typeface="+mn-cs"/>
              </a:rPr>
              <a:t>, neutrino</a:t>
            </a:r>
            <a:endParaRPr lang="en-US" sz="1600" dirty="0">
              <a:effectLst>
                <a:outerShdw blurRad="38100" dist="38100" dir="2700000" algn="tl">
                  <a:srgbClr val="DDDDDD"/>
                </a:outerShdw>
              </a:effectLst>
              <a:latin typeface="Helvetica" pitchFamily="-106" charset="0"/>
              <a:ea typeface="+mn-ea"/>
              <a:cs typeface="+mn-cs"/>
            </a:endParaRPr>
          </a:p>
        </p:txBody>
      </p:sp>
      <p:sp>
        <p:nvSpPr>
          <p:cNvPr id="101385" name="Text Box 9"/>
          <p:cNvSpPr txBox="1">
            <a:spLocks noChangeArrowheads="1"/>
          </p:cNvSpPr>
          <p:nvPr/>
        </p:nvSpPr>
        <p:spPr bwMode="auto">
          <a:xfrm>
            <a:off x="609600" y="2590800"/>
            <a:ext cx="2057400" cy="822325"/>
          </a:xfrm>
          <a:prstGeom prst="rect">
            <a:avLst/>
          </a:prstGeom>
          <a:noFill/>
          <a:ln w="12700">
            <a:noFill/>
            <a:miter lim="800000"/>
            <a:headEnd/>
            <a:tailEnd/>
          </a:ln>
          <a:effectLst/>
        </p:spPr>
        <p:txBody>
          <a:bodyPr>
            <a:prstTxWarp prst="textNoShape">
              <a:avLst/>
            </a:prstTxWarp>
            <a:spAutoFit/>
          </a:bodyPr>
          <a:lstStyle/>
          <a:p>
            <a:pPr algn="ctr" eaLnBrk="0" hangingPunct="0">
              <a:defRPr/>
            </a:pPr>
            <a:r>
              <a:rPr lang="en-US">
                <a:effectLst>
                  <a:outerShdw blurRad="38100" dist="38100" dir="2700000" algn="tl">
                    <a:srgbClr val="DDDDDD"/>
                  </a:outerShdw>
                </a:effectLst>
                <a:latin typeface="Helvetica" pitchFamily="-106" charset="0"/>
                <a:ea typeface="+mn-ea"/>
                <a:cs typeface="+mn-cs"/>
              </a:rPr>
              <a:t>Classification of Matter</a:t>
            </a:r>
          </a:p>
        </p:txBody>
      </p:sp>
      <p:grpSp>
        <p:nvGrpSpPr>
          <p:cNvPr id="2" name="Group 15"/>
          <p:cNvGrpSpPr>
            <a:grpSpLocks/>
          </p:cNvGrpSpPr>
          <p:nvPr/>
        </p:nvGrpSpPr>
        <p:grpSpPr bwMode="auto">
          <a:xfrm>
            <a:off x="355600" y="-228600"/>
            <a:ext cx="8788400" cy="6640513"/>
            <a:chOff x="355600" y="-228600"/>
            <a:chExt cx="8788400" cy="6640098"/>
          </a:xfrm>
        </p:grpSpPr>
        <p:grpSp>
          <p:nvGrpSpPr>
            <p:cNvPr id="43017" name="Group 13"/>
            <p:cNvGrpSpPr>
              <a:grpSpLocks/>
            </p:cNvGrpSpPr>
            <p:nvPr/>
          </p:nvGrpSpPr>
          <p:grpSpPr bwMode="auto">
            <a:xfrm>
              <a:off x="355600" y="-228600"/>
              <a:ext cx="8788400" cy="6640098"/>
              <a:chOff x="152400" y="0"/>
              <a:chExt cx="8788400" cy="6640098"/>
            </a:xfrm>
          </p:grpSpPr>
          <p:sp>
            <p:nvSpPr>
              <p:cNvPr id="43019" name="Rectangle 9"/>
              <p:cNvSpPr>
                <a:spLocks noChangeArrowheads="1"/>
              </p:cNvSpPr>
              <p:nvPr/>
            </p:nvSpPr>
            <p:spPr bwMode="auto">
              <a:xfrm>
                <a:off x="152400" y="3962400"/>
                <a:ext cx="3733800" cy="2677698"/>
              </a:xfrm>
              <a:prstGeom prst="rect">
                <a:avLst/>
              </a:prstGeom>
              <a:noFill/>
              <a:ln w="9525">
                <a:noFill/>
                <a:miter lim="800000"/>
                <a:headEnd/>
                <a:tailEnd/>
              </a:ln>
            </p:spPr>
            <p:txBody>
              <a:bodyPr>
                <a:prstTxWarp prst="textNoShape">
                  <a:avLst/>
                </a:prstTxWarp>
                <a:spAutoFit/>
              </a:bodyPr>
              <a:lstStyle/>
              <a:p>
                <a:pPr algn="ctr" eaLnBrk="0" hangingPunct="0"/>
                <a:r>
                  <a:rPr lang="en-US"/>
                  <a:t>Quarks </a:t>
                </a:r>
                <a:r>
                  <a:rPr lang="en-US" sz="1800"/>
                  <a:t>(sub-atomic particles</a:t>
                </a:r>
                <a:r>
                  <a:rPr lang="en-US"/>
                  <a:t>): </a:t>
                </a:r>
              </a:p>
              <a:p>
                <a:pPr algn="ctr" eaLnBrk="0" hangingPunct="0"/>
                <a:r>
                  <a:rPr lang="en-US"/>
                  <a:t>* </a:t>
                </a:r>
                <a:r>
                  <a:rPr lang="en-US">
                    <a:solidFill>
                      <a:srgbClr val="FF0000"/>
                    </a:solidFill>
                  </a:rPr>
                  <a:t>Protons</a:t>
                </a:r>
                <a:r>
                  <a:rPr lang="en-US"/>
                  <a:t>: composed of two up and one down quarks (uud)</a:t>
                </a:r>
              </a:p>
              <a:p>
                <a:pPr algn="ctr" eaLnBrk="0" hangingPunct="0"/>
                <a:r>
                  <a:rPr lang="en-US"/>
                  <a:t>    * </a:t>
                </a:r>
                <a:r>
                  <a:rPr lang="en-US">
                    <a:solidFill>
                      <a:srgbClr val="3366FF"/>
                    </a:solidFill>
                  </a:rPr>
                  <a:t>Neutrons</a:t>
                </a:r>
                <a:r>
                  <a:rPr lang="en-US"/>
                  <a:t>: composed of two down and one up quarks (ddu)</a:t>
                </a:r>
              </a:p>
            </p:txBody>
          </p:sp>
          <p:pic>
            <p:nvPicPr>
              <p:cNvPr id="43020" name="Picture 12" descr="200px-Quark_structure_proton.svg.png"/>
              <p:cNvPicPr>
                <a:picLocks noChangeAspect="1"/>
              </p:cNvPicPr>
              <p:nvPr/>
            </p:nvPicPr>
            <p:blipFill>
              <a:blip r:embed="rId4"/>
              <a:srcRect/>
              <a:stretch>
                <a:fillRect/>
              </a:stretch>
            </p:blipFill>
            <p:spPr bwMode="auto">
              <a:xfrm>
                <a:off x="6400800" y="0"/>
                <a:ext cx="2540000" cy="2540000"/>
              </a:xfrm>
              <a:prstGeom prst="rect">
                <a:avLst/>
              </a:prstGeom>
              <a:noFill/>
              <a:ln w="9525">
                <a:noFill/>
                <a:miter lim="800000"/>
                <a:headEnd/>
                <a:tailEnd/>
              </a:ln>
            </p:spPr>
          </p:pic>
        </p:grpSp>
        <p:sp>
          <p:nvSpPr>
            <p:cNvPr id="43018" name="TextBox 14"/>
            <p:cNvSpPr txBox="1">
              <a:spLocks noChangeArrowheads="1"/>
            </p:cNvSpPr>
            <p:nvPr/>
          </p:nvSpPr>
          <p:spPr bwMode="auto">
            <a:xfrm>
              <a:off x="7391400" y="2286000"/>
              <a:ext cx="1122723" cy="461665"/>
            </a:xfrm>
            <a:prstGeom prst="rect">
              <a:avLst/>
            </a:prstGeom>
            <a:noFill/>
            <a:ln w="9525">
              <a:noFill/>
              <a:miter lim="800000"/>
              <a:headEnd/>
              <a:tailEnd/>
            </a:ln>
          </p:spPr>
          <p:txBody>
            <a:bodyPr wrap="none">
              <a:prstTxWarp prst="textNoShape">
                <a:avLst/>
              </a:prstTxWarp>
              <a:spAutoFit/>
            </a:bodyPr>
            <a:lstStyle/>
            <a:p>
              <a:pPr algn="ctr" eaLnBrk="0" hangingPunct="0"/>
              <a:r>
                <a:rPr lang="en-US"/>
                <a:t>proton</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138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138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13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0" grpId="0"/>
      <p:bldP spid="101381" grpId="0" animBg="1"/>
      <p:bldP spid="101384" grpId="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grpSp>
        <p:nvGrpSpPr>
          <p:cNvPr id="2" name="Group 15"/>
          <p:cNvGrpSpPr>
            <a:grpSpLocks/>
          </p:cNvGrpSpPr>
          <p:nvPr/>
        </p:nvGrpSpPr>
        <p:grpSpPr bwMode="auto">
          <a:xfrm>
            <a:off x="6604000" y="-228600"/>
            <a:ext cx="2540000" cy="2976563"/>
            <a:chOff x="6604000" y="-228600"/>
            <a:chExt cx="2540000" cy="2976265"/>
          </a:xfrm>
        </p:grpSpPr>
        <p:pic>
          <p:nvPicPr>
            <p:cNvPr id="45063" name="Picture 12" descr="200px-Quark_structure_proton.svg.png"/>
            <p:cNvPicPr>
              <a:picLocks noChangeAspect="1"/>
            </p:cNvPicPr>
            <p:nvPr/>
          </p:nvPicPr>
          <p:blipFill>
            <a:blip r:embed="rId3"/>
            <a:srcRect/>
            <a:stretch>
              <a:fillRect/>
            </a:stretch>
          </p:blipFill>
          <p:spPr bwMode="auto">
            <a:xfrm>
              <a:off x="6604000" y="-228600"/>
              <a:ext cx="2540000" cy="2540000"/>
            </a:xfrm>
            <a:prstGeom prst="rect">
              <a:avLst/>
            </a:prstGeom>
            <a:noFill/>
            <a:ln w="9525">
              <a:noFill/>
              <a:miter lim="800000"/>
              <a:headEnd/>
              <a:tailEnd/>
            </a:ln>
          </p:spPr>
        </p:pic>
        <p:sp>
          <p:nvSpPr>
            <p:cNvPr id="45064" name="TextBox 14"/>
            <p:cNvSpPr txBox="1">
              <a:spLocks noChangeArrowheads="1"/>
            </p:cNvSpPr>
            <p:nvPr/>
          </p:nvSpPr>
          <p:spPr bwMode="auto">
            <a:xfrm>
              <a:off x="7391400" y="2286000"/>
              <a:ext cx="1122723" cy="461665"/>
            </a:xfrm>
            <a:prstGeom prst="rect">
              <a:avLst/>
            </a:prstGeom>
            <a:noFill/>
            <a:ln w="9525">
              <a:noFill/>
              <a:miter lim="800000"/>
              <a:headEnd/>
              <a:tailEnd/>
            </a:ln>
          </p:spPr>
          <p:txBody>
            <a:bodyPr wrap="none">
              <a:prstTxWarp prst="textNoShape">
                <a:avLst/>
              </a:prstTxWarp>
              <a:spAutoFit/>
            </a:bodyPr>
            <a:lstStyle/>
            <a:p>
              <a:pPr algn="ctr" eaLnBrk="0" hangingPunct="0"/>
              <a:r>
                <a:rPr lang="en-US"/>
                <a:t>proton</a:t>
              </a:r>
            </a:p>
          </p:txBody>
        </p:sp>
      </p:grpSp>
      <p:pic>
        <p:nvPicPr>
          <p:cNvPr id="45059" name="Picture 13" descr="Elementary_particle_interactions.png"/>
          <p:cNvPicPr>
            <a:picLocks noChangeAspect="1"/>
          </p:cNvPicPr>
          <p:nvPr/>
        </p:nvPicPr>
        <p:blipFill>
          <a:blip r:embed="rId4"/>
          <a:srcRect/>
          <a:stretch>
            <a:fillRect/>
          </a:stretch>
        </p:blipFill>
        <p:spPr bwMode="auto">
          <a:xfrm>
            <a:off x="838200" y="1524000"/>
            <a:ext cx="6350000" cy="4546600"/>
          </a:xfrm>
          <a:prstGeom prst="rect">
            <a:avLst/>
          </a:prstGeom>
          <a:noFill/>
          <a:ln w="9525">
            <a:noFill/>
            <a:miter lim="800000"/>
            <a:headEnd/>
            <a:tailEnd/>
          </a:ln>
        </p:spPr>
      </p:pic>
      <p:sp>
        <p:nvSpPr>
          <p:cNvPr id="45060" name="Rectangle 14"/>
          <p:cNvSpPr>
            <a:spLocks noChangeArrowheads="1"/>
          </p:cNvSpPr>
          <p:nvPr/>
        </p:nvSpPr>
        <p:spPr bwMode="auto">
          <a:xfrm>
            <a:off x="609600" y="457200"/>
            <a:ext cx="4572000" cy="830263"/>
          </a:xfrm>
          <a:prstGeom prst="rect">
            <a:avLst/>
          </a:prstGeom>
          <a:noFill/>
          <a:ln w="9525">
            <a:noFill/>
            <a:miter lim="800000"/>
            <a:headEnd/>
            <a:tailEnd/>
          </a:ln>
        </p:spPr>
        <p:txBody>
          <a:bodyPr>
            <a:prstTxWarp prst="textNoShape">
              <a:avLst/>
            </a:prstTxWarp>
            <a:spAutoFit/>
          </a:bodyPr>
          <a:lstStyle/>
          <a:p>
            <a:pPr algn="ctr" eaLnBrk="0" hangingPunct="0"/>
            <a:r>
              <a:rPr lang="en-US"/>
              <a:t>Physics</a:t>
            </a:r>
          </a:p>
          <a:p>
            <a:pPr algn="ctr" eaLnBrk="0" hangingPunct="0"/>
            <a:r>
              <a:rPr lang="en-US"/>
              <a:t>“Standard” Model Interactions</a:t>
            </a:r>
          </a:p>
        </p:txBody>
      </p:sp>
      <p:sp>
        <p:nvSpPr>
          <p:cNvPr id="52229" name="Rectangle 15"/>
          <p:cNvSpPr>
            <a:spLocks noChangeArrowheads="1"/>
          </p:cNvSpPr>
          <p:nvPr/>
        </p:nvSpPr>
        <p:spPr bwMode="auto">
          <a:xfrm>
            <a:off x="5486400" y="4267200"/>
            <a:ext cx="3429000" cy="1570038"/>
          </a:xfrm>
          <a:prstGeom prst="rect">
            <a:avLst/>
          </a:prstGeom>
          <a:noFill/>
          <a:ln w="9525">
            <a:noFill/>
            <a:miter lim="800000"/>
            <a:headEnd/>
            <a:tailEnd/>
          </a:ln>
        </p:spPr>
        <p:txBody>
          <a:bodyPr>
            <a:prstTxWarp prst="textNoShape">
              <a:avLst/>
            </a:prstTxWarp>
            <a:spAutoFit/>
          </a:bodyPr>
          <a:lstStyle/>
          <a:p>
            <a:pPr algn="ctr" eaLnBrk="0" hangingPunct="0"/>
            <a:r>
              <a:rPr lang="en-US"/>
              <a:t>The Higgs Boson has no spin, no electric charge, nor color  charge, </a:t>
            </a:r>
            <a:r>
              <a:rPr lang="en-US">
                <a:solidFill>
                  <a:srgbClr val="FF0000"/>
                </a:solidFill>
              </a:rPr>
              <a:t>Google:</a:t>
            </a:r>
            <a:endParaRPr lang="en-US" sz="2000">
              <a:solidFill>
                <a:srgbClr val="FF0000"/>
              </a:solidFill>
            </a:endParaRPr>
          </a:p>
        </p:txBody>
      </p:sp>
      <p:sp>
        <p:nvSpPr>
          <p:cNvPr id="45062" name="Rectangle 7"/>
          <p:cNvSpPr>
            <a:spLocks noChangeArrowheads="1"/>
          </p:cNvSpPr>
          <p:nvPr/>
        </p:nvSpPr>
        <p:spPr bwMode="auto">
          <a:xfrm>
            <a:off x="4419600" y="6019800"/>
            <a:ext cx="4327525" cy="461963"/>
          </a:xfrm>
          <a:prstGeom prst="rect">
            <a:avLst/>
          </a:prstGeom>
          <a:noFill/>
          <a:ln w="9525">
            <a:noFill/>
            <a:miter lim="800000"/>
            <a:headEnd/>
            <a:tailEnd/>
          </a:ln>
        </p:spPr>
        <p:txBody>
          <a:bodyPr wrap="none">
            <a:prstTxWarp prst="textNoShape">
              <a:avLst/>
            </a:prstTxWarp>
            <a:spAutoFit/>
          </a:bodyPr>
          <a:lstStyle/>
          <a:p>
            <a:pPr algn="ctr" eaLnBrk="0" hangingPunct="0"/>
            <a:r>
              <a:rPr lang="en-US">
                <a:solidFill>
                  <a:srgbClr val="FF0000"/>
                </a:solidFill>
                <a:hlinkClick r:id="rId5"/>
              </a:rPr>
              <a:t>Classical vs Quantum Theory</a:t>
            </a:r>
            <a:r>
              <a:rPr lang="en-US">
                <a:solidFill>
                  <a:srgbClr val="FF0000"/>
                </a:solidFil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2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9" grpId="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a:srcRect/>
          <a:stretch>
            <a:fillRect/>
          </a:stretch>
        </p:blipFill>
        <p:spPr bwMode="auto">
          <a:xfrm>
            <a:off x="1295400" y="228600"/>
            <a:ext cx="6750050" cy="6130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838200" y="1600200"/>
            <a:ext cx="8148638" cy="4586288"/>
          </a:xfrm>
          <a:prstGeom prst="rect">
            <a:avLst/>
          </a:prstGeom>
          <a:noFill/>
          <a:ln w="9525">
            <a:noFill/>
            <a:miter lim="800000"/>
            <a:headEnd/>
            <a:tailEnd/>
          </a:ln>
        </p:spPr>
        <p:txBody>
          <a:bodyPr>
            <a:prstTxWarp prst="textNoShape">
              <a:avLst/>
            </a:prstTxWarp>
            <a:spAutoFit/>
          </a:bodyPr>
          <a:lstStyle/>
          <a:p>
            <a:pPr algn="ctr" eaLnBrk="0" hangingPunct="0"/>
            <a:endParaRPr lang="en-US" sz="2200"/>
          </a:p>
          <a:p>
            <a:pPr lvl="1" algn="ctr" eaLnBrk="0" hangingPunct="0"/>
            <a:r>
              <a:rPr lang="en-US"/>
              <a:t>Which of these atomic and/or molecular views represent pure substances?</a:t>
            </a:r>
            <a:r>
              <a:rPr lang="en-US" sz="2200"/>
              <a:t/>
            </a:r>
            <a:br>
              <a:rPr lang="en-US" sz="2200"/>
            </a:br>
            <a:endParaRPr lang="en-US" sz="2200"/>
          </a:p>
          <a:p>
            <a:pPr algn="ctr" eaLnBrk="0" hangingPunct="0"/>
            <a:endParaRPr lang="en-US" sz="2200"/>
          </a:p>
          <a:p>
            <a:pPr algn="ctr" eaLnBrk="0" hangingPunct="0"/>
            <a:endParaRPr lang="en-US" sz="2200"/>
          </a:p>
          <a:p>
            <a:pPr algn="ctr" eaLnBrk="0" hangingPunct="0"/>
            <a:endParaRPr lang="en-US" sz="2200"/>
          </a:p>
          <a:p>
            <a:pPr algn="ctr" eaLnBrk="0" hangingPunct="0"/>
            <a:endParaRPr lang="en-US" sz="2200"/>
          </a:p>
          <a:p>
            <a:pPr algn="ctr" eaLnBrk="0" hangingPunct="0"/>
            <a:endParaRPr lang="en-US" sz="2200"/>
          </a:p>
          <a:p>
            <a:pPr algn="ctr" eaLnBrk="0" hangingPunct="0"/>
            <a:endParaRPr lang="en-US" sz="2200"/>
          </a:p>
          <a:p>
            <a:pPr algn="ctr" eaLnBrk="0" hangingPunct="0"/>
            <a:r>
              <a:rPr lang="en-US" sz="2200" b="1"/>
              <a:t>		A) I and III		B) II and IV	</a:t>
            </a:r>
          </a:p>
          <a:p>
            <a:pPr algn="ctr" eaLnBrk="0" hangingPunct="0"/>
            <a:r>
              <a:rPr lang="en-US" sz="2200" b="1"/>
              <a:t>			</a:t>
            </a:r>
          </a:p>
          <a:p>
            <a:pPr algn="ctr" eaLnBrk="0" hangingPunct="0"/>
            <a:r>
              <a:rPr lang="en-US" sz="2200" b="1"/>
              <a:t>		C) I, II and IV		D) II, III, and IV</a:t>
            </a:r>
            <a:r>
              <a:rPr lang="en-US" b="1"/>
              <a:t> </a:t>
            </a:r>
          </a:p>
        </p:txBody>
      </p:sp>
      <p:pic>
        <p:nvPicPr>
          <p:cNvPr id="49155" name="Picture 5"/>
          <p:cNvPicPr>
            <a:picLocks noGrp="1" noChangeAspect="1" noChangeArrowheads="1"/>
          </p:cNvPicPr>
          <p:nvPr>
            <p:ph idx="1"/>
          </p:nvPr>
        </p:nvPicPr>
        <p:blipFill>
          <a:blip r:embed="rId3"/>
          <a:srcRect/>
          <a:stretch>
            <a:fillRect/>
          </a:stretch>
        </p:blipFill>
        <p:spPr>
          <a:xfrm>
            <a:off x="2133600" y="2971800"/>
            <a:ext cx="6464300" cy="1676400"/>
          </a:xfrm>
        </p:spPr>
      </p:pic>
      <p:sp>
        <p:nvSpPr>
          <p:cNvPr id="49156" name="Rectangle 2"/>
          <p:cNvSpPr>
            <a:spLocks noGrp="1" noChangeArrowheads="1"/>
          </p:cNvSpPr>
          <p:nvPr>
            <p:ph type="title"/>
          </p:nvPr>
        </p:nvSpPr>
        <p:spPr>
          <a:xfrm>
            <a:off x="381000" y="0"/>
            <a:ext cx="8382000" cy="990600"/>
          </a:xfrm>
        </p:spPr>
        <p:txBody>
          <a:bodyPr/>
          <a:lstStyle/>
          <a:p>
            <a:pPr algn="ctr"/>
            <a:r>
              <a:rPr lang="en-US" sz="4000" b="1">
                <a:ea typeface="ＭＳ Ｐゴシック" pitchFamily="-84" charset="-128"/>
                <a:cs typeface="ＭＳ Ｐゴシック" pitchFamily="-84" charset="-128"/>
              </a:rPr>
              <a:t>QUESTION</a:t>
            </a:r>
            <a:endParaRPr lang="en-US" sz="6600" b="1">
              <a:ea typeface="ＭＳ Ｐゴシック" pitchFamily="-84" charset="-128"/>
              <a:cs typeface="ＭＳ Ｐゴシック" pitchFamily="-8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066800" y="228600"/>
            <a:ext cx="8229600" cy="1162050"/>
          </a:xfrm>
        </p:spPr>
        <p:txBody>
          <a:bodyPr/>
          <a:lstStyle/>
          <a:p>
            <a:pPr algn="ctr"/>
            <a:r>
              <a:rPr lang="en-US" sz="3600">
                <a:ea typeface="ＭＳ Ｐゴシック" pitchFamily="-84" charset="-128"/>
                <a:cs typeface="ＭＳ Ｐゴシック" pitchFamily="-84" charset="-128"/>
              </a:rPr>
              <a:t>Using Physical &amp; Chemical Properties:  </a:t>
            </a:r>
            <a:r>
              <a:rPr lang="en-US" sz="3200">
                <a:ea typeface="ＭＳ Ｐゴシック" pitchFamily="-84" charset="-128"/>
                <a:cs typeface="ＭＳ Ｐゴシック" pitchFamily="-84" charset="-128"/>
              </a:rPr>
              <a:t>Distinguishing a Compound &amp; a Mixture</a:t>
            </a:r>
            <a:endParaRPr lang="en-US">
              <a:ea typeface="ＭＳ Ｐゴシック" pitchFamily="-84" charset="-128"/>
              <a:cs typeface="ＭＳ Ｐゴシック" pitchFamily="-84" charset="-128"/>
            </a:endParaRPr>
          </a:p>
        </p:txBody>
      </p:sp>
      <p:pic>
        <p:nvPicPr>
          <p:cNvPr id="51203" name="Picture 3" descr="/Users/ronrusay/Desktop/Powerpoint &amp; Movies/Movies/Mix-Cmpds.MOV">
            <a:hlinkClick r:id="" action="ppaction://media"/>
          </p:cNvPr>
          <p:cNvPicPr/>
          <p:nvPr>
            <a:videoFile r:link="rId1"/>
          </p:nvPr>
        </p:nvPicPr>
        <p:blipFill>
          <a:blip r:embed="rId3"/>
          <a:srcRect/>
          <a:stretch>
            <a:fillRect/>
          </a:stretch>
        </p:blipFill>
        <p:spPr bwMode="auto">
          <a:xfrm>
            <a:off x="2540000" y="1905000"/>
            <a:ext cx="4064000" cy="3048000"/>
          </a:xfrm>
          <a:prstGeom prst="rect">
            <a:avLst/>
          </a:prstGeom>
          <a:noFill/>
          <a:ln w="9525">
            <a:noFill/>
            <a:miter lim="800000"/>
            <a:headEnd/>
            <a:tailEnd/>
          </a:ln>
        </p:spPr>
      </p:pic>
      <p:sp>
        <p:nvSpPr>
          <p:cNvPr id="51204" name="Rectangle 3"/>
          <p:cNvSpPr>
            <a:spLocks noChangeArrowheads="1"/>
          </p:cNvSpPr>
          <p:nvPr/>
        </p:nvSpPr>
        <p:spPr bwMode="auto">
          <a:xfrm>
            <a:off x="1295400" y="5257800"/>
            <a:ext cx="6858000" cy="830263"/>
          </a:xfrm>
          <a:prstGeom prst="rect">
            <a:avLst/>
          </a:prstGeom>
          <a:noFill/>
          <a:ln w="9525">
            <a:noFill/>
            <a:miter lim="800000"/>
            <a:headEnd/>
            <a:tailEnd/>
          </a:ln>
        </p:spPr>
        <p:txBody>
          <a:bodyPr>
            <a:prstTxWarp prst="textNoShape">
              <a:avLst/>
            </a:prstTxWarp>
            <a:spAutoFit/>
          </a:bodyPr>
          <a:lstStyle/>
          <a:p>
            <a:pPr algn="ctr" eaLnBrk="0" hangingPunct="0"/>
            <a:endParaRPr lang="en-US"/>
          </a:p>
          <a:p>
            <a:pPr algn="ctr" eaLnBrk="0" hangingPunct="0"/>
            <a:r>
              <a:rPr lang="en-US"/>
              <a:t>Mixtures and Compounds Movie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253" fill="hold"/>
                                        <p:tgtEl>
                                          <p:spTgt spid="5120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1203"/>
                </p:tgtEl>
              </p:cMediaNode>
            </p:video>
            <p:seq concurrent="1" nextAc="seek">
              <p:cTn id="8" restart="whenNotActive" fill="hold" evtFilter="cancelBubble" nodeType="interactiveSeq">
                <p:stCondLst>
                  <p:cond evt="onClick" delay="0">
                    <p:tgtEl>
                      <p:spTgt spid="5120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1203"/>
                                        </p:tgtEl>
                                      </p:cBhvr>
                                    </p:cmd>
                                  </p:childTnLst>
                                </p:cTn>
                              </p:par>
                            </p:childTnLst>
                          </p:cTn>
                        </p:par>
                      </p:childTnLst>
                    </p:cTn>
                  </p:par>
                </p:childTnLst>
              </p:cTn>
              <p:nextCondLst>
                <p:cond evt="onClick" delay="0">
                  <p:tgtEl>
                    <p:spTgt spid="51203"/>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52226" name="Picture 2"/>
          <p:cNvPicPr>
            <a:picLocks noChangeArrowheads="1"/>
          </p:cNvPicPr>
          <p:nvPr/>
        </p:nvPicPr>
        <p:blipFill>
          <a:blip r:embed="rId2"/>
          <a:srcRect/>
          <a:stretch>
            <a:fillRect/>
          </a:stretch>
        </p:blipFill>
        <p:spPr bwMode="auto">
          <a:xfrm>
            <a:off x="4495800" y="457200"/>
            <a:ext cx="3111500" cy="5956300"/>
          </a:xfrm>
          <a:prstGeom prst="rect">
            <a:avLst/>
          </a:prstGeom>
          <a:noFill/>
          <a:ln w="12700">
            <a:noFill/>
            <a:miter lim="800000"/>
            <a:headEnd/>
            <a:tailEnd/>
          </a:ln>
        </p:spPr>
      </p:pic>
      <p:sp>
        <p:nvSpPr>
          <p:cNvPr id="12291" name="Text Box 3"/>
          <p:cNvSpPr txBox="1">
            <a:spLocks noChangeArrowheads="1"/>
          </p:cNvSpPr>
          <p:nvPr/>
        </p:nvSpPr>
        <p:spPr bwMode="auto">
          <a:xfrm>
            <a:off x="838200" y="762000"/>
            <a:ext cx="3276600" cy="1552575"/>
          </a:xfrm>
          <a:prstGeom prst="rect">
            <a:avLst/>
          </a:prstGeom>
          <a:noFill/>
          <a:ln w="12700">
            <a:noFill/>
            <a:miter lim="800000"/>
            <a:headEnd/>
            <a:tailEnd/>
          </a:ln>
          <a:effectLst/>
        </p:spPr>
        <p:txBody>
          <a:bodyPr>
            <a:prstTxWarp prst="textNoShape">
              <a:avLst/>
            </a:prstTxWarp>
            <a:spAutoFit/>
          </a:bodyPr>
          <a:lstStyle/>
          <a:p>
            <a:pPr eaLnBrk="0" hangingPunct="0">
              <a:defRPr/>
            </a:pPr>
            <a:r>
              <a:rPr lang="en-US">
                <a:effectLst>
                  <a:outerShdw blurRad="38100" dist="38100" dir="2700000" algn="tl">
                    <a:srgbClr val="DDDDDD"/>
                  </a:outerShdw>
                </a:effectLst>
                <a:latin typeface="Helvetica" pitchFamily="-106" charset="0"/>
                <a:ea typeface="+mn-ea"/>
                <a:cs typeface="+mn-cs"/>
              </a:rPr>
              <a:t>The effects of a magnet on iron: filings in a mixture and atoms in a molecule.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609600" y="228600"/>
            <a:ext cx="7848600" cy="1143000"/>
          </a:xfrm>
          <a:prstGeom prst="rect">
            <a:avLst/>
          </a:prstGeom>
          <a:noFill/>
          <a:ln w="12700">
            <a:noFill/>
            <a:miter lim="800000"/>
            <a:headEnd/>
            <a:tailEnd/>
          </a:ln>
        </p:spPr>
        <p:txBody>
          <a:bodyPr lIns="90487" tIns="44450" rIns="90487" bIns="44450" anchor="b">
            <a:prstTxWarp prst="textNoShape">
              <a:avLst/>
            </a:prstTxWarp>
          </a:bodyPr>
          <a:lstStyle/>
          <a:p>
            <a:pPr algn="ctr" eaLnBrk="0" hangingPunct="0"/>
            <a:r>
              <a:rPr lang="en-US" sz="4400">
                <a:latin typeface="Times" pitchFamily="-84" charset="0"/>
              </a:rPr>
              <a:t>Types of Mixtures</a:t>
            </a:r>
          </a:p>
        </p:txBody>
      </p:sp>
      <p:sp>
        <p:nvSpPr>
          <p:cNvPr id="39939" name="Rectangle 3"/>
          <p:cNvSpPr>
            <a:spLocks noChangeArrowheads="1"/>
          </p:cNvSpPr>
          <p:nvPr/>
        </p:nvSpPr>
        <p:spPr bwMode="auto">
          <a:xfrm>
            <a:off x="533400" y="1676400"/>
            <a:ext cx="7848600" cy="4114800"/>
          </a:xfrm>
          <a:prstGeom prst="rect">
            <a:avLst/>
          </a:prstGeom>
          <a:noFill/>
          <a:ln w="12700">
            <a:noFill/>
            <a:miter lim="800000"/>
            <a:headEnd/>
            <a:tailEnd/>
          </a:ln>
          <a:effectLst/>
        </p:spPr>
        <p:txBody>
          <a:bodyPr lIns="90487" tIns="44450" rIns="90487" bIns="44450">
            <a:prstTxWarp prst="textNoShape">
              <a:avLst/>
            </a:prstTxWarp>
          </a:bodyPr>
          <a:lstStyle/>
          <a:p>
            <a:pPr marL="342900" indent="-342900" eaLnBrk="0" hangingPunct="0">
              <a:buClr>
                <a:schemeClr val="accent1"/>
              </a:buClr>
              <a:buSzPct val="75000"/>
              <a:buFont typeface="Monotype Sorts" pitchFamily="-106" charset="2"/>
              <a:buChar char="ð"/>
              <a:defRPr/>
            </a:pPr>
            <a:r>
              <a:rPr lang="en-US" sz="3600">
                <a:solidFill>
                  <a:schemeClr val="tx1"/>
                </a:solidFill>
                <a:latin typeface="Helvetica" pitchFamily="-106" charset="0"/>
                <a:ea typeface="+mn-ea"/>
                <a:cs typeface="+mn-cs"/>
              </a:rPr>
              <a:t>	</a:t>
            </a:r>
            <a:r>
              <a:rPr lang="en-US" sz="2800">
                <a:solidFill>
                  <a:schemeClr val="tx1"/>
                </a:solidFill>
                <a:effectLst>
                  <a:outerShdw blurRad="38100" dist="38100" dir="2700000" algn="tl">
                    <a:srgbClr val="DDDDDD"/>
                  </a:outerShdw>
                </a:effectLst>
                <a:latin typeface="Helvetica" pitchFamily="-106" charset="0"/>
                <a:ea typeface="+mn-ea"/>
                <a:cs typeface="+mn-cs"/>
              </a:rPr>
              <a:t>Mixtures have variable composition of two or more components.</a:t>
            </a:r>
          </a:p>
          <a:p>
            <a:pPr marL="342900" indent="-342900" eaLnBrk="0" hangingPunct="0">
              <a:spcBef>
                <a:spcPct val="60000"/>
              </a:spcBef>
              <a:buClr>
                <a:schemeClr val="accent1"/>
              </a:buClr>
              <a:buSzPct val="75000"/>
              <a:buFont typeface="Monotype Sorts" pitchFamily="-106" charset="2"/>
              <a:buChar char="ð"/>
              <a:defRPr/>
            </a:pPr>
            <a:r>
              <a:rPr lang="en-US" sz="2800">
                <a:solidFill>
                  <a:srgbClr val="CC0000"/>
                </a:solidFill>
                <a:effectLst>
                  <a:outerShdw blurRad="38100" dist="38100" dir="2700000" algn="tl">
                    <a:srgbClr val="DDDDDD"/>
                  </a:outerShdw>
                </a:effectLst>
                <a:latin typeface="Helvetica" pitchFamily="-106" charset="0"/>
                <a:ea typeface="+mn-ea"/>
                <a:cs typeface="+mn-cs"/>
              </a:rPr>
              <a:t>	</a:t>
            </a:r>
            <a:r>
              <a:rPr lang="en-US" sz="2800">
                <a:solidFill>
                  <a:schemeClr val="tx1"/>
                </a:solidFill>
                <a:effectLst>
                  <a:outerShdw blurRad="38100" dist="38100" dir="2700000" algn="tl">
                    <a:srgbClr val="DDDDDD"/>
                  </a:outerShdw>
                </a:effectLst>
                <a:latin typeface="Helvetica" pitchFamily="-106" charset="0"/>
                <a:ea typeface="+mn-ea"/>
                <a:cs typeface="+mn-cs"/>
              </a:rPr>
              <a:t>A</a:t>
            </a:r>
            <a:r>
              <a:rPr lang="en-US" sz="2800">
                <a:solidFill>
                  <a:srgbClr val="CC0000"/>
                </a:solidFill>
                <a:effectLst>
                  <a:outerShdw blurRad="38100" dist="38100" dir="2700000" algn="tl">
                    <a:srgbClr val="DDDDDD"/>
                  </a:outerShdw>
                </a:effectLst>
                <a:latin typeface="Helvetica" pitchFamily="-106" charset="0"/>
                <a:ea typeface="+mn-ea"/>
                <a:cs typeface="+mn-cs"/>
              </a:rPr>
              <a:t> </a:t>
            </a:r>
            <a:r>
              <a:rPr lang="en-US" sz="2800">
                <a:solidFill>
                  <a:schemeClr val="hlink"/>
                </a:solidFill>
                <a:effectLst>
                  <a:outerShdw blurRad="38100" dist="38100" dir="2700000" algn="tl">
                    <a:srgbClr val="DDDDDD"/>
                  </a:outerShdw>
                </a:effectLst>
                <a:latin typeface="Helvetica" pitchFamily="-106" charset="0"/>
                <a:ea typeface="+mn-ea"/>
                <a:cs typeface="+mn-cs"/>
              </a:rPr>
              <a:t>homogeneous mixture </a:t>
            </a:r>
            <a:r>
              <a:rPr lang="en-US" sz="2800">
                <a:solidFill>
                  <a:schemeClr val="tx1"/>
                </a:solidFill>
                <a:effectLst>
                  <a:outerShdw blurRad="38100" dist="38100" dir="2700000" algn="tl">
                    <a:srgbClr val="DDDDDD"/>
                  </a:outerShdw>
                </a:effectLst>
                <a:latin typeface="Helvetica" pitchFamily="-106" charset="0"/>
                <a:ea typeface="+mn-ea"/>
                <a:cs typeface="+mn-cs"/>
              </a:rPr>
              <a:t>is a solution (for example, vinegar: water + acetic acid, or steel &amp; bronze: solid metals)</a:t>
            </a:r>
            <a:endParaRPr lang="en-US" sz="2800">
              <a:effectLst>
                <a:outerShdw blurRad="38100" dist="38100" dir="2700000" algn="tl">
                  <a:srgbClr val="DDDDDD"/>
                </a:outerShdw>
              </a:effectLst>
              <a:latin typeface="Helvetica" pitchFamily="-106" charset="0"/>
              <a:ea typeface="+mn-ea"/>
              <a:cs typeface="+mn-cs"/>
            </a:endParaRPr>
          </a:p>
          <a:p>
            <a:pPr marL="342900" indent="-342900" eaLnBrk="0" hangingPunct="0">
              <a:spcBef>
                <a:spcPct val="60000"/>
              </a:spcBef>
              <a:buClr>
                <a:schemeClr val="accent1"/>
              </a:buClr>
              <a:buSzPct val="75000"/>
              <a:buFont typeface="Monotype Sorts" pitchFamily="-106" charset="2"/>
              <a:buChar char="ð"/>
              <a:defRPr/>
            </a:pPr>
            <a:r>
              <a:rPr lang="en-US" sz="2800">
                <a:solidFill>
                  <a:srgbClr val="CC0000"/>
                </a:solidFill>
                <a:effectLst>
                  <a:outerShdw blurRad="38100" dist="38100" dir="2700000" algn="tl">
                    <a:srgbClr val="DDDDDD"/>
                  </a:outerShdw>
                </a:effectLst>
                <a:latin typeface="Helvetica" pitchFamily="-106" charset="0"/>
                <a:ea typeface="+mn-ea"/>
                <a:cs typeface="+mn-cs"/>
              </a:rPr>
              <a:t>	</a:t>
            </a:r>
            <a:r>
              <a:rPr lang="en-US" sz="2800">
                <a:solidFill>
                  <a:schemeClr val="tx1"/>
                </a:solidFill>
                <a:effectLst>
                  <a:outerShdw blurRad="38100" dist="38100" dir="2700000" algn="tl">
                    <a:srgbClr val="DDDDDD"/>
                  </a:outerShdw>
                </a:effectLst>
                <a:latin typeface="Helvetica" pitchFamily="-106" charset="0"/>
                <a:ea typeface="+mn-ea"/>
                <a:cs typeface="+mn-cs"/>
              </a:rPr>
              <a:t>A</a:t>
            </a:r>
            <a:r>
              <a:rPr lang="en-US" sz="2800">
                <a:solidFill>
                  <a:srgbClr val="CC0000"/>
                </a:solidFill>
                <a:effectLst>
                  <a:outerShdw blurRad="38100" dist="38100" dir="2700000" algn="tl">
                    <a:srgbClr val="DDDDDD"/>
                  </a:outerShdw>
                </a:effectLst>
                <a:latin typeface="Helvetica" pitchFamily="-106" charset="0"/>
                <a:ea typeface="+mn-ea"/>
                <a:cs typeface="+mn-cs"/>
              </a:rPr>
              <a:t> </a:t>
            </a:r>
            <a:r>
              <a:rPr lang="en-US" sz="2800">
                <a:solidFill>
                  <a:schemeClr val="hlink"/>
                </a:solidFill>
                <a:effectLst>
                  <a:outerShdw blurRad="38100" dist="38100" dir="2700000" algn="tl">
                    <a:srgbClr val="DDDDDD"/>
                  </a:outerShdw>
                </a:effectLst>
                <a:latin typeface="Helvetica" pitchFamily="-106" charset="0"/>
                <a:ea typeface="+mn-ea"/>
                <a:cs typeface="+mn-cs"/>
              </a:rPr>
              <a:t>heterogeneous mixture </a:t>
            </a:r>
            <a:r>
              <a:rPr lang="en-US" sz="2800">
                <a:solidFill>
                  <a:schemeClr val="tx1"/>
                </a:solidFill>
                <a:effectLst>
                  <a:outerShdw blurRad="38100" dist="38100" dir="2700000" algn="tl">
                    <a:srgbClr val="DDDDDD"/>
                  </a:outerShdw>
                </a:effectLst>
                <a:latin typeface="Helvetica" pitchFamily="-106" charset="0"/>
                <a:ea typeface="+mn-ea"/>
                <a:cs typeface="+mn-cs"/>
              </a:rPr>
              <a:t>is, to the naked eye, clearly not uniform (for example, a bottle of ranch dressing with two layers: water + oil, or two solids: iron and sulfur)</a:t>
            </a:r>
            <a:endParaRPr lang="en-US" sz="3600">
              <a:solidFill>
                <a:schemeClr val="tx1"/>
              </a:solidFill>
              <a:effectLst>
                <a:outerShdw blurRad="38100" dist="38100" dir="2700000" algn="tl">
                  <a:srgbClr val="DDDDDD"/>
                </a:outerShdw>
              </a:effectLst>
              <a:latin typeface="Helvetica" pitchFamily="-106" charset="0"/>
              <a:ea typeface="+mn-ea"/>
              <a:cs typeface="+mn-cs"/>
            </a:endParaRPr>
          </a:p>
        </p:txBody>
      </p:sp>
      <p:sp>
        <p:nvSpPr>
          <p:cNvPr id="53252" name="Rectangle 3"/>
          <p:cNvSpPr>
            <a:spLocks noChangeArrowheads="1"/>
          </p:cNvSpPr>
          <p:nvPr/>
        </p:nvSpPr>
        <p:spPr bwMode="auto">
          <a:xfrm>
            <a:off x="2819400" y="0"/>
            <a:ext cx="3260725" cy="461963"/>
          </a:xfrm>
          <a:prstGeom prst="rect">
            <a:avLst/>
          </a:prstGeom>
          <a:noFill/>
          <a:ln w="9525">
            <a:noFill/>
            <a:miter lim="800000"/>
            <a:headEnd/>
            <a:tailEnd/>
          </a:ln>
        </p:spPr>
        <p:txBody>
          <a:bodyPr wrap="none">
            <a:prstTxWarp prst="textNoShape">
              <a:avLst/>
            </a:prstTxWarp>
            <a:spAutoFit/>
          </a:bodyPr>
          <a:lstStyle/>
          <a:p>
            <a:r>
              <a:rPr lang="en-US">
                <a:hlinkClick r:id="rId2"/>
              </a:rPr>
              <a:t>Chemical Separations</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9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9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993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2286000" y="304800"/>
            <a:ext cx="4244975" cy="638175"/>
          </a:xfrm>
          <a:prstGeom prst="rect">
            <a:avLst/>
          </a:prstGeom>
          <a:noFill/>
          <a:ln w="12700">
            <a:noFill/>
            <a:miter lim="800000"/>
            <a:headEnd/>
            <a:tailEnd/>
          </a:ln>
        </p:spPr>
        <p:txBody>
          <a:bodyPr wrap="none" lIns="90488" tIns="44450" rIns="90488" bIns="44450">
            <a:prstTxWarp prst="textNoShape">
              <a:avLst/>
            </a:prstTxWarp>
            <a:spAutoFit/>
          </a:bodyPr>
          <a:lstStyle/>
          <a:p>
            <a:pPr eaLnBrk="0" hangingPunct="0"/>
            <a:r>
              <a:rPr lang="en-US" sz="3600">
                <a:solidFill>
                  <a:schemeClr val="tx1"/>
                </a:solidFill>
                <a:latin typeface="Arial" pitchFamily="-84" charset="0"/>
              </a:rPr>
              <a:t>Separating Mixtures</a:t>
            </a:r>
            <a:endParaRPr lang="en-US" sz="3600" b="1" i="0">
              <a:solidFill>
                <a:schemeClr val="tx1"/>
              </a:solidFill>
              <a:latin typeface="Arial" pitchFamily="-84" charset="0"/>
            </a:endParaRPr>
          </a:p>
        </p:txBody>
      </p:sp>
      <p:sp>
        <p:nvSpPr>
          <p:cNvPr id="167939" name="Line 3"/>
          <p:cNvSpPr>
            <a:spLocks noChangeShapeType="1"/>
          </p:cNvSpPr>
          <p:nvPr/>
        </p:nvSpPr>
        <p:spPr bwMode="auto">
          <a:xfrm>
            <a:off x="204788" y="990600"/>
            <a:ext cx="8736012" cy="0"/>
          </a:xfrm>
          <a:prstGeom prst="line">
            <a:avLst/>
          </a:prstGeom>
          <a:noFill/>
          <a:ln w="127000">
            <a:solidFill>
              <a:srgbClr val="CF0E30"/>
            </a:solidFill>
            <a:round/>
            <a:headEnd/>
            <a:tailEnd/>
          </a:ln>
          <a:effectLst/>
        </p:spPr>
        <p:txBody>
          <a:bodyPr wrap="none" anchor="ctr">
            <a:prstTxWarp prst="textNoShape">
              <a:avLst/>
            </a:prstTxWarp>
          </a:bodyPr>
          <a:lstStyle/>
          <a:p>
            <a:pPr algn="ctr" eaLnBrk="0" hangingPunct="0">
              <a:defRPr/>
            </a:pPr>
            <a:endParaRPr lang="en-US">
              <a:effectLst>
                <a:outerShdw blurRad="38100" dist="38100" dir="2700000" algn="tl">
                  <a:srgbClr val="000000">
                    <a:alpha val="43137"/>
                  </a:srgbClr>
                </a:outerShdw>
              </a:effectLst>
              <a:latin typeface="Helvetica" charset="0"/>
              <a:ea typeface="+mn-ea"/>
              <a:cs typeface="+mn-cs"/>
            </a:endParaRPr>
          </a:p>
        </p:txBody>
      </p:sp>
      <p:sp>
        <p:nvSpPr>
          <p:cNvPr id="167940" name="Rectangle 4"/>
          <p:cNvSpPr>
            <a:spLocks noChangeArrowheads="1"/>
          </p:cNvSpPr>
          <p:nvPr/>
        </p:nvSpPr>
        <p:spPr bwMode="auto">
          <a:xfrm>
            <a:off x="228600" y="1066800"/>
            <a:ext cx="7924800" cy="6067425"/>
          </a:xfrm>
          <a:prstGeom prst="rect">
            <a:avLst/>
          </a:prstGeom>
          <a:noFill/>
          <a:ln w="12700">
            <a:noFill/>
            <a:miter lim="800000"/>
            <a:headEnd/>
            <a:tailEnd/>
          </a:ln>
        </p:spPr>
        <p:txBody>
          <a:bodyPr lIns="90488" tIns="44450" rIns="90488" bIns="44450">
            <a:prstTxWarp prst="textNoShape">
              <a:avLst/>
            </a:prstTxWarp>
            <a:spAutoFit/>
          </a:bodyPr>
          <a:lstStyle/>
          <a:p>
            <a:pPr eaLnBrk="0" hangingPunct="0">
              <a:buFontTx/>
              <a:buChar char="•"/>
            </a:pPr>
            <a:r>
              <a:rPr lang="en-US" sz="2800" b="1">
                <a:solidFill>
                  <a:schemeClr val="tx1"/>
                </a:solidFill>
                <a:latin typeface="Times New Roman" pitchFamily="-84" charset="0"/>
              </a:rPr>
              <a:t>                : </a:t>
            </a:r>
            <a:r>
              <a:rPr lang="en-US" sz="2800">
                <a:solidFill>
                  <a:schemeClr val="tx1"/>
                </a:solidFill>
                <a:latin typeface="Times New Roman" pitchFamily="-84" charset="0"/>
              </a:rPr>
              <a:t>Separates components of a mixture based upon </a:t>
            </a:r>
            <a:r>
              <a:rPr lang="en-US" sz="2800">
                <a:solidFill>
                  <a:srgbClr val="114FFB"/>
                </a:solidFill>
                <a:latin typeface="Times New Roman" pitchFamily="-84" charset="0"/>
              </a:rPr>
              <a:t>differences in particle size.</a:t>
            </a:r>
            <a:r>
              <a:rPr lang="en-US" sz="2800">
                <a:solidFill>
                  <a:schemeClr val="tx1"/>
                </a:solidFill>
                <a:latin typeface="Times New Roman" pitchFamily="-84" charset="0"/>
              </a:rPr>
              <a:t> </a:t>
            </a:r>
            <a:r>
              <a:rPr lang="en-US" sz="2800">
                <a:solidFill>
                  <a:srgbClr val="CF0E30"/>
                </a:solidFill>
                <a:latin typeface="Times New Roman" pitchFamily="-84" charset="0"/>
              </a:rPr>
              <a:t>Examples:</a:t>
            </a:r>
            <a:r>
              <a:rPr lang="en-US" sz="2800">
                <a:solidFill>
                  <a:schemeClr val="tx1"/>
                </a:solidFill>
                <a:latin typeface="Times New Roman" pitchFamily="-84" charset="0"/>
              </a:rPr>
              <a:t> a precipitate from a solution, or particles from an air stream.</a:t>
            </a:r>
          </a:p>
          <a:p>
            <a:pPr eaLnBrk="0" hangingPunct="0"/>
            <a:endParaRPr lang="en-US" sz="2800">
              <a:solidFill>
                <a:schemeClr val="tx1"/>
              </a:solidFill>
              <a:latin typeface="Times New Roman" pitchFamily="-84" charset="0"/>
            </a:endParaRPr>
          </a:p>
          <a:p>
            <a:pPr eaLnBrk="0" hangingPunct="0">
              <a:buFontTx/>
              <a:buChar char="•"/>
            </a:pPr>
            <a:r>
              <a:rPr lang="en-US" sz="2800">
                <a:solidFill>
                  <a:schemeClr val="tx1"/>
                </a:solidFill>
                <a:latin typeface="Times New Roman" pitchFamily="-84" charset="0"/>
              </a:rPr>
              <a:t>                           Separation based upon </a:t>
            </a:r>
            <a:r>
              <a:rPr lang="en-US" sz="2800">
                <a:solidFill>
                  <a:srgbClr val="114FFB"/>
                </a:solidFill>
                <a:latin typeface="Times New Roman" pitchFamily="-84" charset="0"/>
              </a:rPr>
              <a:t>differences in solubility</a:t>
            </a:r>
            <a:r>
              <a:rPr lang="en-US" sz="2800">
                <a:solidFill>
                  <a:schemeClr val="tx1"/>
                </a:solidFill>
                <a:latin typeface="Times New Roman" pitchFamily="-84" charset="0"/>
              </a:rPr>
              <a:t> of components in a mixture. Ideally the impurities are much more soluble in the solvent than the material being purified.</a:t>
            </a:r>
          </a:p>
          <a:p>
            <a:pPr eaLnBrk="0" hangingPunct="0">
              <a:buFontTx/>
              <a:buChar char="•"/>
            </a:pPr>
            <a:endParaRPr lang="en-US" sz="2800" b="1">
              <a:solidFill>
                <a:schemeClr val="tx1"/>
              </a:solidFill>
              <a:latin typeface="Times New Roman" pitchFamily="-84" charset="0"/>
            </a:endParaRPr>
          </a:p>
          <a:p>
            <a:pPr eaLnBrk="0" hangingPunct="0">
              <a:buFontTx/>
              <a:buChar char="•"/>
            </a:pPr>
            <a:r>
              <a:rPr lang="en-US" sz="2800">
                <a:solidFill>
                  <a:schemeClr val="tx1"/>
                </a:solidFill>
                <a:latin typeface="Times New Roman" pitchFamily="-84" charset="0"/>
              </a:rPr>
              <a:t>                       Separation based upon </a:t>
            </a:r>
            <a:r>
              <a:rPr lang="en-US" sz="2800">
                <a:solidFill>
                  <a:srgbClr val="114FFB"/>
                </a:solidFill>
                <a:latin typeface="Times New Roman" pitchFamily="-84" charset="0"/>
              </a:rPr>
              <a:t>differences in volatility</a:t>
            </a:r>
            <a:r>
              <a:rPr lang="en-US" sz="2800">
                <a:solidFill>
                  <a:schemeClr val="tx1"/>
                </a:solidFill>
                <a:latin typeface="Times New Roman" pitchFamily="-84" charset="0"/>
              </a:rPr>
              <a:t> (boiling points) of components in a homogeneous mixture. </a:t>
            </a:r>
            <a:r>
              <a:rPr lang="en-US" sz="2800">
                <a:solidFill>
                  <a:srgbClr val="CF0E30"/>
                </a:solidFill>
                <a:latin typeface="Times New Roman" pitchFamily="-84" charset="0"/>
              </a:rPr>
              <a:t>Example:</a:t>
            </a:r>
            <a:r>
              <a:rPr lang="en-US" sz="2800">
                <a:solidFill>
                  <a:schemeClr val="tx1"/>
                </a:solidFill>
                <a:latin typeface="Times New Roman" pitchFamily="-84" charset="0"/>
              </a:rPr>
              <a:t> ethanol &amp; H</a:t>
            </a:r>
            <a:r>
              <a:rPr lang="en-US" sz="2800" baseline="-25000">
                <a:solidFill>
                  <a:schemeClr val="tx1"/>
                </a:solidFill>
                <a:latin typeface="Times New Roman" pitchFamily="-84" charset="0"/>
              </a:rPr>
              <a:t>2</a:t>
            </a:r>
            <a:r>
              <a:rPr lang="en-US" sz="2800">
                <a:solidFill>
                  <a:schemeClr val="tx1"/>
                </a:solidFill>
                <a:latin typeface="Times New Roman" pitchFamily="-84" charset="0"/>
              </a:rPr>
              <a:t>O </a:t>
            </a:r>
            <a:endParaRPr lang="en-US" sz="2800" b="1">
              <a:solidFill>
                <a:schemeClr val="tx1"/>
              </a:solidFill>
              <a:latin typeface="Times New Roman" pitchFamily="-84" charset="0"/>
            </a:endParaRPr>
          </a:p>
          <a:p>
            <a:pPr eaLnBrk="0" hangingPunct="0"/>
            <a:endParaRPr lang="en-US" sz="2800">
              <a:solidFill>
                <a:schemeClr val="tx1"/>
              </a:solidFill>
              <a:latin typeface="Times New Roman" pitchFamily="-84" charset="0"/>
            </a:endParaRPr>
          </a:p>
        </p:txBody>
      </p:sp>
      <p:sp>
        <p:nvSpPr>
          <p:cNvPr id="54277" name="Text Box 5"/>
          <p:cNvSpPr txBox="1">
            <a:spLocks noChangeArrowheads="1"/>
          </p:cNvSpPr>
          <p:nvPr/>
        </p:nvSpPr>
        <p:spPr bwMode="auto">
          <a:xfrm>
            <a:off x="381000" y="1066800"/>
            <a:ext cx="1724025" cy="519113"/>
          </a:xfrm>
          <a:prstGeom prst="rect">
            <a:avLst/>
          </a:prstGeom>
          <a:noFill/>
          <a:ln w="12700">
            <a:noFill/>
            <a:miter lim="800000"/>
            <a:headEnd/>
            <a:tailEnd/>
          </a:ln>
        </p:spPr>
        <p:txBody>
          <a:bodyPr wrap="none">
            <a:prstTxWarp prst="textNoShape">
              <a:avLst/>
            </a:prstTxWarp>
            <a:spAutoFit/>
          </a:bodyPr>
          <a:lstStyle/>
          <a:p>
            <a:pPr eaLnBrk="0" hangingPunct="0"/>
            <a:r>
              <a:rPr lang="en-US" sz="2800" b="1">
                <a:solidFill>
                  <a:schemeClr val="tx1"/>
                </a:solidFill>
                <a:latin typeface="Times New Roman" pitchFamily="-84" charset="0"/>
              </a:rPr>
              <a:t>Filtration:</a:t>
            </a:r>
          </a:p>
        </p:txBody>
      </p:sp>
      <p:sp>
        <p:nvSpPr>
          <p:cNvPr id="54278" name="Text Box 6"/>
          <p:cNvSpPr txBox="1">
            <a:spLocks noChangeArrowheads="1"/>
          </p:cNvSpPr>
          <p:nvPr/>
        </p:nvSpPr>
        <p:spPr bwMode="auto">
          <a:xfrm>
            <a:off x="457200" y="3200400"/>
            <a:ext cx="2522538" cy="519113"/>
          </a:xfrm>
          <a:prstGeom prst="rect">
            <a:avLst/>
          </a:prstGeom>
          <a:noFill/>
          <a:ln w="12700">
            <a:noFill/>
            <a:miter lim="800000"/>
            <a:headEnd/>
            <a:tailEnd/>
          </a:ln>
        </p:spPr>
        <p:txBody>
          <a:bodyPr wrap="none">
            <a:prstTxWarp prst="textNoShape">
              <a:avLst/>
            </a:prstTxWarp>
            <a:spAutoFit/>
          </a:bodyPr>
          <a:lstStyle/>
          <a:p>
            <a:pPr eaLnBrk="0" hangingPunct="0"/>
            <a:r>
              <a:rPr lang="en-US" sz="2800" b="1">
                <a:solidFill>
                  <a:schemeClr val="tx1"/>
                </a:solidFill>
                <a:latin typeface="Times New Roman" pitchFamily="-84" charset="0"/>
              </a:rPr>
              <a:t>Crystallization: </a:t>
            </a:r>
          </a:p>
        </p:txBody>
      </p:sp>
      <p:sp>
        <p:nvSpPr>
          <p:cNvPr id="54279" name="Text Box 7"/>
          <p:cNvSpPr txBox="1">
            <a:spLocks noChangeArrowheads="1"/>
          </p:cNvSpPr>
          <p:nvPr/>
        </p:nvSpPr>
        <p:spPr bwMode="auto">
          <a:xfrm>
            <a:off x="457200" y="5334000"/>
            <a:ext cx="1941513" cy="519113"/>
          </a:xfrm>
          <a:prstGeom prst="rect">
            <a:avLst/>
          </a:prstGeom>
          <a:noFill/>
          <a:ln w="12700">
            <a:noFill/>
            <a:miter lim="800000"/>
            <a:headEnd/>
            <a:tailEnd/>
          </a:ln>
        </p:spPr>
        <p:txBody>
          <a:bodyPr wrap="none">
            <a:prstTxWarp prst="textNoShape">
              <a:avLst/>
            </a:prstTxWarp>
            <a:spAutoFit/>
          </a:bodyPr>
          <a:lstStyle/>
          <a:p>
            <a:pPr eaLnBrk="0" hangingPunct="0"/>
            <a:r>
              <a:rPr lang="en-US" sz="2800" b="1">
                <a:solidFill>
                  <a:schemeClr val="tx1"/>
                </a:solidFill>
                <a:latin typeface="Times New Roman" pitchFamily="-84" charset="0"/>
              </a:rPr>
              <a:t>Distillation: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7940">
                                            <p:txEl>
                                              <p:pRg st="0" end="0"/>
                                            </p:txEl>
                                          </p:spTgt>
                                        </p:tgtEl>
                                        <p:attrNameLst>
                                          <p:attrName>style.visibility</p:attrName>
                                        </p:attrNameLst>
                                      </p:cBhvr>
                                      <p:to>
                                        <p:strVal val="visible"/>
                                      </p:to>
                                    </p:set>
                                    <p:anim calcmode="lin" valueType="num">
                                      <p:cBhvr additive="base">
                                        <p:cTn id="7" dur="500" fill="hold"/>
                                        <p:tgtEl>
                                          <p:spTgt spid="16794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794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7940">
                                            <p:txEl>
                                              <p:pRg st="2" end="2"/>
                                            </p:txEl>
                                          </p:spTgt>
                                        </p:tgtEl>
                                        <p:attrNameLst>
                                          <p:attrName>style.visibility</p:attrName>
                                        </p:attrNameLst>
                                      </p:cBhvr>
                                      <p:to>
                                        <p:strVal val="visible"/>
                                      </p:to>
                                    </p:set>
                                    <p:anim calcmode="lin" valueType="num">
                                      <p:cBhvr additive="base">
                                        <p:cTn id="13" dur="500" fill="hold"/>
                                        <p:tgtEl>
                                          <p:spTgt spid="167940">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794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7940">
                                            <p:txEl>
                                              <p:pRg st="4" end="4"/>
                                            </p:txEl>
                                          </p:spTgt>
                                        </p:tgtEl>
                                        <p:attrNameLst>
                                          <p:attrName>style.visibility</p:attrName>
                                        </p:attrNameLst>
                                      </p:cBhvr>
                                      <p:to>
                                        <p:strVal val="visible"/>
                                      </p:to>
                                    </p:set>
                                    <p:anim calcmode="lin" valueType="num">
                                      <p:cBhvr additive="base">
                                        <p:cTn id="19" dur="500" fill="hold"/>
                                        <p:tgtEl>
                                          <p:spTgt spid="167940">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7940">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0" grpId="0" build="p" autoUpdateAnimBg="0"/>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2286000" y="381000"/>
            <a:ext cx="4244975" cy="638175"/>
          </a:xfrm>
          <a:prstGeom prst="rect">
            <a:avLst/>
          </a:prstGeom>
          <a:noFill/>
          <a:ln w="12700">
            <a:noFill/>
            <a:miter lim="800000"/>
            <a:headEnd/>
            <a:tailEnd/>
          </a:ln>
        </p:spPr>
        <p:txBody>
          <a:bodyPr wrap="none" lIns="90488" tIns="44450" rIns="90488" bIns="44450">
            <a:prstTxWarp prst="textNoShape">
              <a:avLst/>
            </a:prstTxWarp>
            <a:spAutoFit/>
          </a:bodyPr>
          <a:lstStyle/>
          <a:p>
            <a:pPr eaLnBrk="0" hangingPunct="0"/>
            <a:r>
              <a:rPr lang="en-US" sz="3600">
                <a:solidFill>
                  <a:schemeClr val="tx1"/>
                </a:solidFill>
                <a:latin typeface="Arial" pitchFamily="-84" charset="0"/>
              </a:rPr>
              <a:t>Separating Mixtures</a:t>
            </a:r>
            <a:endParaRPr lang="en-US" sz="3600" b="1" i="0">
              <a:solidFill>
                <a:schemeClr val="tx1"/>
              </a:solidFill>
              <a:latin typeface="Arial" pitchFamily="-84" charset="0"/>
            </a:endParaRPr>
          </a:p>
        </p:txBody>
      </p:sp>
      <p:sp>
        <p:nvSpPr>
          <p:cNvPr id="169987" name="Line 3"/>
          <p:cNvSpPr>
            <a:spLocks noChangeShapeType="1"/>
          </p:cNvSpPr>
          <p:nvPr/>
        </p:nvSpPr>
        <p:spPr bwMode="auto">
          <a:xfrm>
            <a:off x="204788" y="1066800"/>
            <a:ext cx="8736012" cy="0"/>
          </a:xfrm>
          <a:prstGeom prst="line">
            <a:avLst/>
          </a:prstGeom>
          <a:noFill/>
          <a:ln w="127000">
            <a:solidFill>
              <a:srgbClr val="CF0E30"/>
            </a:solidFill>
            <a:round/>
            <a:headEnd/>
            <a:tailEnd/>
          </a:ln>
          <a:effectLst/>
        </p:spPr>
        <p:txBody>
          <a:bodyPr wrap="none" anchor="ctr">
            <a:prstTxWarp prst="textNoShape">
              <a:avLst/>
            </a:prstTxWarp>
          </a:bodyPr>
          <a:lstStyle/>
          <a:p>
            <a:pPr algn="ctr" eaLnBrk="0" hangingPunct="0">
              <a:defRPr/>
            </a:pPr>
            <a:endParaRPr lang="en-US">
              <a:effectLst>
                <a:outerShdw blurRad="38100" dist="38100" dir="2700000" algn="tl">
                  <a:srgbClr val="000000">
                    <a:alpha val="43137"/>
                  </a:srgbClr>
                </a:outerShdw>
              </a:effectLst>
              <a:latin typeface="Helvetica" charset="0"/>
              <a:ea typeface="+mn-ea"/>
              <a:cs typeface="+mn-cs"/>
            </a:endParaRPr>
          </a:p>
        </p:txBody>
      </p:sp>
      <p:sp>
        <p:nvSpPr>
          <p:cNvPr id="169988" name="Rectangle 4"/>
          <p:cNvSpPr>
            <a:spLocks noChangeArrowheads="1"/>
          </p:cNvSpPr>
          <p:nvPr/>
        </p:nvSpPr>
        <p:spPr bwMode="auto">
          <a:xfrm>
            <a:off x="914400" y="1143000"/>
            <a:ext cx="7924800" cy="4786313"/>
          </a:xfrm>
          <a:prstGeom prst="rect">
            <a:avLst/>
          </a:prstGeom>
          <a:noFill/>
          <a:ln w="12700">
            <a:noFill/>
            <a:miter lim="800000"/>
            <a:headEnd/>
            <a:tailEnd/>
          </a:ln>
        </p:spPr>
        <p:txBody>
          <a:bodyPr lIns="90488" tIns="44450" rIns="90488" bIns="44450">
            <a:prstTxWarp prst="textNoShape">
              <a:avLst/>
            </a:prstTxWarp>
            <a:spAutoFit/>
          </a:bodyPr>
          <a:lstStyle/>
          <a:p>
            <a:pPr eaLnBrk="0" hangingPunct="0">
              <a:buFontTx/>
              <a:buChar char="•"/>
            </a:pPr>
            <a:endParaRPr lang="en-US" sz="2800" b="1">
              <a:solidFill>
                <a:schemeClr val="tx1"/>
              </a:solidFill>
              <a:latin typeface="Times New Roman" pitchFamily="-84" charset="0"/>
            </a:endParaRPr>
          </a:p>
          <a:p>
            <a:pPr eaLnBrk="0" hangingPunct="0">
              <a:buFontTx/>
              <a:buChar char="•"/>
            </a:pPr>
            <a:r>
              <a:rPr lang="en-US" sz="2800">
                <a:solidFill>
                  <a:schemeClr val="tx1"/>
                </a:solidFill>
                <a:latin typeface="Times New Roman" pitchFamily="-84" charset="0"/>
              </a:rPr>
              <a:t>                     Separation based upon </a:t>
            </a:r>
            <a:r>
              <a:rPr lang="en-US" sz="2800">
                <a:solidFill>
                  <a:srgbClr val="114FFB"/>
                </a:solidFill>
                <a:latin typeface="Times New Roman" pitchFamily="-84" charset="0"/>
              </a:rPr>
              <a:t>differences in a compound’s solubility</a:t>
            </a:r>
            <a:r>
              <a:rPr lang="en-US" sz="2800" b="1">
                <a:solidFill>
                  <a:schemeClr val="tx1"/>
                </a:solidFill>
                <a:latin typeface="Times New Roman" pitchFamily="-84" charset="0"/>
              </a:rPr>
              <a:t>  </a:t>
            </a:r>
            <a:r>
              <a:rPr lang="en-US" sz="2800">
                <a:solidFill>
                  <a:schemeClr val="tx1"/>
                </a:solidFill>
                <a:latin typeface="Times New Roman" pitchFamily="-84" charset="0"/>
              </a:rPr>
              <a:t>between two different solvents, typically immiscible liquids. </a:t>
            </a:r>
            <a:r>
              <a:rPr lang="en-US" sz="2800">
                <a:solidFill>
                  <a:srgbClr val="CF0E30"/>
                </a:solidFill>
                <a:latin typeface="Times New Roman" pitchFamily="-84" charset="0"/>
              </a:rPr>
              <a:t>Examples:</a:t>
            </a:r>
            <a:r>
              <a:rPr lang="en-US" sz="2800">
                <a:solidFill>
                  <a:schemeClr val="tx1"/>
                </a:solidFill>
                <a:latin typeface="Times New Roman" pitchFamily="-84" charset="0"/>
              </a:rPr>
              <a:t> ether &amp; H</a:t>
            </a:r>
            <a:r>
              <a:rPr lang="en-US" sz="2800" baseline="-25000">
                <a:solidFill>
                  <a:schemeClr val="tx1"/>
                </a:solidFill>
                <a:latin typeface="Times New Roman" pitchFamily="-84" charset="0"/>
              </a:rPr>
              <a:t>2</a:t>
            </a:r>
            <a:r>
              <a:rPr lang="en-US" sz="2800">
                <a:solidFill>
                  <a:schemeClr val="tx1"/>
                </a:solidFill>
                <a:latin typeface="Times New Roman" pitchFamily="-84" charset="0"/>
              </a:rPr>
              <a:t>O, gasoline (hydrocarbons) and water.</a:t>
            </a:r>
          </a:p>
          <a:p>
            <a:pPr eaLnBrk="0" hangingPunct="0">
              <a:buFontTx/>
              <a:buChar char="•"/>
            </a:pPr>
            <a:endParaRPr lang="en-US" sz="2800" b="1">
              <a:solidFill>
                <a:schemeClr val="tx1"/>
              </a:solidFill>
              <a:latin typeface="Times New Roman" pitchFamily="-84" charset="0"/>
            </a:endParaRPr>
          </a:p>
          <a:p>
            <a:pPr eaLnBrk="0" hangingPunct="0">
              <a:buFontTx/>
              <a:buChar char="•"/>
            </a:pPr>
            <a:r>
              <a:rPr lang="en-US" sz="2800">
                <a:solidFill>
                  <a:schemeClr val="tx1"/>
                </a:solidFill>
                <a:latin typeface="Times New Roman" pitchFamily="-84" charset="0"/>
              </a:rPr>
              <a:t>                               Separation based upon </a:t>
            </a:r>
            <a:r>
              <a:rPr lang="en-US" sz="2800">
                <a:solidFill>
                  <a:srgbClr val="114FFB"/>
                </a:solidFill>
                <a:latin typeface="Times New Roman" pitchFamily="-84" charset="0"/>
              </a:rPr>
              <a:t>differences</a:t>
            </a:r>
            <a:r>
              <a:rPr lang="en-US" sz="2800">
                <a:solidFill>
                  <a:schemeClr val="tx1"/>
                </a:solidFill>
                <a:latin typeface="Times New Roman" pitchFamily="-84" charset="0"/>
              </a:rPr>
              <a:t> </a:t>
            </a:r>
            <a:r>
              <a:rPr lang="en-US" sz="2800">
                <a:solidFill>
                  <a:srgbClr val="114FFB"/>
                </a:solidFill>
                <a:latin typeface="Times New Roman" pitchFamily="-84" charset="0"/>
              </a:rPr>
              <a:t>a compound’s solubility</a:t>
            </a:r>
            <a:r>
              <a:rPr lang="en-US" sz="2800" b="1">
                <a:solidFill>
                  <a:schemeClr val="tx1"/>
                </a:solidFill>
                <a:latin typeface="Times New Roman" pitchFamily="-84" charset="0"/>
              </a:rPr>
              <a:t> </a:t>
            </a:r>
            <a:r>
              <a:rPr lang="en-US" sz="2800">
                <a:solidFill>
                  <a:schemeClr val="tx1"/>
                </a:solidFill>
                <a:latin typeface="Times New Roman" pitchFamily="-84" charset="0"/>
              </a:rPr>
              <a:t>in a solvent versus a stationary phase. </a:t>
            </a:r>
            <a:r>
              <a:rPr lang="en-US" sz="2800">
                <a:solidFill>
                  <a:srgbClr val="CF0E30"/>
                </a:solidFill>
                <a:latin typeface="Times New Roman" pitchFamily="-84" charset="0"/>
              </a:rPr>
              <a:t>Examples:</a:t>
            </a:r>
            <a:r>
              <a:rPr lang="en-US" sz="2800">
                <a:solidFill>
                  <a:schemeClr val="tx1"/>
                </a:solidFill>
                <a:latin typeface="Times New Roman" pitchFamily="-84" charset="0"/>
              </a:rPr>
              <a:t> paper, thin layer (TLC), column, gas-liquid (GC); liquid-liquid: (HPLC), reverse phase.</a:t>
            </a:r>
          </a:p>
        </p:txBody>
      </p:sp>
      <p:sp>
        <p:nvSpPr>
          <p:cNvPr id="56325" name="Text Box 5"/>
          <p:cNvSpPr txBox="1">
            <a:spLocks noChangeArrowheads="1"/>
          </p:cNvSpPr>
          <p:nvPr/>
        </p:nvSpPr>
        <p:spPr bwMode="auto">
          <a:xfrm>
            <a:off x="1143000" y="1600200"/>
            <a:ext cx="1862138" cy="519113"/>
          </a:xfrm>
          <a:prstGeom prst="rect">
            <a:avLst/>
          </a:prstGeom>
          <a:noFill/>
          <a:ln w="12700">
            <a:noFill/>
            <a:miter lim="800000"/>
            <a:headEnd/>
            <a:tailEnd/>
          </a:ln>
        </p:spPr>
        <p:txBody>
          <a:bodyPr wrap="none">
            <a:prstTxWarp prst="textNoShape">
              <a:avLst/>
            </a:prstTxWarp>
            <a:spAutoFit/>
          </a:bodyPr>
          <a:lstStyle/>
          <a:p>
            <a:pPr eaLnBrk="0" hangingPunct="0"/>
            <a:r>
              <a:rPr lang="en-US" sz="2800" b="1">
                <a:solidFill>
                  <a:schemeClr val="tx1"/>
                </a:solidFill>
                <a:latin typeface="Times New Roman" pitchFamily="-84" charset="0"/>
              </a:rPr>
              <a:t>Extraction:</a:t>
            </a:r>
          </a:p>
        </p:txBody>
      </p:sp>
      <p:sp>
        <p:nvSpPr>
          <p:cNvPr id="56326" name="Text Box 6"/>
          <p:cNvSpPr txBox="1">
            <a:spLocks noChangeArrowheads="1"/>
          </p:cNvSpPr>
          <p:nvPr/>
        </p:nvSpPr>
        <p:spPr bwMode="auto">
          <a:xfrm>
            <a:off x="1143000" y="3657600"/>
            <a:ext cx="2811463" cy="519113"/>
          </a:xfrm>
          <a:prstGeom prst="rect">
            <a:avLst/>
          </a:prstGeom>
          <a:noFill/>
          <a:ln w="12700">
            <a:noFill/>
            <a:miter lim="800000"/>
            <a:headEnd/>
            <a:tailEnd/>
          </a:ln>
        </p:spPr>
        <p:txBody>
          <a:bodyPr wrap="none">
            <a:prstTxWarp prst="textNoShape">
              <a:avLst/>
            </a:prstTxWarp>
            <a:spAutoFit/>
          </a:bodyPr>
          <a:lstStyle/>
          <a:p>
            <a:pPr eaLnBrk="0" hangingPunct="0"/>
            <a:r>
              <a:rPr lang="en-US" sz="2800" b="1">
                <a:solidFill>
                  <a:schemeClr val="tx1"/>
                </a:solidFill>
                <a:latin typeface="Times New Roman" pitchFamily="-84" charset="0"/>
              </a:rPr>
              <a:t>Chromatography: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9988">
                                            <p:txEl>
                                              <p:pRg st="1" end="1"/>
                                            </p:txEl>
                                          </p:spTgt>
                                        </p:tgtEl>
                                        <p:attrNameLst>
                                          <p:attrName>style.visibility</p:attrName>
                                        </p:attrNameLst>
                                      </p:cBhvr>
                                      <p:to>
                                        <p:strVal val="visible"/>
                                      </p:to>
                                    </p:set>
                                    <p:anim calcmode="lin" valueType="num">
                                      <p:cBhvr additive="base">
                                        <p:cTn id="7" dur="500" fill="hold"/>
                                        <p:tgtEl>
                                          <p:spTgt spid="169988">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998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9988">
                                            <p:txEl>
                                              <p:pRg st="3" end="3"/>
                                            </p:txEl>
                                          </p:spTgt>
                                        </p:tgtEl>
                                        <p:attrNameLst>
                                          <p:attrName>style.visibility</p:attrName>
                                        </p:attrNameLst>
                                      </p:cBhvr>
                                      <p:to>
                                        <p:strVal val="visible"/>
                                      </p:to>
                                    </p:set>
                                    <p:anim calcmode="lin" valueType="num">
                                      <p:cBhvr additive="base">
                                        <p:cTn id="13" dur="500" fill="hold"/>
                                        <p:tgtEl>
                                          <p:spTgt spid="169988">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998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8" grpId="0" build="p" autoUpdateAnimBg="0"/>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58370" name="Picture 2" descr="2-D.jpg                                                        0000003EZip 100                        AB89E6CB:"/>
          <p:cNvPicPr>
            <a:picLocks noChangeAspect="1" noChangeArrowheads="1"/>
          </p:cNvPicPr>
          <p:nvPr/>
        </p:nvPicPr>
        <p:blipFill>
          <a:blip r:embed="rId2"/>
          <a:srcRect/>
          <a:stretch>
            <a:fillRect/>
          </a:stretch>
        </p:blipFill>
        <p:spPr bwMode="auto">
          <a:xfrm>
            <a:off x="2895600" y="838200"/>
            <a:ext cx="3803650" cy="5638800"/>
          </a:xfrm>
          <a:prstGeom prst="rect">
            <a:avLst/>
          </a:prstGeom>
          <a:noFill/>
          <a:ln w="9525">
            <a:noFill/>
            <a:miter lim="800000"/>
            <a:headEnd/>
            <a:tailEnd/>
          </a:ln>
        </p:spPr>
      </p:pic>
      <p:sp>
        <p:nvSpPr>
          <p:cNvPr id="58371" name="Rectangle 3"/>
          <p:cNvSpPr>
            <a:spLocks noChangeArrowheads="1"/>
          </p:cNvSpPr>
          <p:nvPr/>
        </p:nvSpPr>
        <p:spPr bwMode="auto">
          <a:xfrm>
            <a:off x="3733800" y="152400"/>
            <a:ext cx="2139950" cy="641350"/>
          </a:xfrm>
          <a:prstGeom prst="rect">
            <a:avLst/>
          </a:prstGeom>
          <a:noFill/>
          <a:ln w="12700">
            <a:noFill/>
            <a:miter lim="800000"/>
            <a:headEnd/>
            <a:tailEnd/>
          </a:ln>
        </p:spPr>
        <p:txBody>
          <a:bodyPr wrap="none">
            <a:prstTxWarp prst="textNoShape">
              <a:avLst/>
            </a:prstTxWarp>
            <a:spAutoFit/>
          </a:bodyPr>
          <a:lstStyle/>
          <a:p>
            <a:pPr eaLnBrk="0" hangingPunct="0"/>
            <a:r>
              <a:rPr lang="en-US" sz="3600" b="1" i="0">
                <a:solidFill>
                  <a:schemeClr val="tx1"/>
                </a:solidFill>
                <a:latin typeface="Arial" pitchFamily="-84" charset="0"/>
              </a:rPr>
              <a:t>Filtration</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59394" name="Picture 2"/>
          <p:cNvPicPr>
            <a:picLocks noChangeArrowheads="1"/>
          </p:cNvPicPr>
          <p:nvPr/>
        </p:nvPicPr>
        <p:blipFill>
          <a:blip r:embed="rId2"/>
          <a:srcRect/>
          <a:stretch>
            <a:fillRect/>
          </a:stretch>
        </p:blipFill>
        <p:spPr bwMode="auto">
          <a:xfrm>
            <a:off x="609600" y="762000"/>
            <a:ext cx="7734300" cy="5797550"/>
          </a:xfrm>
          <a:prstGeom prst="rect">
            <a:avLst/>
          </a:prstGeom>
          <a:noFill/>
          <a:ln w="12700">
            <a:noFill/>
            <a:miter lim="800000"/>
            <a:headEnd/>
            <a:tailEnd/>
          </a:ln>
        </p:spPr>
      </p:pic>
      <p:sp>
        <p:nvSpPr>
          <p:cNvPr id="59395" name="Rectangle 3"/>
          <p:cNvSpPr>
            <a:spLocks noChangeArrowheads="1"/>
          </p:cNvSpPr>
          <p:nvPr/>
        </p:nvSpPr>
        <p:spPr bwMode="auto">
          <a:xfrm>
            <a:off x="2743200" y="152400"/>
            <a:ext cx="3305175" cy="638175"/>
          </a:xfrm>
          <a:prstGeom prst="rect">
            <a:avLst/>
          </a:prstGeom>
          <a:noFill/>
          <a:ln w="12700">
            <a:noFill/>
            <a:miter lim="800000"/>
            <a:headEnd/>
            <a:tailEnd/>
          </a:ln>
        </p:spPr>
        <p:txBody>
          <a:bodyPr wrap="none" lIns="90488" tIns="44450" rIns="90488" bIns="44450">
            <a:prstTxWarp prst="textNoShape">
              <a:avLst/>
            </a:prstTxWarp>
            <a:spAutoFit/>
          </a:bodyPr>
          <a:lstStyle/>
          <a:p>
            <a:pPr eaLnBrk="0" hangingPunct="0"/>
            <a:r>
              <a:rPr lang="en-US" sz="3600" b="1" i="0">
                <a:solidFill>
                  <a:schemeClr val="tx1"/>
                </a:solidFill>
                <a:latin typeface="Arial" pitchFamily="-84" charset="0"/>
              </a:rPr>
              <a:t>Crystallization</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60418" name="Picture 2" descr="0051.jpg                                                       0000003EZip 100                        AB89E6CB:"/>
          <p:cNvPicPr>
            <a:picLocks noChangeAspect="1" noChangeArrowheads="1"/>
          </p:cNvPicPr>
          <p:nvPr/>
        </p:nvPicPr>
        <p:blipFill>
          <a:blip r:embed="rId2"/>
          <a:srcRect t="1950"/>
          <a:stretch>
            <a:fillRect/>
          </a:stretch>
        </p:blipFill>
        <p:spPr bwMode="auto">
          <a:xfrm>
            <a:off x="609600" y="271463"/>
            <a:ext cx="8102600" cy="59578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762000" y="228600"/>
            <a:ext cx="3810000" cy="1162050"/>
          </a:xfrm>
        </p:spPr>
        <p:txBody>
          <a:bodyPr/>
          <a:lstStyle/>
          <a:p>
            <a:r>
              <a:rPr lang="en-US" sz="3200">
                <a:latin typeface="Arial" pitchFamily="-84" charset="0"/>
                <a:ea typeface="ＭＳ Ｐゴシック" pitchFamily="-84" charset="-128"/>
                <a:cs typeface="ＭＳ Ｐゴシック" pitchFamily="-84" charset="-128"/>
              </a:rPr>
              <a:t>Closer to actual </a:t>
            </a:r>
            <a:br>
              <a:rPr lang="en-US" sz="3200">
                <a:latin typeface="Arial" pitchFamily="-84" charset="0"/>
                <a:ea typeface="ＭＳ Ｐゴシック" pitchFamily="-84" charset="-128"/>
                <a:cs typeface="ＭＳ Ｐゴシック" pitchFamily="-84" charset="-128"/>
              </a:rPr>
            </a:br>
            <a:r>
              <a:rPr lang="en-US" sz="3200">
                <a:latin typeface="Arial" pitchFamily="-84" charset="0"/>
                <a:ea typeface="ＭＳ Ｐゴシック" pitchFamily="-84" charset="-128"/>
                <a:cs typeface="ＭＳ Ｐゴシック" pitchFamily="-84" charset="-128"/>
              </a:rPr>
              <a:t>apparatus</a:t>
            </a:r>
          </a:p>
        </p:txBody>
      </p:sp>
      <p:pic>
        <p:nvPicPr>
          <p:cNvPr id="61443" name="Picture 3" descr="simple-dist1.gif                                               00000002&#10;Chem 120-2002                  AB89E6CB:"/>
          <p:cNvPicPr>
            <a:picLocks noChangeAspect="1" noChangeArrowheads="1"/>
          </p:cNvPicPr>
          <p:nvPr/>
        </p:nvPicPr>
        <p:blipFill>
          <a:blip r:embed="rId2"/>
          <a:srcRect/>
          <a:stretch>
            <a:fillRect/>
          </a:stretch>
        </p:blipFill>
        <p:spPr bwMode="auto">
          <a:xfrm>
            <a:off x="457200" y="1524000"/>
            <a:ext cx="2857500" cy="3175000"/>
          </a:xfrm>
          <a:prstGeom prst="rect">
            <a:avLst/>
          </a:prstGeom>
          <a:noFill/>
          <a:ln w="9525">
            <a:noFill/>
            <a:miter lim="800000"/>
            <a:headEnd/>
            <a:tailEnd/>
          </a:ln>
        </p:spPr>
      </p:pic>
      <p:pic>
        <p:nvPicPr>
          <p:cNvPr id="61444" name="Picture 3" descr="Picture 20.png">
            <a:hlinkClick r:id="rId3" action="ppaction://hlinkfile"/>
          </p:cNvPr>
          <p:cNvPicPr>
            <a:picLocks noChangeAspect="1"/>
          </p:cNvPicPr>
          <p:nvPr/>
        </p:nvPicPr>
        <p:blipFill>
          <a:blip r:embed="rId4"/>
          <a:srcRect/>
          <a:stretch>
            <a:fillRect/>
          </a:stretch>
        </p:blipFill>
        <p:spPr bwMode="auto">
          <a:xfrm>
            <a:off x="3581400" y="1524000"/>
            <a:ext cx="5334000" cy="3975100"/>
          </a:xfrm>
          <a:prstGeom prst="rect">
            <a:avLst/>
          </a:prstGeom>
          <a:noFill/>
          <a:ln w="9525">
            <a:noFill/>
            <a:miter lim="800000"/>
            <a:headEnd/>
            <a:tailEnd/>
          </a:ln>
        </p:spPr>
      </p:pic>
      <p:sp>
        <p:nvSpPr>
          <p:cNvPr id="61445" name="Text Box 3"/>
          <p:cNvSpPr txBox="1">
            <a:spLocks noChangeArrowheads="1"/>
          </p:cNvSpPr>
          <p:nvPr/>
        </p:nvSpPr>
        <p:spPr bwMode="auto">
          <a:xfrm>
            <a:off x="1447800" y="5638800"/>
            <a:ext cx="6557963" cy="954088"/>
          </a:xfrm>
          <a:prstGeom prst="rect">
            <a:avLst/>
          </a:prstGeom>
          <a:noFill/>
          <a:ln w="12700">
            <a:noFill/>
            <a:miter lim="800000"/>
            <a:headEnd/>
            <a:tailEnd/>
          </a:ln>
        </p:spPr>
        <p:txBody>
          <a:bodyPr wrap="none">
            <a:prstTxWarp prst="textNoShape">
              <a:avLst/>
            </a:prstTxWarp>
            <a:spAutoFit/>
          </a:bodyPr>
          <a:lstStyle/>
          <a:p>
            <a:pPr algn="ctr" eaLnBrk="0" hangingPunct="0"/>
            <a:r>
              <a:rPr lang="en-US" sz="3200">
                <a:latin typeface="Arial Narrow" pitchFamily="-84" charset="0"/>
              </a:rPr>
              <a:t>Oil Refining:</a:t>
            </a:r>
            <a:r>
              <a:rPr lang="en-US">
                <a:latin typeface="Arial Narrow" pitchFamily="-84" charset="0"/>
              </a:rPr>
              <a:t> </a:t>
            </a:r>
          </a:p>
          <a:p>
            <a:pPr algn="ctr" eaLnBrk="0" hangingPunct="0"/>
            <a:r>
              <a:rPr lang="en-US">
                <a:solidFill>
                  <a:schemeClr val="tx1"/>
                </a:solidFill>
                <a:latin typeface="Times New Roman" pitchFamily="-84" charset="0"/>
                <a:hlinkClick r:id="rId5"/>
              </a:rPr>
              <a:t>http://science.howstuffworks.com/oil-refining4.htm</a:t>
            </a:r>
            <a:endParaRPr lang="en-US">
              <a:solidFill>
                <a:schemeClr val="tx1"/>
              </a:solidFill>
              <a:latin typeface="Times New Roman" pitchFamily="-8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62466" name="Picture 2" descr="0052.jpg                                                       0000003EZip 100                        AB89E6CB:"/>
          <p:cNvPicPr>
            <a:picLocks noChangeAspect="1" noChangeArrowheads="1"/>
          </p:cNvPicPr>
          <p:nvPr/>
        </p:nvPicPr>
        <p:blipFill>
          <a:blip r:embed="rId2"/>
          <a:srcRect t="1950"/>
          <a:stretch>
            <a:fillRect/>
          </a:stretch>
        </p:blipFill>
        <p:spPr bwMode="auto">
          <a:xfrm>
            <a:off x="1600200" y="1066800"/>
            <a:ext cx="6350000" cy="4670425"/>
          </a:xfrm>
          <a:prstGeom prst="rect">
            <a:avLst/>
          </a:prstGeom>
          <a:noFill/>
          <a:ln w="9525">
            <a:noFill/>
            <a:miter lim="800000"/>
            <a:headEnd/>
            <a:tailEnd/>
          </a:ln>
        </p:spPr>
      </p:pic>
      <p:pic>
        <p:nvPicPr>
          <p:cNvPr id="62467" name="Picture 3" descr="SepFunnel-1.jpg                                                00000002&#10;Chem 120-2002                  AB89E6CB:"/>
          <p:cNvPicPr>
            <a:picLocks noChangeAspect="1" noChangeArrowheads="1"/>
          </p:cNvPicPr>
          <p:nvPr/>
        </p:nvPicPr>
        <p:blipFill>
          <a:blip r:embed="rId3"/>
          <a:srcRect/>
          <a:stretch>
            <a:fillRect/>
          </a:stretch>
        </p:blipFill>
        <p:spPr bwMode="auto">
          <a:xfrm>
            <a:off x="152400" y="1981200"/>
            <a:ext cx="1282700" cy="2743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latin typeface="Arial" pitchFamily="-84" charset="0"/>
                <a:ea typeface="ＭＳ Ｐゴシック" pitchFamily="-84" charset="-128"/>
                <a:cs typeface="ＭＳ Ｐゴシック" pitchFamily="-84" charset="-128"/>
              </a:rPr>
              <a:t>Paper Chromatography</a:t>
            </a:r>
          </a:p>
        </p:txBody>
      </p:sp>
      <p:pic>
        <p:nvPicPr>
          <p:cNvPr id="63491" name="Picture 3" descr="C:\Documents and Settings\smithja\Desktop\zumdahl\ppts\photos\jpg\fig_01_15a.jpg"/>
          <p:cNvPicPr>
            <a:picLocks noChangeAspect="1" noChangeArrowheads="1"/>
          </p:cNvPicPr>
          <p:nvPr/>
        </p:nvPicPr>
        <p:blipFill>
          <a:blip r:embed="rId2"/>
          <a:srcRect/>
          <a:stretch>
            <a:fillRect/>
          </a:stretch>
        </p:blipFill>
        <p:spPr bwMode="auto">
          <a:xfrm>
            <a:off x="533400" y="2133600"/>
            <a:ext cx="2290763" cy="3657600"/>
          </a:xfrm>
          <a:prstGeom prst="rect">
            <a:avLst/>
          </a:prstGeom>
          <a:noFill/>
          <a:ln w="12699">
            <a:solidFill>
              <a:srgbClr val="000000"/>
            </a:solidFill>
            <a:miter lim="800000"/>
            <a:headEnd/>
            <a:tailEnd/>
          </a:ln>
        </p:spPr>
      </p:pic>
      <p:pic>
        <p:nvPicPr>
          <p:cNvPr id="63492" name="Picture 4" descr="C:\Documents and Settings\smithja\Desktop\zumdahl\ppts\photos\jpg\fig_01_15b.jpg"/>
          <p:cNvPicPr>
            <a:picLocks noChangeAspect="1" noChangeArrowheads="1"/>
          </p:cNvPicPr>
          <p:nvPr/>
        </p:nvPicPr>
        <p:blipFill>
          <a:blip r:embed="rId3"/>
          <a:srcRect/>
          <a:stretch>
            <a:fillRect/>
          </a:stretch>
        </p:blipFill>
        <p:spPr bwMode="auto">
          <a:xfrm>
            <a:off x="3276600" y="2133600"/>
            <a:ext cx="2333625" cy="3657600"/>
          </a:xfrm>
          <a:prstGeom prst="rect">
            <a:avLst/>
          </a:prstGeom>
          <a:noFill/>
          <a:ln w="12699">
            <a:solidFill>
              <a:srgbClr val="000000"/>
            </a:solidFill>
            <a:miter lim="800000"/>
            <a:headEnd/>
            <a:tailEnd/>
          </a:ln>
        </p:spPr>
      </p:pic>
      <p:pic>
        <p:nvPicPr>
          <p:cNvPr id="63493" name="Picture 5" descr="C:\Documents and Settings\smithja\Desktop\zumdahl\ppts\photos\jpg\fig_01_15c.jpg"/>
          <p:cNvPicPr>
            <a:picLocks noChangeAspect="1" noChangeArrowheads="1"/>
          </p:cNvPicPr>
          <p:nvPr/>
        </p:nvPicPr>
        <p:blipFill>
          <a:blip r:embed="rId4"/>
          <a:srcRect/>
          <a:stretch>
            <a:fillRect/>
          </a:stretch>
        </p:blipFill>
        <p:spPr bwMode="auto">
          <a:xfrm>
            <a:off x="5867400" y="2133600"/>
            <a:ext cx="2259013" cy="3724275"/>
          </a:xfrm>
          <a:prstGeom prst="rect">
            <a:avLst/>
          </a:prstGeom>
          <a:noFill/>
          <a:ln w="12699">
            <a:solidFill>
              <a:srgbClr val="000000"/>
            </a:solid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latin typeface="Arial" pitchFamily="-84" charset="0"/>
                <a:ea typeface="ＭＳ Ｐゴシック" pitchFamily="-84" charset="-128"/>
                <a:cs typeface="ＭＳ Ｐゴシック" pitchFamily="-84" charset="-128"/>
              </a:rPr>
              <a:t>Thin Layer Chromatography</a:t>
            </a:r>
          </a:p>
        </p:txBody>
      </p:sp>
      <p:pic>
        <p:nvPicPr>
          <p:cNvPr id="64515" name="Picture 3" descr="TLC-comb-1.jpg                                                 00000002&#10;Chem 120-2002                  AB89E6CB:"/>
          <p:cNvPicPr>
            <a:picLocks noChangeAspect="1" noChangeArrowheads="1"/>
          </p:cNvPicPr>
          <p:nvPr/>
        </p:nvPicPr>
        <p:blipFill>
          <a:blip r:embed="rId2"/>
          <a:srcRect/>
          <a:stretch>
            <a:fillRect/>
          </a:stretch>
        </p:blipFill>
        <p:spPr bwMode="auto">
          <a:xfrm>
            <a:off x="2362200" y="1752600"/>
            <a:ext cx="4724400" cy="4094163"/>
          </a:xfrm>
          <a:prstGeom prst="rect">
            <a:avLst/>
          </a:prstGeom>
          <a:noFill/>
          <a:ln w="9525">
            <a:noFill/>
            <a:miter lim="800000"/>
            <a:headEnd/>
            <a:tailEnd/>
          </a:ln>
        </p:spPr>
      </p:pic>
      <p:sp>
        <p:nvSpPr>
          <p:cNvPr id="64516" name="Text Box 4"/>
          <p:cNvSpPr txBox="1">
            <a:spLocks noChangeArrowheads="1"/>
          </p:cNvSpPr>
          <p:nvPr/>
        </p:nvSpPr>
        <p:spPr bwMode="auto">
          <a:xfrm>
            <a:off x="2362200" y="6096000"/>
            <a:ext cx="5013325" cy="450850"/>
          </a:xfrm>
          <a:prstGeom prst="rect">
            <a:avLst/>
          </a:prstGeom>
          <a:noFill/>
          <a:ln w="12700">
            <a:noFill/>
            <a:miter lim="800000"/>
            <a:headEnd/>
            <a:tailEnd/>
          </a:ln>
        </p:spPr>
        <p:txBody>
          <a:bodyPr wrap="none">
            <a:prstTxWarp prst="textNoShape">
              <a:avLst/>
            </a:prstTxWarp>
            <a:spAutoFit/>
          </a:bodyPr>
          <a:lstStyle/>
          <a:p>
            <a:pPr eaLnBrk="0" hangingPunct="0"/>
            <a:r>
              <a:rPr lang="en-US" sz="2000" i="0">
                <a:solidFill>
                  <a:srgbClr val="037C03"/>
                </a:solidFill>
                <a:latin typeface="Arial Black" pitchFamily="-84" charset="0"/>
              </a:rPr>
              <a:t>Stationary phase: silica or alumina</a:t>
            </a:r>
            <a:endParaRPr lang="en-US" sz="2000" b="1" i="0">
              <a:solidFill>
                <a:srgbClr val="037C03"/>
              </a:solidFill>
              <a:latin typeface="Arial Black" pitchFamily="-8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65538" name="Picture 2"/>
          <p:cNvPicPr>
            <a:picLocks noChangeArrowheads="1"/>
          </p:cNvPicPr>
          <p:nvPr/>
        </p:nvPicPr>
        <p:blipFill>
          <a:blip r:embed="rId2"/>
          <a:srcRect/>
          <a:stretch>
            <a:fillRect/>
          </a:stretch>
        </p:blipFill>
        <p:spPr bwMode="auto">
          <a:xfrm>
            <a:off x="533400" y="698500"/>
            <a:ext cx="8115300" cy="5930900"/>
          </a:xfrm>
          <a:prstGeom prst="rect">
            <a:avLst/>
          </a:prstGeom>
          <a:noFill/>
          <a:ln w="12700">
            <a:noFill/>
            <a:miter lim="800000"/>
            <a:headEnd/>
            <a:tailEnd/>
          </a:ln>
        </p:spPr>
      </p:pic>
      <p:sp>
        <p:nvSpPr>
          <p:cNvPr id="65539" name="Rectangle 3"/>
          <p:cNvSpPr>
            <a:spLocks noChangeArrowheads="1"/>
          </p:cNvSpPr>
          <p:nvPr/>
        </p:nvSpPr>
        <p:spPr bwMode="auto">
          <a:xfrm>
            <a:off x="174625" y="123825"/>
            <a:ext cx="8816975" cy="638175"/>
          </a:xfrm>
          <a:prstGeom prst="rect">
            <a:avLst/>
          </a:prstGeom>
          <a:noFill/>
          <a:ln w="12700">
            <a:noFill/>
            <a:miter lim="800000"/>
            <a:headEnd/>
            <a:tailEnd/>
          </a:ln>
        </p:spPr>
        <p:txBody>
          <a:bodyPr wrap="none" lIns="90488" tIns="44450" rIns="90488" bIns="44450">
            <a:prstTxWarp prst="textNoShape">
              <a:avLst/>
            </a:prstTxWarp>
            <a:spAutoFit/>
          </a:bodyPr>
          <a:lstStyle/>
          <a:p>
            <a:pPr eaLnBrk="0" hangingPunct="0"/>
            <a:r>
              <a:rPr lang="en-US" sz="3600" b="1" i="0">
                <a:solidFill>
                  <a:schemeClr val="tx1"/>
                </a:solidFill>
                <a:latin typeface="Arial" pitchFamily="-84" charset="0"/>
              </a:rPr>
              <a:t>Procedure for Column Chromatography</a:t>
            </a:r>
            <a:endParaRPr lang="en-US" sz="3200" i="0">
              <a:solidFill>
                <a:schemeClr val="tx1"/>
              </a:solidFill>
              <a:latin typeface="Arial" pitchFamily="-84"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66562" name="Picture 2" descr="0054.jpg                                                       0000003EZip 100                        AB89E6CB:"/>
          <p:cNvPicPr>
            <a:picLocks noChangeAspect="1" noChangeArrowheads="1"/>
          </p:cNvPicPr>
          <p:nvPr/>
        </p:nvPicPr>
        <p:blipFill>
          <a:blip r:embed="rId2"/>
          <a:srcRect t="2699"/>
          <a:stretch>
            <a:fillRect/>
          </a:stretch>
        </p:blipFill>
        <p:spPr bwMode="auto">
          <a:xfrm>
            <a:off x="381000" y="381000"/>
            <a:ext cx="8458200" cy="61737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685800" y="1752600"/>
            <a:ext cx="6934200" cy="1447800"/>
          </a:xfrm>
          <a:prstGeom prst="rect">
            <a:avLst/>
          </a:prstGeom>
          <a:noFill/>
          <a:ln w="12700">
            <a:noFill/>
            <a:miter lim="800000"/>
            <a:headEnd/>
            <a:tailEnd/>
          </a:ln>
          <a:effectLst/>
        </p:spPr>
        <p:txBody>
          <a:bodyPr lIns="90487" tIns="44450" rIns="90487" bIns="44450">
            <a:prstTxWarp prst="textNoShape">
              <a:avLst/>
            </a:prstTxWarp>
          </a:bodyPr>
          <a:lstStyle/>
          <a:p>
            <a:pPr marL="342900" indent="-342900" eaLnBrk="0" hangingPunct="0">
              <a:buClr>
                <a:schemeClr val="accent1"/>
              </a:buClr>
              <a:buSzPct val="75000"/>
              <a:buFont typeface="Monotype Sorts" pitchFamily="-106" charset="2"/>
              <a:buNone/>
              <a:defRPr/>
            </a:pPr>
            <a:r>
              <a:rPr lang="en-US" sz="3200" dirty="0">
                <a:solidFill>
                  <a:srgbClr val="FF9900"/>
                </a:solidFill>
                <a:latin typeface="Helvetica" pitchFamily="-106" charset="0"/>
                <a:ea typeface="+mn-ea"/>
                <a:cs typeface="+mn-cs"/>
              </a:rPr>
              <a:t>	</a:t>
            </a:r>
            <a:r>
              <a:rPr lang="en-US" sz="2800" dirty="0">
                <a:solidFill>
                  <a:srgbClr val="FF9900"/>
                </a:solidFill>
                <a:effectLst>
                  <a:outerShdw blurRad="38100" dist="38100" dir="2700000" algn="tl">
                    <a:srgbClr val="DDDDDD"/>
                  </a:outerShdw>
                </a:effectLst>
                <a:latin typeface="Helvetica" pitchFamily="-106" charset="0"/>
                <a:ea typeface="+mn-ea"/>
                <a:cs typeface="+mn-cs"/>
              </a:rPr>
              <a:t>Element:</a:t>
            </a:r>
            <a:r>
              <a:rPr lang="en-US" sz="2800" dirty="0">
                <a:effectLst>
                  <a:outerShdw blurRad="38100" dist="38100" dir="2700000" algn="tl">
                    <a:srgbClr val="DDDDDD"/>
                  </a:outerShdw>
                </a:effectLst>
                <a:latin typeface="Helvetica" pitchFamily="-106" charset="0"/>
                <a:ea typeface="+mn-ea"/>
                <a:cs typeface="+mn-cs"/>
              </a:rPr>
              <a:t>  </a:t>
            </a:r>
            <a:r>
              <a:rPr lang="en-US" sz="2800" dirty="0">
                <a:solidFill>
                  <a:schemeClr val="tx1"/>
                </a:solidFill>
                <a:effectLst>
                  <a:outerShdw blurRad="38100" dist="38100" dir="2700000" algn="tl">
                    <a:srgbClr val="DDDDDD"/>
                  </a:outerShdw>
                </a:effectLst>
                <a:latin typeface="Helvetica" pitchFamily="-106" charset="0"/>
                <a:ea typeface="+mn-ea"/>
                <a:cs typeface="+mn-cs"/>
              </a:rPr>
              <a:t>A substance that cannot be broken into simpler substances by chemical means, </a:t>
            </a:r>
            <a:r>
              <a:rPr lang="en-US" sz="2800" dirty="0" err="1">
                <a:solidFill>
                  <a:schemeClr val="tx1"/>
                </a:solidFill>
                <a:effectLst>
                  <a:outerShdw blurRad="38100" dist="38100" dir="2700000" algn="tl">
                    <a:srgbClr val="DDDDDD"/>
                  </a:outerShdw>
                </a:effectLst>
                <a:latin typeface="Helvetica" pitchFamily="-106" charset="0"/>
                <a:ea typeface="+mn-ea"/>
                <a:cs typeface="+mn-cs"/>
              </a:rPr>
              <a:t>eg</a:t>
            </a:r>
            <a:r>
              <a:rPr lang="en-US" sz="2800" dirty="0">
                <a:solidFill>
                  <a:schemeClr val="tx1"/>
                </a:solidFill>
                <a:effectLst>
                  <a:outerShdw blurRad="38100" dist="38100" dir="2700000" algn="tl">
                    <a:srgbClr val="DDDDDD"/>
                  </a:outerShdw>
                </a:effectLst>
                <a:latin typeface="Helvetica" pitchFamily="-106" charset="0"/>
                <a:ea typeface="+mn-ea"/>
                <a:cs typeface="+mn-cs"/>
              </a:rPr>
              <a:t>. Fe, Iron or S</a:t>
            </a:r>
            <a:r>
              <a:rPr lang="en-US" sz="2800" baseline="-25000" dirty="0">
                <a:solidFill>
                  <a:schemeClr val="tx1"/>
                </a:solidFill>
                <a:effectLst>
                  <a:outerShdw blurRad="38100" dist="38100" dir="2700000" algn="tl">
                    <a:srgbClr val="DDDDDD"/>
                  </a:outerShdw>
                </a:effectLst>
                <a:latin typeface="Helvetica" pitchFamily="-106" charset="0"/>
                <a:ea typeface="+mn-ea"/>
                <a:cs typeface="+mn-cs"/>
              </a:rPr>
              <a:t>8 </a:t>
            </a:r>
            <a:r>
              <a:rPr lang="en-US" sz="2800" dirty="0">
                <a:solidFill>
                  <a:schemeClr val="tx1"/>
                </a:solidFill>
                <a:effectLst>
                  <a:outerShdw blurRad="38100" dist="38100" dir="2700000" algn="tl">
                    <a:srgbClr val="DDDDDD"/>
                  </a:outerShdw>
                </a:effectLst>
                <a:latin typeface="Helvetica" pitchFamily="-106" charset="0"/>
                <a:ea typeface="+mn-ea"/>
                <a:cs typeface="+mn-cs"/>
              </a:rPr>
              <a:t>Sulfur</a:t>
            </a:r>
          </a:p>
        </p:txBody>
      </p:sp>
      <p:sp>
        <p:nvSpPr>
          <p:cNvPr id="121859" name="Rectangle 3"/>
          <p:cNvSpPr>
            <a:spLocks noChangeArrowheads="1"/>
          </p:cNvSpPr>
          <p:nvPr/>
        </p:nvSpPr>
        <p:spPr bwMode="auto">
          <a:xfrm>
            <a:off x="762000" y="3886200"/>
            <a:ext cx="6780213" cy="2305050"/>
          </a:xfrm>
          <a:prstGeom prst="rect">
            <a:avLst/>
          </a:prstGeom>
          <a:noFill/>
          <a:ln w="12700">
            <a:noFill/>
            <a:miter lim="800000"/>
            <a:headEnd/>
            <a:tailEnd/>
          </a:ln>
          <a:effectLst/>
        </p:spPr>
        <p:txBody>
          <a:bodyPr lIns="90487" tIns="44450" rIns="90487" bIns="44450">
            <a:prstTxWarp prst="textNoShape">
              <a:avLst/>
            </a:prstTxWarp>
            <a:spAutoFit/>
          </a:bodyPr>
          <a:lstStyle/>
          <a:p>
            <a:pPr eaLnBrk="0" hangingPunct="0">
              <a:defRPr/>
            </a:pPr>
            <a:r>
              <a:rPr lang="en-US" sz="2800" dirty="0">
                <a:solidFill>
                  <a:srgbClr val="FF9900"/>
                </a:solidFill>
                <a:effectLst>
                  <a:outerShdw blurRad="38100" dist="38100" dir="2700000" algn="tl">
                    <a:srgbClr val="DDDDDD"/>
                  </a:outerShdw>
                </a:effectLst>
                <a:latin typeface="Helvetica" pitchFamily="-106" charset="0"/>
                <a:ea typeface="+mn-ea"/>
                <a:cs typeface="+mn-cs"/>
              </a:rPr>
              <a:t>Compound:</a:t>
            </a:r>
            <a:r>
              <a:rPr lang="en-US" sz="2800" dirty="0">
                <a:effectLst>
                  <a:outerShdw blurRad="38100" dist="38100" dir="2700000" algn="tl">
                    <a:srgbClr val="DDDDDD"/>
                  </a:outerShdw>
                </a:effectLst>
                <a:latin typeface="Helvetica" pitchFamily="-106" charset="0"/>
                <a:ea typeface="+mn-ea"/>
                <a:cs typeface="+mn-cs"/>
              </a:rPr>
              <a:t>  </a:t>
            </a:r>
            <a:r>
              <a:rPr lang="en-US" sz="2800" dirty="0">
                <a:solidFill>
                  <a:schemeClr val="tx1"/>
                </a:solidFill>
                <a:effectLst>
                  <a:outerShdw blurRad="38100" dist="38100" dir="2700000" algn="tl">
                    <a:srgbClr val="DDDDDD"/>
                  </a:outerShdw>
                </a:effectLst>
                <a:latin typeface="Helvetica" pitchFamily="-106" charset="0"/>
                <a:ea typeface="+mn-ea"/>
                <a:cs typeface="+mn-cs"/>
              </a:rPr>
              <a:t>A substance with a constant composition that can be broken down into elements only by chemical </a:t>
            </a:r>
            <a:r>
              <a:rPr lang="en-US" sz="2800" dirty="0" err="1">
                <a:solidFill>
                  <a:schemeClr val="tx1"/>
                </a:solidFill>
                <a:effectLst>
                  <a:outerShdw blurRad="38100" dist="38100" dir="2700000" algn="tl">
                    <a:srgbClr val="DDDDDD"/>
                  </a:outerShdw>
                </a:effectLst>
                <a:latin typeface="Helvetica" pitchFamily="-106" charset="0"/>
                <a:ea typeface="+mn-ea"/>
                <a:cs typeface="+mn-cs"/>
              </a:rPr>
              <a:t>processes,eg</a:t>
            </a:r>
            <a:r>
              <a:rPr lang="en-US" sz="2800" dirty="0">
                <a:solidFill>
                  <a:schemeClr val="tx1"/>
                </a:solidFill>
                <a:effectLst>
                  <a:outerShdw blurRad="38100" dist="38100" dir="2700000" algn="tl">
                    <a:srgbClr val="DDDDDD"/>
                  </a:outerShdw>
                </a:effectLst>
                <a:latin typeface="Helvetica" pitchFamily="-106" charset="0"/>
                <a:ea typeface="+mn-ea"/>
                <a:cs typeface="+mn-cs"/>
              </a:rPr>
              <a:t>. </a:t>
            </a:r>
            <a:r>
              <a:rPr lang="en-US" sz="2800" dirty="0" err="1">
                <a:solidFill>
                  <a:schemeClr val="tx1"/>
                </a:solidFill>
                <a:effectLst>
                  <a:outerShdw blurRad="38100" dist="38100" dir="2700000" algn="tl">
                    <a:srgbClr val="DDDDDD"/>
                  </a:outerShdw>
                </a:effectLst>
                <a:latin typeface="Helvetica" pitchFamily="-106" charset="0"/>
                <a:ea typeface="+mn-ea"/>
                <a:cs typeface="+mn-cs"/>
              </a:rPr>
              <a:t>FeS</a:t>
            </a:r>
            <a:r>
              <a:rPr lang="en-US" sz="2800" dirty="0">
                <a:solidFill>
                  <a:schemeClr val="tx1"/>
                </a:solidFill>
                <a:effectLst>
                  <a:outerShdw blurRad="38100" dist="38100" dir="2700000" algn="tl">
                    <a:srgbClr val="DDDDDD"/>
                  </a:outerShdw>
                </a:effectLst>
                <a:latin typeface="Helvetica" pitchFamily="-106" charset="0"/>
                <a:ea typeface="+mn-ea"/>
                <a:cs typeface="+mn-cs"/>
              </a:rPr>
              <a:t>, Iron (II) sulfide</a:t>
            </a:r>
            <a:endParaRPr lang="en-US" sz="2800" i="0" dirty="0">
              <a:solidFill>
                <a:schemeClr val="tx1"/>
              </a:solidFill>
              <a:effectLst>
                <a:outerShdw blurRad="38100" dist="38100" dir="2700000" algn="tl">
                  <a:srgbClr val="DDDDDD"/>
                </a:outerShdw>
              </a:effectLst>
              <a:latin typeface="Times New Roman" pitchFamily="-106" charset="0"/>
              <a:ea typeface="+mn-ea"/>
              <a:cs typeface="+mn-cs"/>
            </a:endParaRPr>
          </a:p>
          <a:p>
            <a:pPr algn="ctr" eaLnBrk="0" hangingPunct="0">
              <a:defRPr/>
            </a:pPr>
            <a:endParaRPr lang="en-US" sz="3200" i="0" dirty="0">
              <a:solidFill>
                <a:schemeClr val="tx1"/>
              </a:solidFill>
              <a:effectLst>
                <a:outerShdw blurRad="38100" dist="38100" dir="2700000" algn="tl">
                  <a:srgbClr val="DDDDDD"/>
                </a:outerShdw>
              </a:effectLst>
              <a:latin typeface="Times New Roman" pitchFamily="-106" charset="0"/>
              <a:ea typeface="+mn-ea"/>
              <a:cs typeface="+mn-cs"/>
            </a:endParaRPr>
          </a:p>
        </p:txBody>
      </p:sp>
      <p:sp>
        <p:nvSpPr>
          <p:cNvPr id="67588" name="Rectangle 4"/>
          <p:cNvSpPr>
            <a:spLocks noGrp="1" noChangeArrowheads="1"/>
          </p:cNvSpPr>
          <p:nvPr>
            <p:ph type="title"/>
          </p:nvPr>
        </p:nvSpPr>
        <p:spPr/>
        <p:txBody>
          <a:bodyPr/>
          <a:lstStyle/>
          <a:p>
            <a:pPr algn="ctr"/>
            <a:r>
              <a:rPr lang="en-US">
                <a:ea typeface="ＭＳ Ｐゴシック" pitchFamily="-84" charset="-128"/>
                <a:cs typeface="ＭＳ Ｐゴシック" pitchFamily="-84" charset="-128"/>
              </a:rPr>
              <a:t>Elements &amp; Compounds </a:t>
            </a:r>
          </a:p>
        </p:txBody>
      </p:sp>
      <p:pic>
        <p:nvPicPr>
          <p:cNvPr id="67589" name="Picture 5"/>
          <p:cNvPicPr>
            <a:picLocks noChangeArrowheads="1"/>
          </p:cNvPicPr>
          <p:nvPr/>
        </p:nvPicPr>
        <p:blipFill>
          <a:blip r:embed="rId2"/>
          <a:srcRect/>
          <a:stretch>
            <a:fillRect/>
          </a:stretch>
        </p:blipFill>
        <p:spPr bwMode="auto">
          <a:xfrm>
            <a:off x="7315200" y="1828800"/>
            <a:ext cx="1828800" cy="3505200"/>
          </a:xfrm>
          <a:prstGeom prst="rect">
            <a:avLst/>
          </a:prstGeom>
          <a:noFill/>
          <a:ln w="12700">
            <a:noFill/>
            <a:miter lim="800000"/>
            <a:headEnd/>
            <a:tailEnd/>
          </a:ln>
        </p:spPr>
      </p:pic>
      <p:sp>
        <p:nvSpPr>
          <p:cNvPr id="67590" name="Rectangle 5"/>
          <p:cNvSpPr>
            <a:spLocks noChangeArrowheads="1"/>
          </p:cNvSpPr>
          <p:nvPr/>
        </p:nvSpPr>
        <p:spPr bwMode="auto">
          <a:xfrm>
            <a:off x="2895600" y="3352800"/>
            <a:ext cx="2662238" cy="461963"/>
          </a:xfrm>
          <a:prstGeom prst="rect">
            <a:avLst/>
          </a:prstGeom>
          <a:noFill/>
          <a:ln w="9525">
            <a:noFill/>
            <a:miter lim="800000"/>
            <a:headEnd/>
            <a:tailEnd/>
          </a:ln>
        </p:spPr>
        <p:txBody>
          <a:bodyPr wrap="none">
            <a:prstTxWarp prst="textNoShape">
              <a:avLst/>
            </a:prstTxWarp>
            <a:spAutoFit/>
          </a:bodyPr>
          <a:lstStyle/>
          <a:p>
            <a:r>
              <a:rPr lang="en-US">
                <a:hlinkClick r:id="rId3"/>
              </a:rPr>
              <a:t>Elements in Song</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185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121859">
                                            <p:txEl>
                                              <p:pRg st="0" end="0"/>
                                            </p:txEl>
                                          </p:spTgt>
                                        </p:tgtEl>
                                        <p:attrNameLst>
                                          <p:attrName>style.visibility</p:attrName>
                                        </p:attrNameLst>
                                      </p:cBhvr>
                                      <p:to>
                                        <p:strVal val="visible"/>
                                      </p:to>
                                    </p:set>
                                    <p:anim calcmode="lin" valueType="num">
                                      <p:cBhvr additive="base">
                                        <p:cTn id="11" dur="500" fill="hold"/>
                                        <p:tgtEl>
                                          <p:spTgt spid="121859">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2185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build="p" autoUpdateAnimBg="0"/>
      <p:bldP spid="121859" grpId="0" build="p" autoUpdateAnimBg="0"/>
    </p:bld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3"/>
          <a:srcRect/>
          <a:stretch>
            <a:fillRect/>
          </a:stretch>
        </p:blipFill>
        <p:spPr bwMode="auto">
          <a:xfrm>
            <a:off x="1588" y="2058988"/>
            <a:ext cx="9139237" cy="2740025"/>
          </a:xfrm>
          <a:prstGeom prst="rect">
            <a:avLst/>
          </a:prstGeom>
          <a:noFill/>
          <a:ln w="9525">
            <a:noFill/>
            <a:miter lim="800000"/>
            <a:headEnd/>
            <a:tailEnd/>
          </a:ln>
        </p:spPr>
      </p:pic>
      <p:sp>
        <p:nvSpPr>
          <p:cNvPr id="68611" name="TextBox 2"/>
          <p:cNvSpPr txBox="1">
            <a:spLocks noChangeArrowheads="1"/>
          </p:cNvSpPr>
          <p:nvPr/>
        </p:nvSpPr>
        <p:spPr bwMode="auto">
          <a:xfrm>
            <a:off x="1219200" y="609600"/>
            <a:ext cx="6934200" cy="1200150"/>
          </a:xfrm>
          <a:prstGeom prst="rect">
            <a:avLst/>
          </a:prstGeom>
          <a:noFill/>
          <a:ln w="9525">
            <a:noFill/>
            <a:miter lim="800000"/>
            <a:headEnd/>
            <a:tailEnd/>
          </a:ln>
        </p:spPr>
        <p:txBody>
          <a:bodyPr>
            <a:prstTxWarp prst="textNoShape">
              <a:avLst/>
            </a:prstTxWarp>
            <a:spAutoFit/>
          </a:bodyPr>
          <a:lstStyle/>
          <a:p>
            <a:pPr algn="ctr"/>
            <a:r>
              <a:rPr lang="en-US" sz="3200"/>
              <a:t>Atomic / Molecular Visualization</a:t>
            </a:r>
          </a:p>
          <a:p>
            <a:pPr algn="ctr"/>
            <a:r>
              <a:rPr lang="en-US" sz="2000">
                <a:solidFill>
                  <a:srgbClr val="800000"/>
                </a:solidFill>
              </a:rPr>
              <a:t>Atomic Force Microscopy </a:t>
            </a:r>
            <a:r>
              <a:rPr lang="en-US" sz="2000"/>
              <a:t>/ </a:t>
            </a:r>
            <a:r>
              <a:rPr lang="en-US" sz="2000">
                <a:solidFill>
                  <a:srgbClr val="008000"/>
                </a:solidFill>
              </a:rPr>
              <a:t>Molecular Modeling</a:t>
            </a:r>
          </a:p>
          <a:p>
            <a:pPr algn="ctr"/>
            <a:r>
              <a:rPr lang="en-US" sz="2000">
                <a:solidFill>
                  <a:srgbClr val="800000"/>
                </a:solidFill>
              </a:rPr>
              <a:t>Experimental</a:t>
            </a:r>
            <a:r>
              <a:rPr lang="en-US" sz="2000"/>
              <a:t> / </a:t>
            </a:r>
            <a:r>
              <a:rPr lang="en-US" sz="2000">
                <a:solidFill>
                  <a:srgbClr val="008000"/>
                </a:solidFill>
              </a:rPr>
              <a:t>Mathematical</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3"/>
          <a:srcRect/>
          <a:stretch>
            <a:fillRect/>
          </a:stretch>
        </p:blipFill>
        <p:spPr bwMode="auto">
          <a:xfrm>
            <a:off x="1588" y="1204913"/>
            <a:ext cx="9139237" cy="4448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3"/>
          <a:srcRect/>
          <a:stretch>
            <a:fillRect/>
          </a:stretch>
        </p:blipFill>
        <p:spPr bwMode="auto">
          <a:xfrm>
            <a:off x="1588" y="1436688"/>
            <a:ext cx="9139237" cy="3984625"/>
          </a:xfrm>
          <a:prstGeom prst="rect">
            <a:avLst/>
          </a:prstGeom>
          <a:noFill/>
          <a:ln w="9525">
            <a:noFill/>
            <a:miter lim="800000"/>
            <a:headEnd/>
            <a:tailEnd/>
          </a:ln>
        </p:spPr>
      </p:pic>
      <p:sp>
        <p:nvSpPr>
          <p:cNvPr id="72707" name="TextBox 2"/>
          <p:cNvSpPr txBox="1">
            <a:spLocks noChangeArrowheads="1"/>
          </p:cNvSpPr>
          <p:nvPr/>
        </p:nvSpPr>
        <p:spPr bwMode="auto">
          <a:xfrm>
            <a:off x="185738" y="533400"/>
            <a:ext cx="8685212" cy="461963"/>
          </a:xfrm>
          <a:prstGeom prst="rect">
            <a:avLst/>
          </a:prstGeom>
          <a:noFill/>
          <a:ln w="9525">
            <a:noFill/>
            <a:miter lim="800000"/>
            <a:headEnd/>
            <a:tailEnd/>
          </a:ln>
        </p:spPr>
        <p:txBody>
          <a:bodyPr wrap="none">
            <a:prstTxWarp prst="textNoShape">
              <a:avLst/>
            </a:prstTxWarp>
            <a:spAutoFit/>
          </a:bodyPr>
          <a:lstStyle/>
          <a:p>
            <a:pPr algn="ctr" eaLnBrk="0" hangingPunct="0"/>
            <a:r>
              <a:rPr lang="en-US"/>
              <a:t>The red spheres are oxygen and the white/gray are hydrogen.</a:t>
            </a:r>
          </a:p>
        </p:txBody>
      </p:sp>
      <p:sp>
        <p:nvSpPr>
          <p:cNvPr id="72708" name="TextBox 3"/>
          <p:cNvSpPr txBox="1">
            <a:spLocks noChangeArrowheads="1"/>
          </p:cNvSpPr>
          <p:nvPr/>
        </p:nvSpPr>
        <p:spPr bwMode="auto">
          <a:xfrm>
            <a:off x="228600" y="5486400"/>
            <a:ext cx="3960813" cy="1077913"/>
          </a:xfrm>
          <a:prstGeom prst="rect">
            <a:avLst/>
          </a:prstGeom>
          <a:noFill/>
          <a:ln w="9525">
            <a:noFill/>
            <a:miter lim="800000"/>
            <a:headEnd/>
            <a:tailEnd/>
          </a:ln>
        </p:spPr>
        <p:txBody>
          <a:bodyPr wrap="none">
            <a:prstTxWarp prst="textNoShape">
              <a:avLst/>
            </a:prstTxWarp>
            <a:spAutoFit/>
          </a:bodyPr>
          <a:lstStyle/>
          <a:p>
            <a:pPr algn="ctr" eaLnBrk="0" hangingPunct="0"/>
            <a:r>
              <a:rPr lang="en-US" sz="2000"/>
              <a:t>How many oxygens are there?</a:t>
            </a:r>
          </a:p>
          <a:p>
            <a:pPr algn="ctr" eaLnBrk="0" hangingPunct="0"/>
            <a:r>
              <a:rPr lang="en-US" sz="2000"/>
              <a:t>How many hydrogens are there?</a:t>
            </a:r>
          </a:p>
          <a:p>
            <a:pPr algn="ctr" eaLnBrk="0" hangingPunct="0"/>
            <a:endParaRPr lang="en-US"/>
          </a:p>
        </p:txBody>
      </p:sp>
      <p:sp>
        <p:nvSpPr>
          <p:cNvPr id="72709" name="TextBox 4"/>
          <p:cNvSpPr txBox="1">
            <a:spLocks noChangeArrowheads="1"/>
          </p:cNvSpPr>
          <p:nvPr/>
        </p:nvSpPr>
        <p:spPr bwMode="auto">
          <a:xfrm>
            <a:off x="5183188" y="5486400"/>
            <a:ext cx="3960812" cy="1077913"/>
          </a:xfrm>
          <a:prstGeom prst="rect">
            <a:avLst/>
          </a:prstGeom>
          <a:noFill/>
          <a:ln w="9525">
            <a:noFill/>
            <a:miter lim="800000"/>
            <a:headEnd/>
            <a:tailEnd/>
          </a:ln>
        </p:spPr>
        <p:txBody>
          <a:bodyPr wrap="none">
            <a:prstTxWarp prst="textNoShape">
              <a:avLst/>
            </a:prstTxWarp>
            <a:spAutoFit/>
          </a:bodyPr>
          <a:lstStyle/>
          <a:p>
            <a:pPr algn="ctr" eaLnBrk="0" hangingPunct="0"/>
            <a:r>
              <a:rPr lang="en-US" sz="2000"/>
              <a:t>How many oxygens are there?</a:t>
            </a:r>
          </a:p>
          <a:p>
            <a:pPr algn="ctr" eaLnBrk="0" hangingPunct="0"/>
            <a:r>
              <a:rPr lang="en-US" sz="2000"/>
              <a:t>How many hydrogens are there?</a:t>
            </a:r>
          </a:p>
          <a:p>
            <a:pPr algn="ctr" eaLnBrk="0" hangingPunct="0"/>
            <a:endParaRPr lang="en-US"/>
          </a:p>
        </p:txBody>
      </p:sp>
      <p:sp>
        <p:nvSpPr>
          <p:cNvPr id="72710" name="Rectangle 5"/>
          <p:cNvSpPr>
            <a:spLocks noChangeArrowheads="1"/>
          </p:cNvSpPr>
          <p:nvPr/>
        </p:nvSpPr>
        <p:spPr bwMode="auto">
          <a:xfrm>
            <a:off x="1524000" y="6248400"/>
            <a:ext cx="5791200" cy="430213"/>
          </a:xfrm>
          <a:prstGeom prst="rect">
            <a:avLst/>
          </a:prstGeom>
          <a:noFill/>
          <a:ln w="9525">
            <a:noFill/>
            <a:miter lim="800000"/>
            <a:headEnd/>
            <a:tailEnd/>
          </a:ln>
        </p:spPr>
        <p:txBody>
          <a:bodyPr>
            <a:prstTxWarp prst="textNoShape">
              <a:avLst/>
            </a:prstTxWarp>
            <a:spAutoFit/>
          </a:bodyPr>
          <a:lstStyle/>
          <a:p>
            <a:pPr lvl="4" eaLnBrk="0" hangingPunct="0"/>
            <a:r>
              <a:rPr lang="es-ES_tradnl" sz="2200" b="1"/>
              <a:t>6 H</a:t>
            </a:r>
            <a:r>
              <a:rPr lang="es-ES_tradnl" sz="2200" b="1" baseline="-25000"/>
              <a:t>2</a:t>
            </a:r>
            <a:r>
              <a:rPr lang="es-ES_tradnl" sz="2200" b="1"/>
              <a:t>(g) + 3 O</a:t>
            </a:r>
            <a:r>
              <a:rPr lang="es-ES_tradnl" sz="2200" b="1" baseline="-25000"/>
              <a:t>2</a:t>
            </a:r>
            <a:r>
              <a:rPr lang="es-ES_tradnl" sz="2200" b="1"/>
              <a:t>(g) </a:t>
            </a:r>
            <a:r>
              <a:rPr lang="en-US" sz="2200" b="1">
                <a:ea typeface="Arial" pitchFamily="-84" charset="0"/>
                <a:cs typeface="Arial" pitchFamily="-84" charset="0"/>
              </a:rPr>
              <a:t>→</a:t>
            </a:r>
            <a:r>
              <a:rPr lang="es-ES_tradnl" sz="2200" b="1"/>
              <a:t> 6 H</a:t>
            </a:r>
            <a:r>
              <a:rPr lang="es-ES_tradnl" sz="2200" b="1" baseline="-25000"/>
              <a:t>2</a:t>
            </a:r>
            <a:r>
              <a:rPr lang="es-ES_tradnl" sz="2200" b="1"/>
              <a:t>O(l)</a:t>
            </a:r>
            <a:r>
              <a:rPr lang="en-US" sz="2200" b="1"/>
              <a:t> </a:t>
            </a:r>
          </a:p>
        </p:txBody>
      </p:sp>
      <p:sp>
        <p:nvSpPr>
          <p:cNvPr id="72711" name="Rectangle 6"/>
          <p:cNvSpPr>
            <a:spLocks noChangeArrowheads="1"/>
          </p:cNvSpPr>
          <p:nvPr/>
        </p:nvSpPr>
        <p:spPr bwMode="auto">
          <a:xfrm>
            <a:off x="2286000" y="0"/>
            <a:ext cx="4572000" cy="461963"/>
          </a:xfrm>
          <a:prstGeom prst="rect">
            <a:avLst/>
          </a:prstGeom>
          <a:noFill/>
          <a:ln w="9525">
            <a:noFill/>
            <a:miter lim="800000"/>
            <a:headEnd/>
            <a:tailEnd/>
          </a:ln>
        </p:spPr>
        <p:txBody>
          <a:bodyPr>
            <a:prstTxWarp prst="textNoShape">
              <a:avLst/>
            </a:prstTxWarp>
            <a:spAutoFit/>
          </a:bodyPr>
          <a:lstStyle/>
          <a:p>
            <a:pPr algn="ctr"/>
            <a:r>
              <a:rPr lang="en-US">
                <a:hlinkClick r:id="rId4"/>
              </a:rPr>
              <a:t>Three Balloons</a:t>
            </a: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1447800" y="1600200"/>
            <a:ext cx="7696200" cy="3262313"/>
          </a:xfrm>
          <a:prstGeom prst="rect">
            <a:avLst/>
          </a:prstGeom>
          <a:noFill/>
          <a:ln w="9525">
            <a:noFill/>
            <a:miter lim="800000"/>
            <a:headEnd/>
            <a:tailEnd/>
          </a:ln>
        </p:spPr>
        <p:txBody>
          <a:bodyPr>
            <a:prstTxWarp prst="textNoShape">
              <a:avLst/>
            </a:prstTxWarp>
            <a:spAutoFit/>
          </a:bodyPr>
          <a:lstStyle/>
          <a:p>
            <a:pPr eaLnBrk="0" hangingPunct="0"/>
            <a:r>
              <a:rPr lang="en-US" sz="2200"/>
              <a:t>The electrolysis of water is the reverse of burning (combustion). Which equation best represents the change that takes place when water is electrolyzed?</a:t>
            </a:r>
            <a:endParaRPr lang="es-ES_tradnl" sz="2200"/>
          </a:p>
          <a:p>
            <a:pPr lvl="4" eaLnBrk="0" hangingPunct="0"/>
            <a:r>
              <a:rPr lang="es-ES_tradnl" sz="2200"/>
              <a:t/>
            </a:r>
            <a:br>
              <a:rPr lang="es-ES_tradnl" sz="2200"/>
            </a:br>
            <a:r>
              <a:rPr lang="es-ES_tradnl" sz="2200" b="1"/>
              <a:t>A) H</a:t>
            </a:r>
            <a:r>
              <a:rPr lang="es-ES_tradnl" sz="2200" b="1" baseline="-25000"/>
              <a:t>2</a:t>
            </a:r>
            <a:r>
              <a:rPr lang="es-ES_tradnl" sz="2200" b="1"/>
              <a:t>O(l) </a:t>
            </a:r>
            <a:r>
              <a:rPr lang="en-US" sz="2200" b="1">
                <a:ea typeface="Arial" pitchFamily="-84" charset="0"/>
                <a:cs typeface="Arial" pitchFamily="-84" charset="0"/>
              </a:rPr>
              <a:t>→</a:t>
            </a:r>
            <a:r>
              <a:rPr lang="es-ES_tradnl" sz="2200" b="1"/>
              <a:t> H</a:t>
            </a:r>
            <a:r>
              <a:rPr lang="es-ES_tradnl" sz="2200" b="1" baseline="-25000"/>
              <a:t>2</a:t>
            </a:r>
            <a:r>
              <a:rPr lang="es-ES_tradnl" sz="2200" b="1"/>
              <a:t>O(g)</a:t>
            </a:r>
          </a:p>
          <a:p>
            <a:pPr lvl="4" eaLnBrk="0" hangingPunct="0"/>
            <a:r>
              <a:rPr lang="es-ES_tradnl" sz="1000" b="1"/>
              <a:t>		</a:t>
            </a:r>
          </a:p>
          <a:p>
            <a:pPr lvl="4" eaLnBrk="0" hangingPunct="0"/>
            <a:r>
              <a:rPr lang="es-ES_tradnl" sz="2200" b="1"/>
              <a:t>B) H</a:t>
            </a:r>
            <a:r>
              <a:rPr lang="es-ES_tradnl" sz="2200" b="1" baseline="-25000"/>
              <a:t>2</a:t>
            </a:r>
            <a:r>
              <a:rPr lang="es-ES_tradnl" sz="2200" b="1"/>
              <a:t>O(g) </a:t>
            </a:r>
            <a:r>
              <a:rPr lang="en-US" sz="2200" b="1">
                <a:ea typeface="Arial" pitchFamily="-84" charset="0"/>
                <a:cs typeface="Arial" pitchFamily="-84" charset="0"/>
              </a:rPr>
              <a:t>→</a:t>
            </a:r>
            <a:r>
              <a:rPr lang="es-ES_tradnl" sz="2200" b="1"/>
              <a:t> H</a:t>
            </a:r>
            <a:r>
              <a:rPr lang="es-ES_tradnl" sz="2200" b="1" baseline="-25000"/>
              <a:t>2</a:t>
            </a:r>
            <a:r>
              <a:rPr lang="es-ES_tradnl" sz="2200" b="1"/>
              <a:t>O(l)</a:t>
            </a:r>
            <a:br>
              <a:rPr lang="es-ES_tradnl" sz="2200" b="1"/>
            </a:br>
            <a:endParaRPr lang="es-ES_tradnl" sz="1000" b="1"/>
          </a:p>
          <a:p>
            <a:pPr lvl="4" eaLnBrk="0" hangingPunct="0"/>
            <a:r>
              <a:rPr lang="es-ES_tradnl" sz="2200" b="1"/>
              <a:t>C) 2 H</a:t>
            </a:r>
            <a:r>
              <a:rPr lang="es-ES_tradnl" sz="2200" b="1" baseline="-25000"/>
              <a:t>2</a:t>
            </a:r>
            <a:r>
              <a:rPr lang="es-ES_tradnl" sz="2200" b="1"/>
              <a:t>O(l) </a:t>
            </a:r>
            <a:r>
              <a:rPr lang="en-US" sz="2200" b="1">
                <a:ea typeface="Arial" pitchFamily="-84" charset="0"/>
                <a:cs typeface="Arial" pitchFamily="-84" charset="0"/>
              </a:rPr>
              <a:t>→</a:t>
            </a:r>
            <a:r>
              <a:rPr lang="es-ES_tradnl" sz="2200" b="1"/>
              <a:t> 2 H</a:t>
            </a:r>
            <a:r>
              <a:rPr lang="es-ES_tradnl" sz="2200" b="1" baseline="-25000"/>
              <a:t>2</a:t>
            </a:r>
            <a:r>
              <a:rPr lang="es-ES_tradnl" sz="2200" b="1"/>
              <a:t>(g) + O</a:t>
            </a:r>
            <a:r>
              <a:rPr lang="es-ES_tradnl" sz="2200" b="1" baseline="-25000"/>
              <a:t>2</a:t>
            </a:r>
            <a:r>
              <a:rPr lang="es-ES_tradnl" sz="2200" b="1"/>
              <a:t>(g)</a:t>
            </a:r>
          </a:p>
          <a:p>
            <a:pPr lvl="4" eaLnBrk="0" hangingPunct="0"/>
            <a:r>
              <a:rPr lang="es-ES_tradnl" sz="1000" b="1"/>
              <a:t>	</a:t>
            </a:r>
          </a:p>
          <a:p>
            <a:pPr lvl="4" eaLnBrk="0" hangingPunct="0"/>
            <a:r>
              <a:rPr lang="es-ES_tradnl" sz="2200" b="1"/>
              <a:t>D) 2 H</a:t>
            </a:r>
            <a:r>
              <a:rPr lang="es-ES_tradnl" sz="2200" b="1" baseline="-25000"/>
              <a:t>2</a:t>
            </a:r>
            <a:r>
              <a:rPr lang="es-ES_tradnl" sz="2200" b="1"/>
              <a:t>(g) + O</a:t>
            </a:r>
            <a:r>
              <a:rPr lang="es-ES_tradnl" sz="2200" b="1" baseline="-25000"/>
              <a:t>2</a:t>
            </a:r>
            <a:r>
              <a:rPr lang="es-ES_tradnl" sz="2200" b="1"/>
              <a:t>(g) </a:t>
            </a:r>
            <a:r>
              <a:rPr lang="en-US" sz="2200" b="1">
                <a:ea typeface="Arial" pitchFamily="-84" charset="0"/>
                <a:cs typeface="Arial" pitchFamily="-84" charset="0"/>
              </a:rPr>
              <a:t>→</a:t>
            </a:r>
            <a:r>
              <a:rPr lang="es-ES_tradnl" sz="2200" b="1"/>
              <a:t> 2 H</a:t>
            </a:r>
            <a:r>
              <a:rPr lang="es-ES_tradnl" sz="2200" b="1" baseline="-25000"/>
              <a:t>2</a:t>
            </a:r>
            <a:r>
              <a:rPr lang="es-ES_tradnl" sz="2200" b="1"/>
              <a:t>O(l)</a:t>
            </a:r>
            <a:r>
              <a:rPr lang="en-US" sz="2200" b="1"/>
              <a:t> </a:t>
            </a:r>
          </a:p>
        </p:txBody>
      </p:sp>
      <p:sp>
        <p:nvSpPr>
          <p:cNvPr id="74755" name="Rectangle 2"/>
          <p:cNvSpPr>
            <a:spLocks noGrp="1" noChangeArrowheads="1"/>
          </p:cNvSpPr>
          <p:nvPr>
            <p:ph type="title"/>
          </p:nvPr>
        </p:nvSpPr>
        <p:spPr>
          <a:xfrm>
            <a:off x="381000" y="0"/>
            <a:ext cx="8382000" cy="990600"/>
          </a:xfrm>
        </p:spPr>
        <p:txBody>
          <a:bodyPr/>
          <a:lstStyle/>
          <a:p>
            <a:pPr algn="ctr"/>
            <a:r>
              <a:rPr lang="en-US" sz="4000" b="1">
                <a:ea typeface="ＭＳ Ｐゴシック" pitchFamily="-84" charset="-128"/>
                <a:cs typeface="ＭＳ Ｐゴシック" pitchFamily="-84" charset="-128"/>
              </a:rPr>
              <a:t>QUESTION</a:t>
            </a:r>
            <a:endParaRPr lang="en-US" sz="6600" b="1">
              <a:ea typeface="ＭＳ Ｐゴシック" pitchFamily="-84" charset="-128"/>
              <a:cs typeface="ＭＳ Ｐゴシック" pitchFamily="-8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3"/>
          <a:srcRect/>
          <a:stretch>
            <a:fillRect/>
          </a:stretch>
        </p:blipFill>
        <p:spPr bwMode="auto">
          <a:xfrm>
            <a:off x="6350" y="1290638"/>
            <a:ext cx="9129713" cy="4276725"/>
          </a:xfrm>
          <a:prstGeom prst="rect">
            <a:avLst/>
          </a:prstGeom>
          <a:noFill/>
          <a:ln w="9525">
            <a:noFill/>
            <a:miter lim="800000"/>
            <a:headEnd/>
            <a:tailEnd/>
          </a:ln>
        </p:spPr>
      </p:pic>
      <p:sp>
        <p:nvSpPr>
          <p:cNvPr id="76803" name="TextBox 2"/>
          <p:cNvSpPr txBox="1">
            <a:spLocks noChangeArrowheads="1"/>
          </p:cNvSpPr>
          <p:nvPr/>
        </p:nvSpPr>
        <p:spPr bwMode="auto">
          <a:xfrm>
            <a:off x="2185988" y="228600"/>
            <a:ext cx="6811962" cy="1692275"/>
          </a:xfrm>
          <a:prstGeom prst="rect">
            <a:avLst/>
          </a:prstGeom>
          <a:noFill/>
          <a:ln w="9525">
            <a:noFill/>
            <a:miter lim="800000"/>
            <a:headEnd/>
            <a:tailEnd/>
          </a:ln>
        </p:spPr>
        <p:txBody>
          <a:bodyPr wrap="none">
            <a:prstTxWarp prst="textNoShape">
              <a:avLst/>
            </a:prstTxWarp>
            <a:spAutoFit/>
          </a:bodyPr>
          <a:lstStyle/>
          <a:p>
            <a:pPr algn="ctr" eaLnBrk="0" hangingPunct="0"/>
            <a:r>
              <a:rPr lang="en-US" sz="2000"/>
              <a:t>How many hydrogens, oxygens, and carbons are there in:</a:t>
            </a:r>
          </a:p>
          <a:p>
            <a:pPr algn="ctr" eaLnBrk="0" hangingPunct="0"/>
            <a:r>
              <a:rPr lang="en-US" sz="2000"/>
              <a:t>ethanol?</a:t>
            </a:r>
          </a:p>
          <a:p>
            <a:pPr algn="ctr" eaLnBrk="0" hangingPunct="0"/>
            <a:r>
              <a:rPr lang="en-US" sz="2000"/>
              <a:t>ethylene glycol?</a:t>
            </a:r>
          </a:p>
          <a:p>
            <a:pPr algn="ctr" eaLnBrk="0" hangingPunct="0"/>
            <a:r>
              <a:rPr lang="en-US" sz="2000"/>
              <a:t>aspirin?</a:t>
            </a:r>
          </a:p>
          <a:p>
            <a:pPr algn="ctr" eaLnBrk="0" hangingPunct="0"/>
            <a:endParaRPr lang="en-US"/>
          </a:p>
        </p:txBody>
      </p:sp>
      <p:sp>
        <p:nvSpPr>
          <p:cNvPr id="76804" name="TextBox 3"/>
          <p:cNvSpPr txBox="1">
            <a:spLocks noChangeArrowheads="1"/>
          </p:cNvSpPr>
          <p:nvPr/>
        </p:nvSpPr>
        <p:spPr bwMode="auto">
          <a:xfrm>
            <a:off x="95250" y="6096000"/>
            <a:ext cx="8866188" cy="400050"/>
          </a:xfrm>
          <a:prstGeom prst="rect">
            <a:avLst/>
          </a:prstGeom>
          <a:noFill/>
          <a:ln w="9525">
            <a:noFill/>
            <a:miter lim="800000"/>
            <a:headEnd/>
            <a:tailEnd/>
          </a:ln>
        </p:spPr>
        <p:txBody>
          <a:bodyPr wrap="none">
            <a:prstTxWarp prst="textNoShape">
              <a:avLst/>
            </a:prstTxWarp>
            <a:spAutoFit/>
          </a:bodyPr>
          <a:lstStyle/>
          <a:p>
            <a:pPr algn="ctr" eaLnBrk="0" hangingPunct="0"/>
            <a:r>
              <a:rPr lang="en-US" sz="2000"/>
              <a:t>The red spheres are oxygen, the white/gray are hydrogen, and black carbon.</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381000" y="76200"/>
            <a:ext cx="8382000" cy="914400"/>
          </a:xfrm>
        </p:spPr>
        <p:txBody>
          <a:bodyPr/>
          <a:lstStyle/>
          <a:p>
            <a:r>
              <a:rPr lang="en-US" sz="4000" b="1">
                <a:ea typeface="ＭＳ Ｐゴシック" pitchFamily="-84" charset="-128"/>
                <a:cs typeface="ＭＳ Ｐゴシック" pitchFamily="-84" charset="-128"/>
              </a:rPr>
              <a:t>QUESTION</a:t>
            </a:r>
            <a:endParaRPr lang="en-US" sz="6600" b="1">
              <a:ea typeface="ＭＳ Ｐゴシック" pitchFamily="-84" charset="-128"/>
              <a:cs typeface="ＭＳ Ｐゴシック" pitchFamily="-84" charset="-128"/>
            </a:endParaRPr>
          </a:p>
        </p:txBody>
      </p:sp>
      <p:sp>
        <p:nvSpPr>
          <p:cNvPr id="78851" name="Text Box 3"/>
          <p:cNvSpPr txBox="1">
            <a:spLocks noChangeArrowheads="1"/>
          </p:cNvSpPr>
          <p:nvPr/>
        </p:nvSpPr>
        <p:spPr bwMode="auto">
          <a:xfrm>
            <a:off x="381000" y="990600"/>
            <a:ext cx="8458200" cy="5632450"/>
          </a:xfrm>
          <a:prstGeom prst="rect">
            <a:avLst/>
          </a:prstGeom>
          <a:noFill/>
          <a:ln w="9525">
            <a:noFill/>
            <a:miter lim="800000"/>
            <a:headEnd/>
            <a:tailEnd/>
          </a:ln>
        </p:spPr>
        <p:txBody>
          <a:bodyPr>
            <a:prstTxWarp prst="textNoShape">
              <a:avLst/>
            </a:prstTxWarp>
            <a:spAutoFit/>
          </a:bodyPr>
          <a:lstStyle/>
          <a:p>
            <a:pPr indent="4763" eaLnBrk="0" hangingPunct="0">
              <a:tabLst>
                <a:tab pos="461963" algn="l"/>
              </a:tabLst>
            </a:pPr>
            <a:r>
              <a:rPr lang="en-US" i="0">
                <a:solidFill>
                  <a:schemeClr val="tx1"/>
                </a:solidFill>
                <a:latin typeface="Times" pitchFamily="-84" charset="0"/>
              </a:rPr>
              <a:t>Is a cup of coffee a homogeneous solution or a compound?  Which of the following agrees with your reasoning?</a:t>
            </a:r>
          </a:p>
          <a:p>
            <a:pPr indent="4763" eaLnBrk="0" hangingPunct="0">
              <a:tabLst>
                <a:tab pos="461963" algn="l"/>
              </a:tabLst>
            </a:pPr>
            <a:endParaRPr lang="en-US" i="0">
              <a:solidFill>
                <a:schemeClr val="tx1"/>
              </a:solidFill>
              <a:latin typeface="Times" pitchFamily="-84" charset="0"/>
            </a:endParaRPr>
          </a:p>
          <a:p>
            <a:pPr indent="4763" eaLnBrk="0" hangingPunct="0">
              <a:buFont typeface="Times" pitchFamily="-84" charset="0"/>
              <a:buAutoNum type="alphaUcPeriod"/>
              <a:tabLst>
                <a:tab pos="461963" algn="l"/>
              </a:tabLst>
            </a:pPr>
            <a:r>
              <a:rPr lang="en-US" i="0">
                <a:solidFill>
                  <a:schemeClr val="tx1"/>
                </a:solidFill>
                <a:latin typeface="Times" pitchFamily="-84" charset="0"/>
              </a:rPr>
              <a:t> The coffee in the cup is a homogeneous solution because it 	contains the same components throughout, but there are many 	compounds dissolved to make coffee.</a:t>
            </a:r>
          </a:p>
          <a:p>
            <a:pPr indent="4763" eaLnBrk="0" hangingPunct="0">
              <a:buFont typeface="Times" pitchFamily="-84" charset="0"/>
              <a:buAutoNum type="alphaUcPeriod"/>
              <a:tabLst>
                <a:tab pos="461963" algn="l"/>
              </a:tabLst>
            </a:pPr>
            <a:r>
              <a:rPr lang="en-US" i="0">
                <a:solidFill>
                  <a:schemeClr val="tx1"/>
                </a:solidFill>
                <a:latin typeface="Times" pitchFamily="-84" charset="0"/>
              </a:rPr>
              <a:t>  The coffee in the cup is a compound because it has a set ratio of 	components that make it the same throughout.</a:t>
            </a:r>
          </a:p>
          <a:p>
            <a:pPr indent="4763" eaLnBrk="0" hangingPunct="0">
              <a:buFont typeface="Times" pitchFamily="-84" charset="0"/>
              <a:buAutoNum type="alphaUcPeriod"/>
              <a:tabLst>
                <a:tab pos="461963" algn="l"/>
              </a:tabLst>
            </a:pPr>
            <a:r>
              <a:rPr lang="en-US" i="0">
                <a:solidFill>
                  <a:schemeClr val="tx1"/>
                </a:solidFill>
                <a:latin typeface="Times" pitchFamily="-84" charset="0"/>
              </a:rPr>
              <a:t>  The coffee in the cup is both a compound and a solution.</a:t>
            </a:r>
          </a:p>
          <a:p>
            <a:pPr indent="4763" eaLnBrk="0" hangingPunct="0">
              <a:buFont typeface="Times" pitchFamily="-84" charset="0"/>
              <a:buAutoNum type="alphaUcPeriod"/>
              <a:tabLst>
                <a:tab pos="461963" algn="l"/>
              </a:tabLst>
            </a:pPr>
            <a:r>
              <a:rPr lang="en-US" i="0">
                <a:solidFill>
                  <a:schemeClr val="tx1"/>
                </a:solidFill>
                <a:latin typeface="Times" pitchFamily="-84" charset="0"/>
              </a:rPr>
              <a:t>	It looks the same throughout like a true solution, yet it always</a:t>
            </a:r>
          </a:p>
          <a:p>
            <a:pPr indent="4763" eaLnBrk="0" hangingPunct="0">
              <a:tabLst>
                <a:tab pos="461963" algn="l"/>
              </a:tabLst>
            </a:pPr>
            <a:r>
              <a:rPr lang="en-US" i="0">
                <a:solidFill>
                  <a:schemeClr val="tx1"/>
                </a:solidFill>
                <a:latin typeface="Times" pitchFamily="-84" charset="0"/>
              </a:rPr>
              <a:t>	has the same amount of each component.</a:t>
            </a:r>
          </a:p>
          <a:p>
            <a:pPr indent="4763" eaLnBrk="0" hangingPunct="0">
              <a:buFont typeface="Times" pitchFamily="-84" charset="0"/>
              <a:buAutoNum type="alphaUcPeriod" startAt="5"/>
              <a:tabLst>
                <a:tab pos="461963" algn="l"/>
              </a:tabLst>
            </a:pPr>
            <a:r>
              <a:rPr lang="en-US" i="0">
                <a:solidFill>
                  <a:schemeClr val="tx1"/>
                </a:solidFill>
                <a:latin typeface="Times" pitchFamily="-84" charset="0"/>
              </a:rPr>
              <a:t>  The coffee in the cup is a heterogeneous solution not 		homogeneous because it contains distinct, different</a:t>
            </a:r>
          </a:p>
          <a:p>
            <a:pPr indent="4763" eaLnBrk="0" hangingPunct="0">
              <a:tabLst>
                <a:tab pos="461963" algn="l"/>
              </a:tabLst>
            </a:pPr>
            <a:r>
              <a:rPr lang="en-US" i="0">
                <a:solidFill>
                  <a:schemeClr val="tx1"/>
                </a:solidFill>
                <a:latin typeface="Times" pitchFamily="-84" charset="0"/>
              </a:rPr>
              <a:t>	compounds dissolved to make coffee.</a:t>
            </a:r>
          </a:p>
          <a:p>
            <a:pPr indent="4763" eaLnBrk="0" hangingPunct="0">
              <a:tabLst>
                <a:tab pos="461963" algn="l"/>
              </a:tabLst>
            </a:pPr>
            <a:endParaRPr lang="en-US" i="0">
              <a:solidFill>
                <a:schemeClr val="tx1"/>
              </a:solidFill>
              <a:latin typeface="Times" pitchFamily="-84" charset="0"/>
            </a:endParaRPr>
          </a:p>
        </p:txBody>
      </p:sp>
    </p:spTree>
  </p:cSld>
  <p:clrMapOvr>
    <a:masterClrMapping/>
  </p:clrMapOvr>
  <p:transition spd="med">
    <p:wipe dir="r"/>
  </p:transition>
  <p:timing>
    <p:tnLst>
      <p:par>
        <p:cTn id="1" dur="indefinite" restart="never" nodeType="tmRoot"/>
      </p:par>
    </p:tnLst>
  </p:timing>
</p:sld>
</file>

<file path=ppt/theme/theme1.xml><?xml version="1.0" encoding="utf-8"?>
<a:theme xmlns:a="http://schemas.openxmlformats.org/drawingml/2006/main" name="untitled 1">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847CEE"/>
      </a:folHlink>
    </a:clrScheme>
    <a:fontScheme name="untitled 1">
      <a:majorFont>
        <a:latin typeface="Times"/>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2"/>
            </a:solidFill>
            <a:effectLst>
              <a:outerShdw blurRad="38100" dist="38100" dir="2700000" algn="tl">
                <a:srgbClr val="000000">
                  <a:alpha val="43137"/>
                </a:srgbClr>
              </a:outerShdw>
            </a:effectLst>
            <a:latin typeface="Helvetica"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2"/>
            </a:solidFill>
            <a:effectLst>
              <a:outerShdw blurRad="38100" dist="38100" dir="2700000" algn="tl">
                <a:srgbClr val="000000">
                  <a:alpha val="43137"/>
                </a:srgbClr>
              </a:outerShdw>
            </a:effectLst>
            <a:latin typeface="Helvetica" charset="0"/>
          </a:defRPr>
        </a:defPPr>
      </a:lstStyle>
    </a:lnDef>
  </a:objectDefaults>
  <a:extraClrSchemeLst>
    <a:extraClrScheme>
      <a:clrScheme name="untitled 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titled 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titled 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titled 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titled 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titled 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titled 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HD:Desktop Folder:Chem 120:Chem Foundations</Template>
  <TotalTime>114439</TotalTime>
  <Pages>23</Pages>
  <Words>1987</Words>
  <Application>Microsoft Macintosh PowerPoint</Application>
  <PresentationFormat>On-screen Show (4:3)</PresentationFormat>
  <Paragraphs>224</Paragraphs>
  <Slides>42</Slides>
  <Notes>21</Notes>
  <HiddenSlides>0</HiddenSlides>
  <MMClips>3</MMClips>
  <ScaleCrop>false</ScaleCrop>
  <HeadingPairs>
    <vt:vector size="8" baseType="variant">
      <vt:variant>
        <vt:lpstr>Fonts Used</vt:lpstr>
      </vt:variant>
      <vt:variant>
        <vt:i4>10</vt:i4>
      </vt:variant>
      <vt:variant>
        <vt:lpstr>Design Template</vt:lpstr>
      </vt:variant>
      <vt:variant>
        <vt:i4>1</vt:i4>
      </vt:variant>
      <vt:variant>
        <vt:lpstr>Embedded OLE Servers</vt:lpstr>
      </vt:variant>
      <vt:variant>
        <vt:i4>2</vt:i4>
      </vt:variant>
      <vt:variant>
        <vt:lpstr>Slide Titles</vt:lpstr>
      </vt:variant>
      <vt:variant>
        <vt:i4>42</vt:i4>
      </vt:variant>
    </vt:vector>
  </HeadingPairs>
  <TitlesOfParts>
    <vt:vector size="55" baseType="lpstr">
      <vt:lpstr>Helvetica</vt:lpstr>
      <vt:lpstr>ＭＳ Ｐゴシック</vt:lpstr>
      <vt:lpstr>Arial</vt:lpstr>
      <vt:lpstr>Times</vt:lpstr>
      <vt:lpstr>Monotype Sorts</vt:lpstr>
      <vt:lpstr>Symbol</vt:lpstr>
      <vt:lpstr>Times New Roman</vt:lpstr>
      <vt:lpstr>Arial Narrow</vt:lpstr>
      <vt:lpstr>Arial Black</vt:lpstr>
      <vt:lpstr>Geneva</vt:lpstr>
      <vt:lpstr>untitled 1</vt:lpstr>
      <vt:lpstr>Microsoft ClipArt Gallery</vt:lpstr>
      <vt:lpstr>Equation</vt:lpstr>
      <vt:lpstr>Slide 1</vt:lpstr>
      <vt:lpstr>Scientific &amp; Chemical  Fundamentals</vt:lpstr>
      <vt:lpstr>Background Reading</vt:lpstr>
      <vt:lpstr>Slide 4</vt:lpstr>
      <vt:lpstr>The LAW of Gravity?</vt:lpstr>
      <vt:lpstr>The LAW or THEORY of Gravity?</vt:lpstr>
      <vt:lpstr>Slide 7</vt:lpstr>
      <vt:lpstr>QUESTION</vt:lpstr>
      <vt:lpstr>Slide 9</vt:lpstr>
      <vt:lpstr>Chemistry: The Study of Matter</vt:lpstr>
      <vt:lpstr>Chemistry &amp; Matter (Chemicals)</vt:lpstr>
      <vt:lpstr>  Chemistry &amp; Matter: Properties &amp; States</vt:lpstr>
      <vt:lpstr>QUESTION</vt:lpstr>
      <vt:lpstr>Observations of  Physical &amp; Chemical Properties</vt:lpstr>
      <vt:lpstr>QUESTION</vt:lpstr>
      <vt:lpstr>States of Matter</vt:lpstr>
      <vt:lpstr>Matter &amp; Energy E = mc2</vt:lpstr>
      <vt:lpstr>Organization of Matter</vt:lpstr>
      <vt:lpstr>Slide 19</vt:lpstr>
      <vt:lpstr>Slide 20</vt:lpstr>
      <vt:lpstr>QUESTION</vt:lpstr>
      <vt:lpstr>Using Physical &amp; Chemical Properties:  Distinguishing a Compound &amp; a Mixture</vt:lpstr>
      <vt:lpstr>Slide 23</vt:lpstr>
      <vt:lpstr>Slide 24</vt:lpstr>
      <vt:lpstr>Slide 25</vt:lpstr>
      <vt:lpstr>Slide 26</vt:lpstr>
      <vt:lpstr>Slide 27</vt:lpstr>
      <vt:lpstr>Slide 28</vt:lpstr>
      <vt:lpstr>Slide 29</vt:lpstr>
      <vt:lpstr>Closer to actual  apparatus</vt:lpstr>
      <vt:lpstr>Slide 31</vt:lpstr>
      <vt:lpstr>Paper Chromatography</vt:lpstr>
      <vt:lpstr>Thin Layer Chromatography</vt:lpstr>
      <vt:lpstr>Slide 34</vt:lpstr>
      <vt:lpstr>Slide 35</vt:lpstr>
      <vt:lpstr>Elements &amp; Compounds </vt:lpstr>
      <vt:lpstr>Slide 37</vt:lpstr>
      <vt:lpstr>Slide 38</vt:lpstr>
      <vt:lpstr>Slide 39</vt:lpstr>
      <vt:lpstr>QUESTION</vt:lpstr>
      <vt:lpstr>Slide 41</vt:lpstr>
      <vt:lpstr>QUESTION</vt:lpstr>
    </vt:vector>
  </TitlesOfParts>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Scientific &amp; Chemical  Foundations</dc:title>
  <dc:subject/>
  <dc:creator>Ron Rusay</dc:creator>
  <cp:keywords/>
  <dc:description/>
  <cp:lastModifiedBy>Ron Rusay</cp:lastModifiedBy>
  <cp:revision>140</cp:revision>
  <cp:lastPrinted>2002-01-15T01:45:17Z</cp:lastPrinted>
  <dcterms:created xsi:type="dcterms:W3CDTF">2014-07-04T15:37:39Z</dcterms:created>
  <dcterms:modified xsi:type="dcterms:W3CDTF">2014-07-04T15:42:26Z</dcterms:modified>
</cp:coreProperties>
</file>